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446a725979_2_8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g446a725979_2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446a72597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446a72597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 name="Shape 66"/>
        <p:cNvGrpSpPr/>
        <p:nvPr/>
      </p:nvGrpSpPr>
      <p:grpSpPr>
        <a:xfrm>
          <a:off x="0" y="0"/>
          <a:ext cx="0" cy="0"/>
          <a:chOff x="0" y="0"/>
          <a:chExt cx="0" cy="0"/>
        </a:xfrm>
      </p:grpSpPr>
      <p:sp>
        <p:nvSpPr>
          <p:cNvPr id="67" name="Google Shape;67;g446a72597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46a72597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446a72597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46a72597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46ffb43f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46ffb43f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46ffb43f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46ffb43f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446ffb43f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446ffb43f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446a72597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46a72597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446a72597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446a72597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46a72597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46a72597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46a725979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46a72597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446a72597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446a72597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446a72597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46a72597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44fb4e71d1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4fb4e71d1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44fb4e71d1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44fb4e71d1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47df1f54f_3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447df1f54f_3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447df1f54f_3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447df1f54f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447df1f54f_3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447df1f54f_3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g447df1f54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447df1f54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447df1f54f_3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447df1f54f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47df1f54f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47df1f54f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47df1f54f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447df1f54f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447df1f54f_3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447df1f54f_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g447df1f54f_3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447df1f54f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447df1f54f_3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447df1f54f_3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23.png"/><Relationship Id="rId6"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25652" t="0"/>
          <a:stretch/>
        </p:blipFill>
        <p:spPr>
          <a:xfrm>
            <a:off x="0" y="0"/>
            <a:ext cx="9144000" cy="5143499"/>
          </a:xfrm>
          <a:prstGeom prst="rect">
            <a:avLst/>
          </a:prstGeom>
          <a:noFill/>
          <a:ln>
            <a:noFill/>
          </a:ln>
        </p:spPr>
      </p:pic>
      <p:sp>
        <p:nvSpPr>
          <p:cNvPr id="55" name="Google Shape;55;p13"/>
          <p:cNvSpPr/>
          <p:nvPr/>
        </p:nvSpPr>
        <p:spPr>
          <a:xfrm>
            <a:off x="0" y="0"/>
            <a:ext cx="9144000" cy="5143500"/>
          </a:xfrm>
          <a:prstGeom prst="rect">
            <a:avLst/>
          </a:prstGeom>
          <a:solidFill>
            <a:srgbClr val="000000">
              <a:alpha val="6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 name="Google Shape;56;p13"/>
          <p:cNvSpPr txBox="1"/>
          <p:nvPr/>
        </p:nvSpPr>
        <p:spPr>
          <a:xfrm>
            <a:off x="554182" y="1724891"/>
            <a:ext cx="7841673" cy="99257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 sz="4800">
                <a:solidFill>
                  <a:schemeClr val="lt1"/>
                </a:solidFill>
                <a:latin typeface="Calibri"/>
                <a:ea typeface="Calibri"/>
                <a:cs typeface="Calibri"/>
                <a:sym typeface="Calibri"/>
              </a:rPr>
              <a:t>Mediator</a:t>
            </a:r>
            <a:br>
              <a:rPr b="0" i="0" lang="en" sz="4800" u="none" cap="none" strike="noStrike">
                <a:solidFill>
                  <a:schemeClr val="lt1"/>
                </a:solidFill>
                <a:latin typeface="Calibri"/>
                <a:ea typeface="Calibri"/>
                <a:cs typeface="Calibri"/>
                <a:sym typeface="Calibri"/>
              </a:rPr>
            </a:br>
            <a:r>
              <a:rPr b="0" i="0" lang="en" sz="3200" u="none" cap="none" strike="noStrike">
                <a:solidFill>
                  <a:schemeClr val="lt1"/>
                </a:solidFill>
                <a:latin typeface="Calibri"/>
                <a:ea typeface="Calibri"/>
                <a:cs typeface="Calibri"/>
                <a:sym typeface="Calibri"/>
              </a:rPr>
              <a:t>Design Pattern</a:t>
            </a:r>
            <a:endParaRPr/>
          </a:p>
        </p:txBody>
      </p:sp>
      <p:sp>
        <p:nvSpPr>
          <p:cNvPr id="57" name="Google Shape;57;p13"/>
          <p:cNvSpPr txBox="1"/>
          <p:nvPr/>
        </p:nvSpPr>
        <p:spPr>
          <a:xfrm>
            <a:off x="240145" y="3636185"/>
            <a:ext cx="2161200" cy="11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2000" u="none" cap="none" strike="noStrike">
                <a:solidFill>
                  <a:schemeClr val="lt1"/>
                </a:solidFill>
                <a:latin typeface="Calibri"/>
                <a:ea typeface="Calibri"/>
                <a:cs typeface="Calibri"/>
                <a:sym typeface="Calibri"/>
              </a:rPr>
              <a:t>Presenters:</a:t>
            </a:r>
            <a:endParaRPr/>
          </a:p>
          <a:p>
            <a:pPr indent="0" lvl="0" marL="0" marR="0" rtl="0" algn="l">
              <a:spcBef>
                <a:spcPts val="0"/>
              </a:spcBef>
              <a:spcAft>
                <a:spcPts val="0"/>
              </a:spcAft>
              <a:buNone/>
            </a:pPr>
            <a:r>
              <a:rPr lang="en" sz="1800">
                <a:solidFill>
                  <a:schemeClr val="lt1"/>
                </a:solidFill>
                <a:latin typeface="Calibri"/>
                <a:ea typeface="Calibri"/>
                <a:cs typeface="Calibri"/>
                <a:sym typeface="Calibri"/>
              </a:rPr>
              <a:t>Akash Bhosale</a:t>
            </a:r>
            <a:br>
              <a:rPr lang="en" sz="1800">
                <a:solidFill>
                  <a:schemeClr val="lt1"/>
                </a:solidFill>
                <a:latin typeface="Calibri"/>
                <a:ea typeface="Calibri"/>
                <a:cs typeface="Calibri"/>
                <a:sym typeface="Calibri"/>
              </a:rPr>
            </a:br>
            <a:r>
              <a:rPr lang="en" sz="1800">
                <a:solidFill>
                  <a:schemeClr val="lt1"/>
                </a:solidFill>
                <a:latin typeface="Calibri"/>
                <a:ea typeface="Calibri"/>
                <a:cs typeface="Calibri"/>
                <a:sym typeface="Calibri"/>
              </a:rPr>
              <a:t>Bohao Li</a:t>
            </a:r>
            <a:endParaRPr/>
          </a:p>
          <a:p>
            <a:pPr indent="0" lvl="0" marL="0" marR="0" rtl="0" algn="l">
              <a:spcBef>
                <a:spcPts val="0"/>
              </a:spcBef>
              <a:spcAft>
                <a:spcPts val="0"/>
              </a:spcAft>
              <a:buNone/>
            </a:pPr>
            <a:r>
              <a:rPr lang="en" sz="1800">
                <a:solidFill>
                  <a:schemeClr val="lt1"/>
                </a:solidFill>
                <a:latin typeface="Calibri"/>
                <a:ea typeface="Calibri"/>
                <a:cs typeface="Calibri"/>
                <a:sym typeface="Calibri"/>
              </a:rPr>
              <a:t>Jiayu Li</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 name="Google Shape;58;p13"/>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Intent</a:t>
            </a:r>
            <a:endParaRPr/>
          </a:p>
        </p:txBody>
      </p:sp>
      <p:sp>
        <p:nvSpPr>
          <p:cNvPr id="64" name="Google Shape;64;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Define an object that encapsulates how a set of objects interact.</a:t>
            </a:r>
            <a:endParaRPr/>
          </a:p>
          <a:p>
            <a:pPr indent="-342900" lvl="0" marL="457200" rtl="0" algn="l">
              <a:spcBef>
                <a:spcPts val="0"/>
              </a:spcBef>
              <a:spcAft>
                <a:spcPts val="0"/>
              </a:spcAft>
              <a:buSzPts val="1800"/>
              <a:buChar char="●"/>
            </a:pPr>
            <a:r>
              <a:rPr lang="en"/>
              <a:t>Couple objects loosely by keeping objects from referring to each other explicitly </a:t>
            </a:r>
            <a:endParaRPr/>
          </a:p>
          <a:p>
            <a:pPr indent="-342900" lvl="0" marL="457200" rtl="0" algn="l">
              <a:spcBef>
                <a:spcPts val="0"/>
              </a:spcBef>
              <a:spcAft>
                <a:spcPts val="0"/>
              </a:spcAft>
              <a:buSzPts val="1800"/>
              <a:buChar char="●"/>
            </a:pPr>
            <a:r>
              <a:rPr lang="en"/>
              <a:t>Vary their interaction independently.</a:t>
            </a:r>
            <a:endParaRPr/>
          </a:p>
          <a:p>
            <a:pPr indent="0" lvl="0" marL="0" rtl="0" algn="l">
              <a:spcBef>
                <a:spcPts val="1600"/>
              </a:spcBef>
              <a:spcAft>
                <a:spcPts val="1600"/>
              </a:spcAft>
              <a:buNone/>
            </a:pPr>
            <a:r>
              <a:t/>
            </a:r>
            <a:endParaRPr/>
          </a:p>
        </p:txBody>
      </p:sp>
      <p:sp>
        <p:nvSpPr>
          <p:cNvPr id="65" name="Google Shape;6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Structure</a:t>
            </a:r>
            <a:endParaRPr/>
          </a:p>
        </p:txBody>
      </p:sp>
      <p:sp>
        <p:nvSpPr>
          <p:cNvPr id="71" name="Google Shape;7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2" name="Google Shape;72;p15"/>
          <p:cNvPicPr preferRelativeResize="0"/>
          <p:nvPr/>
        </p:nvPicPr>
        <p:blipFill>
          <a:blip r:embed="rId3">
            <a:alphaModFix/>
          </a:blip>
          <a:stretch>
            <a:fillRect/>
          </a:stretch>
        </p:blipFill>
        <p:spPr>
          <a:xfrm>
            <a:off x="438988" y="1237900"/>
            <a:ext cx="8582173" cy="292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6"/>
          <p:cNvSpPr txBox="1"/>
          <p:nvPr>
            <p:ph type="title"/>
          </p:nvPr>
        </p:nvSpPr>
        <p:spPr>
          <a:xfrm>
            <a:off x="266175" y="185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a:t>
            </a:r>
            <a:endParaRPr/>
          </a:p>
        </p:txBody>
      </p:sp>
      <p:sp>
        <p:nvSpPr>
          <p:cNvPr id="78" name="Google Shape;78;p16"/>
          <p:cNvSpPr txBox="1"/>
          <p:nvPr>
            <p:ph idx="1" type="body"/>
          </p:nvPr>
        </p:nvSpPr>
        <p:spPr>
          <a:xfrm>
            <a:off x="311700" y="811325"/>
            <a:ext cx="8520600" cy="3938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Object-Oriented Design encourages distribution of behavior among objects.</a:t>
            </a:r>
            <a:endParaRPr/>
          </a:p>
          <a:p>
            <a:pPr indent="-342900" lvl="0" marL="457200" rtl="0" algn="l">
              <a:spcBef>
                <a:spcPts val="0"/>
              </a:spcBef>
              <a:spcAft>
                <a:spcPts val="0"/>
              </a:spcAft>
              <a:buSzPts val="1800"/>
              <a:buChar char="●"/>
            </a:pPr>
            <a:r>
              <a:rPr lang="en"/>
              <a:t>Proliferating interconnections tend to reduce reusability.</a:t>
            </a:r>
            <a:endParaRPr/>
          </a:p>
          <a:p>
            <a:pPr indent="-342900" lvl="0" marL="457200" rtl="0" algn="l">
              <a:spcBef>
                <a:spcPts val="0"/>
              </a:spcBef>
              <a:spcAft>
                <a:spcPts val="0"/>
              </a:spcAft>
              <a:buSzPts val="1800"/>
              <a:buChar char="●"/>
            </a:pPr>
            <a:r>
              <a:rPr lang="en"/>
              <a:t>An object cannot work without the support of others.</a:t>
            </a:r>
            <a:endParaRPr/>
          </a:p>
          <a:p>
            <a:pPr indent="-342900" lvl="0" marL="457200" rtl="0" algn="l">
              <a:spcBef>
                <a:spcPts val="0"/>
              </a:spcBef>
              <a:spcAft>
                <a:spcPts val="0"/>
              </a:spcAft>
              <a:buSzPts val="1800"/>
              <a:buChar char="●"/>
            </a:pPr>
            <a:r>
              <a:rPr lang="en"/>
              <a:t>Difficult to change system behavior</a:t>
            </a:r>
            <a:endParaRPr/>
          </a:p>
          <a:p>
            <a:pPr indent="-342900" lvl="0" marL="457200" rtl="0" algn="l">
              <a:spcBef>
                <a:spcPts val="0"/>
              </a:spcBef>
              <a:spcAft>
                <a:spcPts val="0"/>
              </a:spcAft>
              <a:buSzPts val="1800"/>
              <a:buChar char="●"/>
            </a:pPr>
            <a:r>
              <a:rPr lang="en"/>
              <a:t>F</a:t>
            </a:r>
            <a:r>
              <a:rPr lang="en"/>
              <a:t>orced to define many subclasses to customize the system's behavior.</a:t>
            </a:r>
            <a:endParaRPr/>
          </a:p>
          <a:p>
            <a:pPr indent="0" lvl="0" marL="457200" rtl="0" algn="l">
              <a:spcBef>
                <a:spcPts val="1600"/>
              </a:spcBef>
              <a:spcAft>
                <a:spcPts val="1600"/>
              </a:spcAft>
              <a:buNone/>
            </a:pPr>
            <a:r>
              <a:t/>
            </a:r>
            <a:endParaRPr/>
          </a:p>
        </p:txBody>
      </p:sp>
      <p:sp>
        <p:nvSpPr>
          <p:cNvPr id="79" name="Google Shape;7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7"/>
          <p:cNvSpPr txBox="1"/>
          <p:nvPr>
            <p:ph type="title"/>
          </p:nvPr>
        </p:nvSpPr>
        <p:spPr>
          <a:xfrm>
            <a:off x="263250" y="866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Problem</a:t>
            </a:r>
            <a:endParaRPr/>
          </a:p>
        </p:txBody>
      </p:sp>
      <p:sp>
        <p:nvSpPr>
          <p:cNvPr id="85" name="Google Shape;85;p17"/>
          <p:cNvSpPr txBox="1"/>
          <p:nvPr>
            <p:ph idx="1" type="body"/>
          </p:nvPr>
        </p:nvSpPr>
        <p:spPr>
          <a:xfrm>
            <a:off x="360150" y="659350"/>
            <a:ext cx="4899600" cy="4308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Interdependencies between the widgets in the dialog. E.g. change in an entry field due to selecting an option from the list.</a:t>
            </a:r>
            <a:endParaRPr/>
          </a:p>
          <a:p>
            <a:pPr indent="-342900" lvl="0" marL="457200" rtl="0" algn="l">
              <a:spcBef>
                <a:spcPts val="0"/>
              </a:spcBef>
              <a:spcAft>
                <a:spcPts val="0"/>
              </a:spcAft>
              <a:buSzPts val="1800"/>
              <a:buChar char="●"/>
            </a:pPr>
            <a:r>
              <a:rPr lang="en"/>
              <a:t>Cannot reuse stock widget classes though dialogs display the same kind of widgets.</a:t>
            </a:r>
            <a:endParaRPr/>
          </a:p>
          <a:p>
            <a:pPr indent="-342900" lvl="0" marL="457200" rtl="0" algn="l">
              <a:spcBef>
                <a:spcPts val="0"/>
              </a:spcBef>
              <a:spcAft>
                <a:spcPts val="0"/>
              </a:spcAft>
              <a:buSzPts val="1800"/>
              <a:buChar char="●"/>
            </a:pPr>
            <a:r>
              <a:rPr lang="en"/>
              <a:t>Different dia</a:t>
            </a:r>
            <a:r>
              <a:rPr lang="en"/>
              <a:t>log boxes; different dependencies between widgets</a:t>
            </a:r>
            <a:endParaRPr/>
          </a:p>
          <a:p>
            <a:pPr indent="-342900" lvl="0" marL="457200" rtl="0" algn="l">
              <a:spcBef>
                <a:spcPts val="0"/>
              </a:spcBef>
              <a:spcAft>
                <a:spcPts val="0"/>
              </a:spcAft>
              <a:buSzPts val="1800"/>
              <a:buChar char="●"/>
            </a:pPr>
            <a:r>
              <a:rPr lang="en"/>
              <a:t>Tedious to customize by subclassing.</a:t>
            </a:r>
            <a:endParaRPr/>
          </a:p>
          <a:p>
            <a:pPr indent="-342900" lvl="0" marL="457200" rtl="0" algn="l">
              <a:spcBef>
                <a:spcPts val="0"/>
              </a:spcBef>
              <a:spcAft>
                <a:spcPts val="0"/>
              </a:spcAft>
              <a:buSzPts val="1800"/>
              <a:buChar char="●"/>
            </a:pPr>
            <a:r>
              <a:rPr lang="en"/>
              <a:t>Related example: Air Traffic Controller</a:t>
            </a:r>
            <a:endParaRPr/>
          </a:p>
          <a:p>
            <a:pPr indent="0" lvl="0" marL="457200" rtl="0" algn="l">
              <a:spcBef>
                <a:spcPts val="1600"/>
              </a:spcBef>
              <a:spcAft>
                <a:spcPts val="0"/>
              </a:spcAft>
              <a:buNone/>
            </a:pPr>
            <a:r>
              <a:t/>
            </a:r>
            <a:endParaRPr/>
          </a:p>
          <a:p>
            <a:pPr indent="0" lvl="0" marL="457200" rtl="0" algn="l">
              <a:spcBef>
                <a:spcPts val="1600"/>
              </a:spcBef>
              <a:spcAft>
                <a:spcPts val="0"/>
              </a:spcAft>
              <a:buNone/>
            </a:pPr>
            <a:r>
              <a:t/>
            </a:r>
            <a:endParaRPr/>
          </a:p>
          <a:p>
            <a:pPr indent="0" lvl="0" marL="457200" rtl="0" algn="l">
              <a:spcBef>
                <a:spcPts val="1600"/>
              </a:spcBef>
              <a:spcAft>
                <a:spcPts val="1600"/>
              </a:spcAft>
              <a:buNone/>
            </a:pPr>
            <a:r>
              <a:t/>
            </a:r>
            <a:endParaRPr/>
          </a:p>
        </p:txBody>
      </p:sp>
      <p:sp>
        <p:nvSpPr>
          <p:cNvPr id="86" name="Google Shape;86;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7" name="Google Shape;87;p17"/>
          <p:cNvPicPr preferRelativeResize="0"/>
          <p:nvPr/>
        </p:nvPicPr>
        <p:blipFill>
          <a:blip r:embed="rId3">
            <a:alphaModFix/>
          </a:blip>
          <a:stretch>
            <a:fillRect/>
          </a:stretch>
        </p:blipFill>
        <p:spPr>
          <a:xfrm>
            <a:off x="5412150" y="278350"/>
            <a:ext cx="3514450" cy="4243675"/>
          </a:xfrm>
          <a:prstGeom prst="rect">
            <a:avLst/>
          </a:prstGeom>
          <a:noFill/>
          <a:ln>
            <a:noFill/>
          </a:ln>
        </p:spPr>
      </p:pic>
      <p:sp>
        <p:nvSpPr>
          <p:cNvPr id="88" name="Google Shape;88;p17"/>
          <p:cNvSpPr txBox="1"/>
          <p:nvPr/>
        </p:nvSpPr>
        <p:spPr>
          <a:xfrm>
            <a:off x="6375300" y="4522025"/>
            <a:ext cx="1675500" cy="21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Fig.1. Dialog box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8"/>
          <p:cNvSpPr txBox="1"/>
          <p:nvPr>
            <p:ph type="title"/>
          </p:nvPr>
        </p:nvSpPr>
        <p:spPr>
          <a:xfrm>
            <a:off x="263275" y="138350"/>
            <a:ext cx="3863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a:t>
            </a:r>
            <a:endParaRPr/>
          </a:p>
        </p:txBody>
      </p:sp>
      <p:sp>
        <p:nvSpPr>
          <p:cNvPr id="94" name="Google Shape;9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5" name="Google Shape;95;p18"/>
          <p:cNvSpPr txBox="1"/>
          <p:nvPr/>
        </p:nvSpPr>
        <p:spPr>
          <a:xfrm>
            <a:off x="3977250" y="585050"/>
            <a:ext cx="435900" cy="1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96" name="Google Shape;96;p18"/>
          <p:cNvGrpSpPr/>
          <p:nvPr/>
        </p:nvGrpSpPr>
        <p:grpSpPr>
          <a:xfrm>
            <a:off x="4358901" y="280250"/>
            <a:ext cx="4745701" cy="4293025"/>
            <a:chOff x="137375" y="585050"/>
            <a:chExt cx="5157249" cy="4293025"/>
          </a:xfrm>
        </p:grpSpPr>
        <p:pic>
          <p:nvPicPr>
            <p:cNvPr id="97" name="Google Shape;97;p18"/>
            <p:cNvPicPr preferRelativeResize="0"/>
            <p:nvPr/>
          </p:nvPicPr>
          <p:blipFill>
            <a:blip r:embed="rId3">
              <a:alphaModFix/>
            </a:blip>
            <a:stretch>
              <a:fillRect/>
            </a:stretch>
          </p:blipFill>
          <p:spPr>
            <a:xfrm>
              <a:off x="137375" y="1330925"/>
              <a:ext cx="5157249" cy="3547150"/>
            </a:xfrm>
            <a:prstGeom prst="rect">
              <a:avLst/>
            </a:prstGeom>
            <a:noFill/>
            <a:ln>
              <a:noFill/>
            </a:ln>
          </p:spPr>
        </p:pic>
        <p:sp>
          <p:nvSpPr>
            <p:cNvPr id="98" name="Google Shape;98;p18"/>
            <p:cNvSpPr/>
            <p:nvPr/>
          </p:nvSpPr>
          <p:spPr>
            <a:xfrm>
              <a:off x="2373858" y="1815225"/>
              <a:ext cx="150600" cy="435900"/>
            </a:xfrm>
            <a:prstGeom prst="downArrow">
              <a:avLst>
                <a:gd fmla="val 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txBox="1"/>
            <p:nvPr/>
          </p:nvSpPr>
          <p:spPr>
            <a:xfrm>
              <a:off x="2054615" y="1447150"/>
              <a:ext cx="1095000" cy="19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Mediator</a:t>
              </a:r>
              <a:endParaRPr/>
            </a:p>
          </p:txBody>
        </p:sp>
        <p:sp>
          <p:nvSpPr>
            <p:cNvPr id="100" name="Google Shape;100;p18"/>
            <p:cNvSpPr txBox="1"/>
            <p:nvPr/>
          </p:nvSpPr>
          <p:spPr>
            <a:xfrm>
              <a:off x="3884793" y="585050"/>
              <a:ext cx="1263600" cy="19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Colleagues</a:t>
              </a:r>
              <a:endParaRPr/>
            </a:p>
          </p:txBody>
        </p:sp>
      </p:grpSp>
      <p:sp>
        <p:nvSpPr>
          <p:cNvPr id="101" name="Google Shape;101;p18"/>
          <p:cNvSpPr/>
          <p:nvPr/>
        </p:nvSpPr>
        <p:spPr>
          <a:xfrm>
            <a:off x="8327550" y="585050"/>
            <a:ext cx="144900" cy="435900"/>
          </a:xfrm>
          <a:prstGeom prst="downArrow">
            <a:avLst>
              <a:gd fmla="val 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 name="Google Shape;102;p18"/>
          <p:cNvCxnSpPr/>
          <p:nvPr/>
        </p:nvCxnSpPr>
        <p:spPr>
          <a:xfrm>
            <a:off x="4213600" y="-9600"/>
            <a:ext cx="58200" cy="5162700"/>
          </a:xfrm>
          <a:prstGeom prst="straightConnector1">
            <a:avLst/>
          </a:prstGeom>
          <a:noFill/>
          <a:ln cap="flat" cmpd="sng" w="9525">
            <a:solidFill>
              <a:schemeClr val="dk2"/>
            </a:solidFill>
            <a:prstDash val="solid"/>
            <a:round/>
            <a:headEnd len="med" w="med" type="none"/>
            <a:tailEnd len="med" w="med" type="none"/>
          </a:ln>
        </p:spPr>
      </p:cxnSp>
      <p:sp>
        <p:nvSpPr>
          <p:cNvPr id="103" name="Google Shape;103;p18"/>
          <p:cNvSpPr txBox="1"/>
          <p:nvPr/>
        </p:nvSpPr>
        <p:spPr>
          <a:xfrm>
            <a:off x="87300" y="1357375"/>
            <a:ext cx="4039200" cy="30027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800"/>
              <a:t>FontDialogDirector</a:t>
            </a:r>
            <a:r>
              <a:rPr lang="en"/>
              <a:t> (Mediator)</a:t>
            </a:r>
            <a:endParaRPr/>
          </a:p>
          <a:p>
            <a:pPr indent="-317500" lvl="1" marL="914400" rtl="0" algn="l">
              <a:spcBef>
                <a:spcPts val="0"/>
              </a:spcBef>
              <a:spcAft>
                <a:spcPts val="0"/>
              </a:spcAft>
              <a:buSzPts val="1400"/>
              <a:buChar char="○"/>
            </a:pPr>
            <a:r>
              <a:rPr lang="en">
                <a:solidFill>
                  <a:schemeClr val="dk1"/>
                </a:solidFill>
              </a:rPr>
              <a:t>responsible for controlling and coordinating the interactions of the group.</a:t>
            </a:r>
            <a:endParaRPr>
              <a:solidFill>
                <a:schemeClr val="dk1"/>
              </a:solidFill>
            </a:endParaRPr>
          </a:p>
          <a:p>
            <a:pPr indent="-317500" lvl="1" marL="914400" rtl="0" algn="l">
              <a:spcBef>
                <a:spcPts val="0"/>
              </a:spcBef>
              <a:spcAft>
                <a:spcPts val="0"/>
              </a:spcAft>
              <a:buSzPts val="1400"/>
              <a:buChar char="○"/>
            </a:pPr>
            <a:r>
              <a:rPr lang="en">
                <a:solidFill>
                  <a:schemeClr val="dk1"/>
                </a:solidFill>
              </a:rPr>
              <a:t>Prevents objects from explicitly referring each other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Objects communicate with the mediator</a:t>
            </a:r>
            <a:endParaRPr>
              <a:solidFill>
                <a:schemeClr val="dk1"/>
              </a:solidFill>
            </a:endParaRPr>
          </a:p>
          <a:p>
            <a:pPr indent="-317500" lvl="1" marL="914400" rtl="0" algn="l">
              <a:spcBef>
                <a:spcPts val="0"/>
              </a:spcBef>
              <a:spcAft>
                <a:spcPts val="0"/>
              </a:spcAft>
              <a:buClr>
                <a:schemeClr val="dk1"/>
              </a:buClr>
              <a:buSzPts val="1400"/>
              <a:buChar char="○"/>
            </a:pPr>
            <a:r>
              <a:rPr lang="en">
                <a:solidFill>
                  <a:schemeClr val="dk1"/>
                </a:solidFill>
              </a:rPr>
              <a:t>Central hub for communication</a:t>
            </a:r>
            <a:endParaRPr>
              <a:solidFill>
                <a:schemeClr val="dk1"/>
              </a:solidFill>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
        <p:nvSpPr>
          <p:cNvPr id="104" name="Google Shape;104;p18"/>
          <p:cNvSpPr txBox="1"/>
          <p:nvPr/>
        </p:nvSpPr>
        <p:spPr>
          <a:xfrm>
            <a:off x="5814375" y="4573275"/>
            <a:ext cx="2065800" cy="2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Fig.2. Object Structure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263275" y="86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Interactions</a:t>
            </a:r>
            <a:endParaRPr/>
          </a:p>
        </p:txBody>
      </p:sp>
      <p:sp>
        <p:nvSpPr>
          <p:cNvPr id="110" name="Google Shape;11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1" name="Google Shape;111;p19"/>
          <p:cNvPicPr preferRelativeResize="0"/>
          <p:nvPr/>
        </p:nvPicPr>
        <p:blipFill>
          <a:blip r:embed="rId3">
            <a:alphaModFix/>
          </a:blip>
          <a:stretch>
            <a:fillRect/>
          </a:stretch>
        </p:blipFill>
        <p:spPr>
          <a:xfrm>
            <a:off x="53600" y="978325"/>
            <a:ext cx="4029550" cy="3534750"/>
          </a:xfrm>
          <a:prstGeom prst="rect">
            <a:avLst/>
          </a:prstGeom>
          <a:noFill/>
          <a:ln>
            <a:noFill/>
          </a:ln>
        </p:spPr>
      </p:pic>
      <p:cxnSp>
        <p:nvCxnSpPr>
          <p:cNvPr id="112" name="Google Shape;112;p19"/>
          <p:cNvCxnSpPr/>
          <p:nvPr/>
        </p:nvCxnSpPr>
        <p:spPr>
          <a:xfrm>
            <a:off x="4083150" y="86625"/>
            <a:ext cx="48600" cy="5085300"/>
          </a:xfrm>
          <a:prstGeom prst="straightConnector1">
            <a:avLst/>
          </a:prstGeom>
          <a:noFill/>
          <a:ln cap="flat" cmpd="sng" w="9525">
            <a:solidFill>
              <a:schemeClr val="dk2"/>
            </a:solidFill>
            <a:prstDash val="solid"/>
            <a:round/>
            <a:headEnd len="med" w="med" type="none"/>
            <a:tailEnd len="med" w="med" type="none"/>
          </a:ln>
        </p:spPr>
      </p:cxnSp>
      <p:pic>
        <p:nvPicPr>
          <p:cNvPr id="113" name="Google Shape;113;p19"/>
          <p:cNvPicPr preferRelativeResize="0"/>
          <p:nvPr/>
        </p:nvPicPr>
        <p:blipFill>
          <a:blip r:embed="rId4">
            <a:alphaModFix/>
          </a:blip>
          <a:stretch>
            <a:fillRect/>
          </a:stretch>
        </p:blipFill>
        <p:spPr>
          <a:xfrm>
            <a:off x="4264313" y="1898100"/>
            <a:ext cx="4857376" cy="2028825"/>
          </a:xfrm>
          <a:prstGeom prst="rect">
            <a:avLst/>
          </a:prstGeom>
          <a:noFill/>
          <a:ln>
            <a:noFill/>
          </a:ln>
        </p:spPr>
      </p:pic>
      <p:sp>
        <p:nvSpPr>
          <p:cNvPr id="114" name="Google Shape;114;p19"/>
          <p:cNvSpPr txBox="1"/>
          <p:nvPr/>
        </p:nvSpPr>
        <p:spPr>
          <a:xfrm>
            <a:off x="915825" y="4630225"/>
            <a:ext cx="2555700" cy="2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Fig.3. Sequence Diagram</a:t>
            </a:r>
            <a:endParaRPr/>
          </a:p>
        </p:txBody>
      </p:sp>
      <p:sp>
        <p:nvSpPr>
          <p:cNvPr id="115" name="Google Shape;115;p19"/>
          <p:cNvSpPr txBox="1"/>
          <p:nvPr/>
        </p:nvSpPr>
        <p:spPr>
          <a:xfrm>
            <a:off x="5164800" y="4470475"/>
            <a:ext cx="3056400" cy="2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Fig.4.Class Diagram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311700" y="75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Participants</a:t>
            </a:r>
            <a:endParaRPr/>
          </a:p>
        </p:txBody>
      </p:sp>
      <p:sp>
        <p:nvSpPr>
          <p:cNvPr id="121" name="Google Shape;121;p20"/>
          <p:cNvSpPr txBox="1"/>
          <p:nvPr>
            <p:ph idx="1" type="body"/>
          </p:nvPr>
        </p:nvSpPr>
        <p:spPr>
          <a:xfrm>
            <a:off x="311700" y="542550"/>
            <a:ext cx="4880400" cy="456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Mediator (DialogDirector)</a:t>
            </a:r>
            <a:br>
              <a:rPr lang="en"/>
            </a:br>
            <a:r>
              <a:rPr lang="en"/>
              <a:t>- </a:t>
            </a:r>
            <a:r>
              <a:rPr lang="en" sz="1400"/>
              <a:t>defines an interface </a:t>
            </a:r>
            <a:endParaRPr sz="1400"/>
          </a:p>
          <a:p>
            <a:pPr indent="0" lvl="0" marL="0" rtl="0" algn="l">
              <a:spcBef>
                <a:spcPts val="1600"/>
              </a:spcBef>
              <a:spcAft>
                <a:spcPts val="0"/>
              </a:spcAft>
              <a:buClr>
                <a:schemeClr val="dk1"/>
              </a:buClr>
              <a:buSzPts val="1100"/>
              <a:buFont typeface="Arial"/>
              <a:buNone/>
            </a:pPr>
            <a:r>
              <a:rPr lang="en"/>
              <a:t>• ConcreteMediator (FontDialogDirector)</a:t>
            </a:r>
            <a:br>
              <a:rPr lang="en"/>
            </a:br>
            <a:r>
              <a:rPr lang="en"/>
              <a:t>- </a:t>
            </a:r>
            <a:r>
              <a:rPr lang="en" sz="1400"/>
              <a:t>implements cooperative behavior by coordinating Colleague objects.</a:t>
            </a:r>
            <a:br>
              <a:rPr lang="en" sz="1400"/>
            </a:br>
            <a:r>
              <a:rPr lang="en" sz="1400"/>
              <a:t>- knows and maintains its colleagues.</a:t>
            </a:r>
            <a:endParaRPr sz="1400"/>
          </a:p>
          <a:p>
            <a:pPr indent="0" lvl="0" marL="0" rtl="0" algn="l">
              <a:spcBef>
                <a:spcPts val="1600"/>
              </a:spcBef>
              <a:spcAft>
                <a:spcPts val="0"/>
              </a:spcAft>
              <a:buClr>
                <a:schemeClr val="dk1"/>
              </a:buClr>
              <a:buSzPts val="1100"/>
              <a:buFont typeface="Arial"/>
              <a:buNone/>
            </a:pPr>
            <a:r>
              <a:rPr lang="en"/>
              <a:t>• Colleague classes (ListBox, EntryField)</a:t>
            </a:r>
            <a:br>
              <a:rPr lang="en"/>
            </a:br>
            <a:r>
              <a:rPr lang="en" sz="1400"/>
              <a:t>- each Colleague class knows its Mediator object.</a:t>
            </a:r>
            <a:br>
              <a:rPr lang="en" sz="1400"/>
            </a:br>
            <a:r>
              <a:rPr lang="en" sz="1400"/>
              <a:t>- each colleague communicates with its mediator.</a:t>
            </a:r>
            <a:endParaRPr sz="1400"/>
          </a:p>
          <a:p>
            <a:pPr indent="0" lvl="0" marL="0" rtl="0" algn="l">
              <a:spcBef>
                <a:spcPts val="1600"/>
              </a:spcBef>
              <a:spcAft>
                <a:spcPts val="1600"/>
              </a:spcAft>
              <a:buNone/>
            </a:pPr>
            <a:r>
              <a:t/>
            </a:r>
            <a:endParaRPr/>
          </a:p>
        </p:txBody>
      </p:sp>
      <p:sp>
        <p:nvSpPr>
          <p:cNvPr id="122" name="Google Shape;12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3" name="Google Shape;123;p20"/>
          <p:cNvPicPr preferRelativeResize="0"/>
          <p:nvPr/>
        </p:nvPicPr>
        <p:blipFill>
          <a:blip r:embed="rId3">
            <a:alphaModFix/>
          </a:blip>
          <a:stretch>
            <a:fillRect/>
          </a:stretch>
        </p:blipFill>
        <p:spPr>
          <a:xfrm>
            <a:off x="4625475" y="153850"/>
            <a:ext cx="4395675" cy="1955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Class Diagram</a:t>
            </a:r>
            <a:endParaRPr/>
          </a:p>
        </p:txBody>
      </p:sp>
      <p:sp>
        <p:nvSpPr>
          <p:cNvPr id="129" name="Google Shape;12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0" name="Google Shape;130;p21"/>
          <p:cNvPicPr preferRelativeResize="0"/>
          <p:nvPr/>
        </p:nvPicPr>
        <p:blipFill>
          <a:blip r:embed="rId3">
            <a:alphaModFix/>
          </a:blip>
          <a:stretch>
            <a:fillRect/>
          </a:stretch>
        </p:blipFill>
        <p:spPr>
          <a:xfrm>
            <a:off x="478013" y="1103500"/>
            <a:ext cx="8187967" cy="3953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Sequence Diagram</a:t>
            </a:r>
            <a:endParaRPr/>
          </a:p>
        </p:txBody>
      </p:sp>
      <p:sp>
        <p:nvSpPr>
          <p:cNvPr id="136" name="Google Shape;13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7" name="Google Shape;137;p22"/>
          <p:cNvPicPr preferRelativeResize="0"/>
          <p:nvPr/>
        </p:nvPicPr>
        <p:blipFill>
          <a:blip r:embed="rId3">
            <a:alphaModFix/>
          </a:blip>
          <a:stretch>
            <a:fillRect/>
          </a:stretch>
        </p:blipFill>
        <p:spPr>
          <a:xfrm>
            <a:off x="3990050" y="249350"/>
            <a:ext cx="4749099" cy="4676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Code</a:t>
            </a:r>
            <a:endParaRPr/>
          </a:p>
        </p:txBody>
      </p:sp>
      <p:sp>
        <p:nvSpPr>
          <p:cNvPr id="143" name="Google Shape;14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4" name="Google Shape;144;p23"/>
          <p:cNvPicPr preferRelativeResize="0"/>
          <p:nvPr/>
        </p:nvPicPr>
        <p:blipFill>
          <a:blip r:embed="rId3">
            <a:alphaModFix/>
          </a:blip>
          <a:stretch>
            <a:fillRect/>
          </a:stretch>
        </p:blipFill>
        <p:spPr>
          <a:xfrm>
            <a:off x="152400" y="1526213"/>
            <a:ext cx="8839199" cy="20910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Code</a:t>
            </a:r>
            <a:endParaRPr/>
          </a:p>
        </p:txBody>
      </p:sp>
      <p:sp>
        <p:nvSpPr>
          <p:cNvPr id="150" name="Google Shape;150;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1" name="Google Shape;151;p24"/>
          <p:cNvPicPr preferRelativeResize="0"/>
          <p:nvPr/>
        </p:nvPicPr>
        <p:blipFill>
          <a:blip r:embed="rId3">
            <a:alphaModFix/>
          </a:blip>
          <a:stretch>
            <a:fillRect/>
          </a:stretch>
        </p:blipFill>
        <p:spPr>
          <a:xfrm>
            <a:off x="152400" y="1170125"/>
            <a:ext cx="8839201" cy="278271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a:t>
            </a:r>
            <a:r>
              <a:rPr lang="en"/>
              <a:t>Code</a:t>
            </a:r>
            <a:endParaRPr/>
          </a:p>
        </p:txBody>
      </p:sp>
      <p:sp>
        <p:nvSpPr>
          <p:cNvPr id="157" name="Google Shape;15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8" name="Google Shape;158;p25"/>
          <p:cNvPicPr preferRelativeResize="0"/>
          <p:nvPr/>
        </p:nvPicPr>
        <p:blipFill>
          <a:blip r:embed="rId3">
            <a:alphaModFix/>
          </a:blip>
          <a:stretch>
            <a:fillRect/>
          </a:stretch>
        </p:blipFill>
        <p:spPr>
          <a:xfrm>
            <a:off x="2864900" y="0"/>
            <a:ext cx="580975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 Code</a:t>
            </a:r>
            <a:endParaRPr/>
          </a:p>
        </p:txBody>
      </p:sp>
      <p:sp>
        <p:nvSpPr>
          <p:cNvPr id="164" name="Google Shape;16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5" name="Google Shape;165;p26"/>
          <p:cNvPicPr preferRelativeResize="0"/>
          <p:nvPr/>
        </p:nvPicPr>
        <p:blipFill>
          <a:blip r:embed="rId3">
            <a:alphaModFix/>
          </a:blip>
          <a:stretch>
            <a:fillRect/>
          </a:stretch>
        </p:blipFill>
        <p:spPr>
          <a:xfrm>
            <a:off x="152400" y="1170125"/>
            <a:ext cx="4419599" cy="3973375"/>
          </a:xfrm>
          <a:prstGeom prst="rect">
            <a:avLst/>
          </a:prstGeom>
          <a:noFill/>
          <a:ln>
            <a:noFill/>
          </a:ln>
        </p:spPr>
      </p:pic>
      <p:pic>
        <p:nvPicPr>
          <p:cNvPr id="166" name="Google Shape;166;p26"/>
          <p:cNvPicPr preferRelativeResize="0"/>
          <p:nvPr/>
        </p:nvPicPr>
        <p:blipFill>
          <a:blip r:embed="rId4">
            <a:alphaModFix/>
          </a:blip>
          <a:stretch>
            <a:fillRect/>
          </a:stretch>
        </p:blipFill>
        <p:spPr>
          <a:xfrm>
            <a:off x="4724400" y="1170125"/>
            <a:ext cx="4296750" cy="3973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Running Result</a:t>
            </a:r>
            <a:endParaRPr/>
          </a:p>
        </p:txBody>
      </p:sp>
      <p:sp>
        <p:nvSpPr>
          <p:cNvPr id="172" name="Google Shape;17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73" name="Google Shape;173;p27"/>
          <p:cNvPicPr preferRelativeResize="0"/>
          <p:nvPr/>
        </p:nvPicPr>
        <p:blipFill>
          <a:blip r:embed="rId3">
            <a:alphaModFix/>
          </a:blip>
          <a:stretch>
            <a:fillRect/>
          </a:stretch>
        </p:blipFill>
        <p:spPr>
          <a:xfrm>
            <a:off x="698750" y="1194825"/>
            <a:ext cx="3125550" cy="3862000"/>
          </a:xfrm>
          <a:prstGeom prst="rect">
            <a:avLst/>
          </a:prstGeom>
          <a:noFill/>
          <a:ln>
            <a:noFill/>
          </a:ln>
        </p:spPr>
      </p:pic>
      <p:pic>
        <p:nvPicPr>
          <p:cNvPr id="174" name="Google Shape;174;p27"/>
          <p:cNvPicPr preferRelativeResize="0"/>
          <p:nvPr/>
        </p:nvPicPr>
        <p:blipFill>
          <a:blip r:embed="rId4">
            <a:alphaModFix/>
          </a:blip>
          <a:stretch>
            <a:fillRect/>
          </a:stretch>
        </p:blipFill>
        <p:spPr>
          <a:xfrm>
            <a:off x="4460100" y="182101"/>
            <a:ext cx="4531501" cy="4874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Known use </a:t>
            </a:r>
            <a:endParaRPr/>
          </a:p>
        </p:txBody>
      </p:sp>
      <p:sp>
        <p:nvSpPr>
          <p:cNvPr id="180" name="Google Shape;18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1" name="Google Shape;181;p28"/>
          <p:cNvPicPr preferRelativeResize="0"/>
          <p:nvPr/>
        </p:nvPicPr>
        <p:blipFill>
          <a:blip r:embed="rId3">
            <a:alphaModFix/>
          </a:blip>
          <a:stretch>
            <a:fillRect/>
          </a:stretch>
        </p:blipFill>
        <p:spPr>
          <a:xfrm>
            <a:off x="995600" y="1149323"/>
            <a:ext cx="7152800" cy="3513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Code</a:t>
            </a:r>
            <a:endParaRPr/>
          </a:p>
        </p:txBody>
      </p:sp>
      <p:sp>
        <p:nvSpPr>
          <p:cNvPr id="187" name="Google Shape;187;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88" name="Google Shape;188;p29"/>
          <p:cNvPicPr preferRelativeResize="0"/>
          <p:nvPr/>
        </p:nvPicPr>
        <p:blipFill>
          <a:blip r:embed="rId3">
            <a:alphaModFix/>
          </a:blip>
          <a:stretch>
            <a:fillRect/>
          </a:stretch>
        </p:blipFill>
        <p:spPr>
          <a:xfrm>
            <a:off x="5736800" y="83763"/>
            <a:ext cx="2220400" cy="1295225"/>
          </a:xfrm>
          <a:prstGeom prst="rect">
            <a:avLst/>
          </a:prstGeom>
          <a:noFill/>
          <a:ln>
            <a:noFill/>
          </a:ln>
        </p:spPr>
      </p:pic>
      <p:pic>
        <p:nvPicPr>
          <p:cNvPr id="189" name="Google Shape;189;p29"/>
          <p:cNvPicPr preferRelativeResize="0"/>
          <p:nvPr/>
        </p:nvPicPr>
        <p:blipFill>
          <a:blip r:embed="rId4">
            <a:alphaModFix/>
          </a:blip>
          <a:stretch>
            <a:fillRect/>
          </a:stretch>
        </p:blipFill>
        <p:spPr>
          <a:xfrm>
            <a:off x="152400" y="1170125"/>
            <a:ext cx="3535827" cy="3820974"/>
          </a:xfrm>
          <a:prstGeom prst="rect">
            <a:avLst/>
          </a:prstGeom>
          <a:noFill/>
          <a:ln>
            <a:noFill/>
          </a:ln>
        </p:spPr>
      </p:pic>
      <p:pic>
        <p:nvPicPr>
          <p:cNvPr id="190" name="Google Shape;190;p29"/>
          <p:cNvPicPr preferRelativeResize="0"/>
          <p:nvPr/>
        </p:nvPicPr>
        <p:blipFill>
          <a:blip r:embed="rId5">
            <a:alphaModFix/>
          </a:blip>
          <a:stretch>
            <a:fillRect/>
          </a:stretch>
        </p:blipFill>
        <p:spPr>
          <a:xfrm>
            <a:off x="4282752" y="1609750"/>
            <a:ext cx="4479432" cy="32940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a:t>
            </a:r>
            <a:endParaRPr/>
          </a:p>
        </p:txBody>
      </p:sp>
      <p:sp>
        <p:nvSpPr>
          <p:cNvPr id="196" name="Google Shape;19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97" name="Google Shape;197;p30"/>
          <p:cNvPicPr preferRelativeResize="0"/>
          <p:nvPr/>
        </p:nvPicPr>
        <p:blipFill>
          <a:blip r:embed="rId3">
            <a:alphaModFix/>
          </a:blip>
          <a:stretch>
            <a:fillRect/>
          </a:stretch>
        </p:blipFill>
        <p:spPr>
          <a:xfrm>
            <a:off x="4324275" y="132650"/>
            <a:ext cx="4627675" cy="1692475"/>
          </a:xfrm>
          <a:prstGeom prst="rect">
            <a:avLst/>
          </a:prstGeom>
          <a:noFill/>
          <a:ln>
            <a:noFill/>
          </a:ln>
        </p:spPr>
      </p:pic>
      <p:pic>
        <p:nvPicPr>
          <p:cNvPr id="198" name="Google Shape;198;p30"/>
          <p:cNvPicPr preferRelativeResize="0"/>
          <p:nvPr/>
        </p:nvPicPr>
        <p:blipFill>
          <a:blip r:embed="rId4">
            <a:alphaModFix/>
          </a:blip>
          <a:stretch>
            <a:fillRect/>
          </a:stretch>
        </p:blipFill>
        <p:spPr>
          <a:xfrm>
            <a:off x="122925" y="1017725"/>
            <a:ext cx="3989349" cy="4039099"/>
          </a:xfrm>
          <a:prstGeom prst="rect">
            <a:avLst/>
          </a:prstGeom>
          <a:noFill/>
          <a:ln>
            <a:noFill/>
          </a:ln>
        </p:spPr>
      </p:pic>
      <p:pic>
        <p:nvPicPr>
          <p:cNvPr id="199" name="Google Shape;199;p30"/>
          <p:cNvPicPr preferRelativeResize="0"/>
          <p:nvPr/>
        </p:nvPicPr>
        <p:blipFill>
          <a:blip r:embed="rId5">
            <a:alphaModFix/>
          </a:blip>
          <a:stretch>
            <a:fillRect/>
          </a:stretch>
        </p:blipFill>
        <p:spPr>
          <a:xfrm>
            <a:off x="4345695" y="2331200"/>
            <a:ext cx="4486606" cy="2725625"/>
          </a:xfrm>
          <a:prstGeom prst="rect">
            <a:avLst/>
          </a:prstGeom>
          <a:noFill/>
          <a:ln>
            <a:noFill/>
          </a:ln>
        </p:spPr>
      </p:pic>
      <p:pic>
        <p:nvPicPr>
          <p:cNvPr id="200" name="Google Shape;200;p30"/>
          <p:cNvPicPr preferRelativeResize="0"/>
          <p:nvPr/>
        </p:nvPicPr>
        <p:blipFill>
          <a:blip r:embed="rId6">
            <a:alphaModFix/>
          </a:blip>
          <a:stretch>
            <a:fillRect/>
          </a:stretch>
        </p:blipFill>
        <p:spPr>
          <a:xfrm>
            <a:off x="2564375" y="1825125"/>
            <a:ext cx="3884675" cy="1125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1000"/>
                                        <p:tgtEl>
                                          <p:spTgt spid="20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Consequences</a:t>
            </a:r>
            <a:endParaRPr/>
          </a:p>
        </p:txBody>
      </p:sp>
      <p:sp>
        <p:nvSpPr>
          <p:cNvPr id="206" name="Google Shape;206;p31"/>
          <p:cNvSpPr txBox="1"/>
          <p:nvPr>
            <p:ph idx="1" type="body"/>
          </p:nvPr>
        </p:nvSpPr>
        <p:spPr>
          <a:xfrm>
            <a:off x="0" y="1152475"/>
            <a:ext cx="9144000" cy="1367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Benefits:</a:t>
            </a:r>
            <a:br>
              <a:rPr lang="en"/>
            </a:br>
            <a:r>
              <a:rPr lang="en"/>
              <a:t>It limits subclassing. A mediator localizes behavior that otherwise would be distributed among several objects. Changing this behaviour requires subclassing Mediator only, Colleague classes can be reused as is.</a:t>
            </a:r>
            <a:br>
              <a:rPr lang="en"/>
            </a:br>
            <a:br>
              <a:rPr lang="en"/>
            </a:br>
            <a:endParaRPr/>
          </a:p>
        </p:txBody>
      </p:sp>
      <p:sp>
        <p:nvSpPr>
          <p:cNvPr id="207" name="Google Shape;20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08" name="Google Shape;208;p31"/>
          <p:cNvPicPr preferRelativeResize="0"/>
          <p:nvPr/>
        </p:nvPicPr>
        <p:blipFill>
          <a:blip r:embed="rId3">
            <a:alphaModFix/>
          </a:blip>
          <a:stretch>
            <a:fillRect/>
          </a:stretch>
        </p:blipFill>
        <p:spPr>
          <a:xfrm>
            <a:off x="2799099" y="2441025"/>
            <a:ext cx="6144977" cy="27024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Consequences</a:t>
            </a:r>
            <a:endParaRPr/>
          </a:p>
        </p:txBody>
      </p:sp>
      <p:sp>
        <p:nvSpPr>
          <p:cNvPr id="214" name="Google Shape;214;p32"/>
          <p:cNvSpPr txBox="1"/>
          <p:nvPr>
            <p:ph idx="1" type="body"/>
          </p:nvPr>
        </p:nvSpPr>
        <p:spPr>
          <a:xfrm>
            <a:off x="311700" y="1152475"/>
            <a:ext cx="8520600" cy="1419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chemeClr val="dk1"/>
              </a:buClr>
              <a:buSzPts val="1100"/>
              <a:buFont typeface="Arial"/>
              <a:buNone/>
            </a:pPr>
            <a:r>
              <a:rPr lang="en"/>
              <a:t>Benefits:</a:t>
            </a:r>
            <a:br>
              <a:rPr lang="en"/>
            </a:br>
            <a:r>
              <a:rPr lang="en"/>
              <a:t>It decouples colleagues. A mediator promotes loose coupling between colleagues. You can vary and reuse Colleague and Mediator classes independently.</a:t>
            </a:r>
            <a:endParaRPr/>
          </a:p>
        </p:txBody>
      </p:sp>
      <p:sp>
        <p:nvSpPr>
          <p:cNvPr id="215" name="Google Shape;215;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16" name="Google Shape;216;p32"/>
          <p:cNvPicPr preferRelativeResize="0"/>
          <p:nvPr/>
        </p:nvPicPr>
        <p:blipFill>
          <a:blip r:embed="rId3">
            <a:alphaModFix/>
          </a:blip>
          <a:stretch>
            <a:fillRect/>
          </a:stretch>
        </p:blipFill>
        <p:spPr>
          <a:xfrm>
            <a:off x="1611475" y="2158900"/>
            <a:ext cx="6075368" cy="2984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Consequences</a:t>
            </a:r>
            <a:endParaRPr/>
          </a:p>
        </p:txBody>
      </p:sp>
      <p:sp>
        <p:nvSpPr>
          <p:cNvPr id="222" name="Google Shape;222;p33"/>
          <p:cNvSpPr txBox="1"/>
          <p:nvPr>
            <p:ph idx="1" type="body"/>
          </p:nvPr>
        </p:nvSpPr>
        <p:spPr>
          <a:xfrm>
            <a:off x="311700" y="1152475"/>
            <a:ext cx="8520600" cy="1419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Benefits:</a:t>
            </a:r>
            <a:br>
              <a:rPr lang="en"/>
            </a:br>
            <a:r>
              <a:rPr lang="en"/>
              <a:t>It simplifies object protocols. A mediator replaces many-to-many interactions with one-to-many interactions between the mediator and its colleagues. One-to-many relationships are easier to understand, maintain, and extend.</a:t>
            </a:r>
            <a:endParaRPr/>
          </a:p>
        </p:txBody>
      </p:sp>
      <p:sp>
        <p:nvSpPr>
          <p:cNvPr id="223" name="Google Shape;223;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24" name="Google Shape;224;p33"/>
          <p:cNvPicPr preferRelativeResize="0"/>
          <p:nvPr/>
        </p:nvPicPr>
        <p:blipFill>
          <a:blip r:embed="rId3">
            <a:alphaModFix/>
          </a:blip>
          <a:stretch>
            <a:fillRect/>
          </a:stretch>
        </p:blipFill>
        <p:spPr>
          <a:xfrm>
            <a:off x="1954500" y="2475950"/>
            <a:ext cx="5753376" cy="2667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Consequences</a:t>
            </a:r>
            <a:endParaRPr/>
          </a:p>
        </p:txBody>
      </p:sp>
      <p:sp>
        <p:nvSpPr>
          <p:cNvPr id="230" name="Google Shape;230;p34"/>
          <p:cNvSpPr txBox="1"/>
          <p:nvPr>
            <p:ph idx="1" type="body"/>
          </p:nvPr>
        </p:nvSpPr>
        <p:spPr>
          <a:xfrm>
            <a:off x="311700" y="1152475"/>
            <a:ext cx="8520600" cy="1419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Benefits:</a:t>
            </a:r>
            <a:br>
              <a:rPr lang="en"/>
            </a:br>
            <a:r>
              <a:rPr lang="en"/>
              <a:t>It abstracts how objects cooperate. Making mediation an independent concept and encapsulating it in an object lets you focus on how objects interact apart from their individual behavior. That can help clarify how objects interact in a system.</a:t>
            </a:r>
            <a:endParaRPr/>
          </a:p>
        </p:txBody>
      </p:sp>
      <p:sp>
        <p:nvSpPr>
          <p:cNvPr id="231" name="Google Shape;231;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2" name="Google Shape;232;p34"/>
          <p:cNvPicPr preferRelativeResize="0"/>
          <p:nvPr/>
        </p:nvPicPr>
        <p:blipFill>
          <a:blip r:embed="rId3">
            <a:alphaModFix/>
          </a:blip>
          <a:stretch>
            <a:fillRect/>
          </a:stretch>
        </p:blipFill>
        <p:spPr>
          <a:xfrm>
            <a:off x="2181200" y="2474975"/>
            <a:ext cx="5998299" cy="2668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Consequences</a:t>
            </a:r>
            <a:endParaRPr/>
          </a:p>
        </p:txBody>
      </p:sp>
      <p:sp>
        <p:nvSpPr>
          <p:cNvPr id="238" name="Google Shape;238;p35"/>
          <p:cNvSpPr txBox="1"/>
          <p:nvPr>
            <p:ph idx="1" type="body"/>
          </p:nvPr>
        </p:nvSpPr>
        <p:spPr>
          <a:xfrm>
            <a:off x="311700" y="1152475"/>
            <a:ext cx="8832300" cy="1419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D</a:t>
            </a:r>
            <a:r>
              <a:rPr lang="en"/>
              <a:t>rawback</a:t>
            </a:r>
            <a:r>
              <a:rPr lang="en"/>
              <a:t>:</a:t>
            </a:r>
            <a:br>
              <a:rPr lang="en"/>
            </a:br>
            <a:r>
              <a:rPr lang="en"/>
              <a:t>It centralizes control. The Mediator pattern trades complexity of interaction for complexity in the mediator. Because a mediator encapsulates protocols, it can become more complex than any individual colleague. This can make the mediator itself a monolith that's hard to maintain.</a:t>
            </a:r>
            <a:endParaRPr/>
          </a:p>
        </p:txBody>
      </p:sp>
      <p:sp>
        <p:nvSpPr>
          <p:cNvPr id="239" name="Google Shape;23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0" name="Google Shape;240;p35"/>
          <p:cNvPicPr preferRelativeResize="0"/>
          <p:nvPr/>
        </p:nvPicPr>
        <p:blipFill>
          <a:blip r:embed="rId3">
            <a:alphaModFix/>
          </a:blip>
          <a:stretch>
            <a:fillRect/>
          </a:stretch>
        </p:blipFill>
        <p:spPr>
          <a:xfrm>
            <a:off x="2444025" y="2757725"/>
            <a:ext cx="6264225" cy="2299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Related Patterns</a:t>
            </a:r>
            <a:endParaRPr/>
          </a:p>
        </p:txBody>
      </p:sp>
      <p:sp>
        <p:nvSpPr>
          <p:cNvPr id="246" name="Google Shape;246;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Facade </a:t>
            </a:r>
            <a:endParaRPr/>
          </a:p>
          <a:p>
            <a:pPr indent="0" lvl="0" marL="0" rtl="0" algn="just">
              <a:spcBef>
                <a:spcPts val="1600"/>
              </a:spcBef>
              <a:spcAft>
                <a:spcPts val="0"/>
              </a:spcAft>
              <a:buNone/>
            </a:pPr>
            <a:r>
              <a:rPr lang="en"/>
              <a:t>Facade’s</a:t>
            </a:r>
            <a:r>
              <a:rPr lang="en"/>
              <a:t> protocol is unidirectional; that is, Facade objects make requests of the subsystem classes but not vice versa. A facade merely abstracts the interface to subsystem objects to make them easier to use; it doesn't define new functionality.</a:t>
            </a:r>
            <a:endParaRPr/>
          </a:p>
          <a:p>
            <a:pPr indent="0" lvl="0" marL="0" rtl="0" algn="just">
              <a:spcBef>
                <a:spcPts val="1600"/>
              </a:spcBef>
              <a:spcAft>
                <a:spcPts val="1600"/>
              </a:spcAft>
              <a:buNone/>
            </a:pPr>
            <a:r>
              <a:rPr lang="en"/>
              <a:t>Mediator enables cooperative behavior that colleague objects don't or can't provide, and the protocol is multidirectional. A mediator's colleagues are aware of and communicate with the mediator instead of communicating with each other directly.</a:t>
            </a:r>
            <a:endParaRPr/>
          </a:p>
        </p:txBody>
      </p:sp>
      <p:sp>
        <p:nvSpPr>
          <p:cNvPr id="247" name="Google Shape;247;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Related Patterns</a:t>
            </a:r>
            <a:endParaRPr/>
          </a:p>
        </p:txBody>
      </p:sp>
      <p:sp>
        <p:nvSpPr>
          <p:cNvPr id="253" name="Google Shape;253;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Observer pattern</a:t>
            </a:r>
            <a:endParaRPr/>
          </a:p>
          <a:p>
            <a:pPr indent="0" lvl="0" marL="0" rtl="0" algn="just">
              <a:spcBef>
                <a:spcPts val="1600"/>
              </a:spcBef>
              <a:spcAft>
                <a:spcPts val="0"/>
              </a:spcAft>
              <a:buNone/>
            </a:pPr>
            <a:r>
              <a:rPr lang="en"/>
              <a:t>The Observer pattern: Defines a one-to-many dependency between objects so that when one object changes state, </a:t>
            </a:r>
            <a:r>
              <a:rPr b="1" lang="en"/>
              <a:t>all its dependents are notified and updated automatically.</a:t>
            </a:r>
            <a:br>
              <a:rPr b="1" lang="en"/>
            </a:br>
            <a:br>
              <a:rPr lang="en"/>
            </a:br>
            <a:r>
              <a:rPr lang="en"/>
              <a:t>The Mediator pattern: Define an object that encapsulates how a set of objects interact. </a:t>
            </a:r>
            <a:r>
              <a:rPr b="1" lang="en"/>
              <a:t>Mediator promotes loose coupling by keeping objects from referring to each other explicitly, and it lets you vary their interaction independently.</a:t>
            </a:r>
            <a:endParaRPr b="1"/>
          </a:p>
          <a:p>
            <a:pPr indent="0" lvl="0" marL="0" rtl="0" algn="just">
              <a:spcBef>
                <a:spcPts val="1600"/>
              </a:spcBef>
              <a:spcAft>
                <a:spcPts val="0"/>
              </a:spcAft>
              <a:buNone/>
            </a:pPr>
            <a:r>
              <a:rPr lang="en"/>
              <a:t>Colleagues can communicate with the mediator using the Observer pattern</a:t>
            </a:r>
            <a:endParaRPr/>
          </a:p>
          <a:p>
            <a:pPr indent="0" lvl="0" marL="0" rtl="0" algn="just">
              <a:spcBef>
                <a:spcPts val="1600"/>
              </a:spcBef>
              <a:spcAft>
                <a:spcPts val="1600"/>
              </a:spcAft>
              <a:buNone/>
            </a:pPr>
            <a:r>
              <a:t/>
            </a:r>
            <a:endParaRPr/>
          </a:p>
        </p:txBody>
      </p:sp>
      <p:sp>
        <p:nvSpPr>
          <p:cNvPr id="254" name="Google Shape;254;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