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Lst>
  <p:sldSz cy="5143500" cx="9144000"/>
  <p:notesSz cx="6858000" cy="9144000"/>
  <p:embeddedFontLst>
    <p:embeddedFont>
      <p:font typeface="EB Garamond Medium"/>
      <p:regular r:id="rId53"/>
      <p:bold r:id="rId54"/>
      <p:italic r:id="rId55"/>
      <p:boldItalic r:id="rId56"/>
    </p:embeddedFont>
    <p:embeddedFont>
      <p:font typeface="EB Garamond SemiBold"/>
      <p:regular r:id="rId57"/>
      <p:bold r:id="rId58"/>
      <p:italic r:id="rId59"/>
      <p:boldItalic r:id="rId60"/>
    </p:embeddedFont>
    <p:embeddedFont>
      <p:font typeface="EB Garamond"/>
      <p:regular r:id="rId61"/>
      <p:bold r:id="rId62"/>
      <p:italic r:id="rId63"/>
      <p:boldItalic r:id="rId64"/>
    </p:embeddedFont>
    <p:embeddedFont>
      <p:font typeface="EB Garamond ExtraBold"/>
      <p:bold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EBGaramond-bold.fntdata"/><Relationship Id="rId61" Type="http://schemas.openxmlformats.org/officeDocument/2006/relationships/font" Target="fonts/EBGaramond-regular.fntdata"/><Relationship Id="rId20" Type="http://schemas.openxmlformats.org/officeDocument/2006/relationships/slide" Target="slides/slide15.xml"/><Relationship Id="rId64" Type="http://schemas.openxmlformats.org/officeDocument/2006/relationships/font" Target="fonts/EBGaramond-boldItalic.fntdata"/><Relationship Id="rId63" Type="http://schemas.openxmlformats.org/officeDocument/2006/relationships/font" Target="fonts/EBGaramond-italic.fntdata"/><Relationship Id="rId22" Type="http://schemas.openxmlformats.org/officeDocument/2006/relationships/slide" Target="slides/slide17.xml"/><Relationship Id="rId66" Type="http://schemas.openxmlformats.org/officeDocument/2006/relationships/font" Target="fonts/EBGaramondExtraBold-boldItalic.fntdata"/><Relationship Id="rId21" Type="http://schemas.openxmlformats.org/officeDocument/2006/relationships/slide" Target="slides/slide16.xml"/><Relationship Id="rId65" Type="http://schemas.openxmlformats.org/officeDocument/2006/relationships/font" Target="fonts/EBGaramondExtraBold-bold.fntdata"/><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EBGaramondSemiBold-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font" Target="fonts/EBGaramondMedium-regular.fntdata"/><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EBGaramondMedium-italic.fntdata"/><Relationship Id="rId10" Type="http://schemas.openxmlformats.org/officeDocument/2006/relationships/slide" Target="slides/slide5.xml"/><Relationship Id="rId54" Type="http://schemas.openxmlformats.org/officeDocument/2006/relationships/font" Target="fonts/EBGaramondMedium-bold.fntdata"/><Relationship Id="rId13" Type="http://schemas.openxmlformats.org/officeDocument/2006/relationships/slide" Target="slides/slide8.xml"/><Relationship Id="rId57" Type="http://schemas.openxmlformats.org/officeDocument/2006/relationships/font" Target="fonts/EBGaramondSemiBold-regular.fntdata"/><Relationship Id="rId12" Type="http://schemas.openxmlformats.org/officeDocument/2006/relationships/slide" Target="slides/slide7.xml"/><Relationship Id="rId56" Type="http://schemas.openxmlformats.org/officeDocument/2006/relationships/font" Target="fonts/EBGaramondMedium-boldItalic.fntdata"/><Relationship Id="rId15" Type="http://schemas.openxmlformats.org/officeDocument/2006/relationships/slide" Target="slides/slide10.xml"/><Relationship Id="rId59" Type="http://schemas.openxmlformats.org/officeDocument/2006/relationships/font" Target="fonts/EBGaramondSemiBold-italic.fntdata"/><Relationship Id="rId14" Type="http://schemas.openxmlformats.org/officeDocument/2006/relationships/slide" Target="slides/slide9.xml"/><Relationship Id="rId58" Type="http://schemas.openxmlformats.org/officeDocument/2006/relationships/font" Target="fonts/EBGaramondSemiBold-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47d05c6e6c_1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47d05c6e6c_1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47def6a21a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47def6a21a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7def6a21a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47def6a21a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47dc3179ab_2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47dc3179ab_2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47dc3179ab_4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47dc3179ab_4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7dc3179ab_4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47dc3179ab_4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47d8f25a07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47d8f25a07_2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g47dc3179ab_4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47dc3179ab_4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47d05c6e6c_1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47d05c6e6c_1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47d05c6e6c_1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47d05c6e6c_1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47d05c6e6c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47d05c6e6c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47d05c6e6c_1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47d05c6e6c_1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 name="Shape 129"/>
        <p:cNvGrpSpPr/>
        <p:nvPr/>
      </p:nvGrpSpPr>
      <p:grpSpPr>
        <a:xfrm>
          <a:off x="0" y="0"/>
          <a:ext cx="0" cy="0"/>
          <a:chOff x="0" y="0"/>
          <a:chExt cx="0" cy="0"/>
        </a:xfrm>
      </p:grpSpPr>
      <p:sp>
        <p:nvSpPr>
          <p:cNvPr id="130" name="Google Shape;130;g47d8f25a07_2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47d8f25a07_2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g47d05c6e6c_1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47d05c6e6c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g47d8f25a07_2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47d8f25a07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47d05c6e6c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47d05c6e6c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47d8f25a07_2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47d8f25a07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g47cdad349e_1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47cdad349e_1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g47d05c6e6c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47d05c6e6c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g47def6a21a_4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47def6a21a_4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g47def6a21a_4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47def6a21a_4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g47d12be3b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47d12be3b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g47d12be3b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47d12be3b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7" name="Shape 197"/>
        <p:cNvGrpSpPr/>
        <p:nvPr/>
      </p:nvGrpSpPr>
      <p:grpSpPr>
        <a:xfrm>
          <a:off x="0" y="0"/>
          <a:ext cx="0" cy="0"/>
          <a:chOff x="0" y="0"/>
          <a:chExt cx="0" cy="0"/>
        </a:xfrm>
      </p:grpSpPr>
      <p:sp>
        <p:nvSpPr>
          <p:cNvPr id="198" name="Google Shape;198;g47def6a21a_4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47def6a21a_4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47d12be3b7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47d12be3b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47def6a21a_4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47def6a21a_4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47def6a21a_4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47def6a21a_4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1600"/>
              </a:spcAft>
              <a:buClr>
                <a:schemeClr val="dk1"/>
              </a:buClr>
              <a:buSzPts val="1100"/>
              <a:buFont typeface="Arial"/>
              <a:buNone/>
            </a:pPr>
            <a:r>
              <a:rPr lang="en" sz="1400">
                <a:solidFill>
                  <a:schemeClr val="dk2"/>
                </a:solidFill>
              </a:rPr>
              <a:t>- Much of what is commonly included in the build sequence of a test can be summarized in an expressive command without lack of understanding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g47def6a21a_4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47def6a21a_4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1600"/>
              </a:spcAft>
              <a:buClr>
                <a:schemeClr val="dk1"/>
              </a:buClr>
              <a:buSzPts val="1100"/>
              <a:buFont typeface="Arial"/>
              <a:buNone/>
            </a:pPr>
            <a:r>
              <a:rPr lang="en" sz="1400">
                <a:solidFill>
                  <a:schemeClr val="dk2"/>
                </a:solidFill>
              </a:rPr>
              <a:t>- Much of what is commonly included in the build sequence of a test can be summarized in an expressive command without lack of understanding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g47def6a21a_4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47def6a21a_4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1600"/>
              </a:spcAft>
              <a:buClr>
                <a:schemeClr val="dk1"/>
              </a:buClr>
              <a:buSzPts val="1100"/>
              <a:buFont typeface="Arial"/>
              <a:buNone/>
            </a:pPr>
            <a:r>
              <a:rPr lang="en" sz="1400">
                <a:solidFill>
                  <a:schemeClr val="dk2"/>
                </a:solidFill>
              </a:rPr>
              <a:t>- Much of what is commonly included in the build sequence of a test can be summarized in an expressive command without lack of understanding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g47def6a21a_4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47def6a21a_4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1600"/>
              </a:spcAft>
              <a:buClr>
                <a:schemeClr val="dk1"/>
              </a:buClr>
              <a:buSzPts val="1100"/>
              <a:buFont typeface="Arial"/>
              <a:buNone/>
            </a:pPr>
            <a:r>
              <a:rPr lang="en" sz="1400">
                <a:solidFill>
                  <a:schemeClr val="dk2"/>
                </a:solidFill>
              </a:rPr>
              <a:t>- Much of what is commonly included in the build sequence of a test can be summarized in an expressive command without lack of understanding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g47def6a21a_4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47def6a21a_4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1600"/>
              </a:spcAft>
              <a:buClr>
                <a:schemeClr val="dk1"/>
              </a:buClr>
              <a:buSzPts val="1100"/>
              <a:buFont typeface="Arial"/>
              <a:buNone/>
            </a:pPr>
            <a:r>
              <a:rPr lang="en" sz="1400">
                <a:solidFill>
                  <a:schemeClr val="dk2"/>
                </a:solidFill>
              </a:rPr>
              <a:t>- Much of what is commonly included in the build sequence of a test can be summarized in an expressive command without lack of understanding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Google Shape;256;g47def6a21a_4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47def6a21a_4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1600"/>
              </a:spcAft>
              <a:buClr>
                <a:schemeClr val="dk1"/>
              </a:buClr>
              <a:buSzPts val="1100"/>
              <a:buFont typeface="Arial"/>
              <a:buNone/>
            </a:pPr>
            <a:r>
              <a:rPr lang="en" sz="1400">
                <a:solidFill>
                  <a:schemeClr val="dk2"/>
                </a:solidFill>
              </a:rPr>
              <a:t>- Much of what is commonly included in the build sequence of a test can be summarized in an expressive command without lack of understanding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47def6a21a_4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47def6a21a_4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1600"/>
              </a:spcAft>
              <a:buClr>
                <a:schemeClr val="dk1"/>
              </a:buClr>
              <a:buSzPts val="1100"/>
              <a:buFont typeface="Arial"/>
              <a:buNone/>
            </a:pPr>
            <a:r>
              <a:rPr lang="en" sz="1400">
                <a:solidFill>
                  <a:schemeClr val="dk2"/>
                </a:solidFill>
              </a:rPr>
              <a:t>- Much of what is commonly included in the build sequence of a test can be summarized in an expressive command without lack of understanding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g47d12be3b7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47d12be3b7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g47d12be3b7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47d12be3b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1600"/>
              </a:spcAft>
              <a:buClr>
                <a:schemeClr val="dk1"/>
              </a:buClr>
              <a:buSzPts val="1100"/>
              <a:buFont typeface="Arial"/>
              <a:buNone/>
            </a:pPr>
            <a:r>
              <a:rPr lang="en" sz="1400">
                <a:solidFill>
                  <a:schemeClr val="dk2"/>
                </a:solidFill>
              </a:rPr>
              <a:t>- Much of what is commonly included in the build sequence of a test can be summarized in an expressive command without lack of understanding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47dc3179ab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47dc3179ab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Google Shape;287;g47d12be3b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47d12be3b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 When clients don’t understand tests, their commitment to keep reviewing tests is lowered;</a:t>
            </a:r>
            <a:endParaRPr sz="1400">
              <a:solidFill>
                <a:schemeClr val="dk2"/>
              </a:solidFill>
            </a:endParaRPr>
          </a:p>
          <a:p>
            <a:pPr indent="0" lvl="0" marL="0" rtl="0" algn="l">
              <a:lnSpc>
                <a:spcPct val="115000"/>
              </a:lnSpc>
              <a:spcBef>
                <a:spcPts val="0"/>
              </a:spcBef>
              <a:spcAft>
                <a:spcPts val="1600"/>
              </a:spcAft>
              <a:buClr>
                <a:schemeClr val="dk1"/>
              </a:buClr>
              <a:buSzPts val="1100"/>
              <a:buFont typeface="Arial"/>
              <a:buNone/>
            </a:pPr>
            <a:r>
              <a:rPr lang="en" sz="1400">
                <a:solidFill>
                  <a:schemeClr val="dk2"/>
                </a:solidFill>
              </a:rPr>
              <a:t>- Testing non-business objects is important and must be done as much as the testing of business objects</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g47dc3179ab_2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47dc3179ab_2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 When clients don’t understand tests, their commitment to keep reviewing tests is lowered;</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 Testing non-business objects is important and must be done as much as the testing of business objects</a:t>
            </a:r>
            <a:endParaRPr>
              <a:solidFill>
                <a:schemeClr val="dk1"/>
              </a:solidFill>
            </a:endParaRPr>
          </a:p>
          <a:p>
            <a:pPr indent="0" lvl="0" marL="0" rtl="0" algn="l">
              <a:spcBef>
                <a:spcPts val="160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0" name="Shape 300"/>
        <p:cNvGrpSpPr/>
        <p:nvPr/>
      </p:nvGrpSpPr>
      <p:grpSpPr>
        <a:xfrm>
          <a:off x="0" y="0"/>
          <a:ext cx="0" cy="0"/>
          <a:chOff x="0" y="0"/>
          <a:chExt cx="0" cy="0"/>
        </a:xfrm>
      </p:grpSpPr>
      <p:sp>
        <p:nvSpPr>
          <p:cNvPr id="301" name="Google Shape;301;g47d12be3b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47d12be3b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 Comments in the tests serve an important role of communication between clients and developers, as they further clarify the script that reconciles the languages of both.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6" name="Shape 306"/>
        <p:cNvGrpSpPr/>
        <p:nvPr/>
      </p:nvGrpSpPr>
      <p:grpSpPr>
        <a:xfrm>
          <a:off x="0" y="0"/>
          <a:ext cx="0" cy="0"/>
          <a:chOff x="0" y="0"/>
          <a:chExt cx="0" cy="0"/>
        </a:xfrm>
      </p:grpSpPr>
      <p:sp>
        <p:nvSpPr>
          <p:cNvPr id="307" name="Google Shape;307;g47dc3179ab_2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47dc3179ab_2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g47d12be3b7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47d12be3b7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g47d12be3b7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47d12be3b7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 Clients must frequently review tests to assure they are correct </a:t>
            </a:r>
            <a:endParaRPr sz="1400">
              <a:solidFill>
                <a:schemeClr val="dk2"/>
              </a:solidFill>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47d12be3b7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47d12be3b7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Forces: </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 Automation speeds up test creation; </a:t>
            </a:r>
            <a:endParaRPr sz="1400">
              <a:solidFill>
                <a:schemeClr val="dk2"/>
              </a:solidFill>
            </a:endParaRPr>
          </a:p>
          <a:p>
            <a:pPr indent="0" lvl="0" marL="0" rtl="0" algn="l">
              <a:lnSpc>
                <a:spcPct val="115000"/>
              </a:lnSpc>
              <a:spcBef>
                <a:spcPts val="0"/>
              </a:spcBef>
              <a:spcAft>
                <a:spcPts val="0"/>
              </a:spcAft>
              <a:buNone/>
            </a:pPr>
            <a:r>
              <a:rPr lang="en" sz="1400">
                <a:solidFill>
                  <a:schemeClr val="dk2"/>
                </a:solidFill>
              </a:rPr>
              <a:t>- Software usage by the client can reveal bugs that would otherwise not be considered; </a:t>
            </a:r>
            <a:endParaRPr sz="1400">
              <a:solidFill>
                <a:schemeClr val="dk2"/>
              </a:solidFill>
            </a:endParaRPr>
          </a:p>
          <a:p>
            <a:pPr indent="0" lvl="0" marL="0" rtl="0" algn="l">
              <a:lnSpc>
                <a:spcPct val="115000"/>
              </a:lnSpc>
              <a:spcBef>
                <a:spcPts val="0"/>
              </a:spcBef>
              <a:spcAft>
                <a:spcPts val="0"/>
              </a:spcAft>
              <a:buNone/>
            </a:pPr>
            <a:r>
              <a:rPr lang="en" sz="1400">
                <a:solidFill>
                  <a:schemeClr val="dk2"/>
                </a:solidFill>
              </a:rPr>
              <a:t>- Providing a recording mechanism requires extra effort by the developers. </a:t>
            </a:r>
            <a:endParaRPr sz="1400">
              <a:solidFill>
                <a:schemeClr val="dk2"/>
              </a:solidFill>
            </a:endParaRPr>
          </a:p>
          <a:p>
            <a:pPr indent="0" lvl="0" marL="0" rtl="0" algn="l">
              <a:lnSpc>
                <a:spcPct val="115000"/>
              </a:lnSpc>
              <a:spcBef>
                <a:spcPts val="0"/>
              </a:spcBef>
              <a:spcAft>
                <a:spcPts val="0"/>
              </a:spcAft>
              <a:buNone/>
            </a:pPr>
            <a:r>
              <a:t/>
            </a:r>
            <a:endParaRPr sz="1400">
              <a:solidFill>
                <a:schemeClr val="dk2"/>
              </a:solidFill>
            </a:endParaRPr>
          </a:p>
          <a:p>
            <a:pPr indent="0" lvl="0" marL="0" rtl="0" algn="l">
              <a:lnSpc>
                <a:spcPct val="115000"/>
              </a:lnSpc>
              <a:spcBef>
                <a:spcPts val="0"/>
              </a:spcBef>
              <a:spcAft>
                <a:spcPts val="0"/>
              </a:spcAft>
              <a:buClr>
                <a:schemeClr val="dk1"/>
              </a:buClr>
              <a:buSzPts val="1100"/>
              <a:buFont typeface="Arial"/>
              <a:buNone/>
            </a:pPr>
            <a:r>
              <a:rPr lang="en" sz="1400">
                <a:solidFill>
                  <a:schemeClr val="dk2"/>
                </a:solidFill>
              </a:rPr>
              <a:t>Beta version for internal testing</a:t>
            </a:r>
            <a:endParaRPr sz="1400">
              <a:solidFill>
                <a:schemeClr val="dk2"/>
              </a:solidFill>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1" name="Shape 331"/>
        <p:cNvGrpSpPr/>
        <p:nvPr/>
      </p:nvGrpSpPr>
      <p:grpSpPr>
        <a:xfrm>
          <a:off x="0" y="0"/>
          <a:ext cx="0" cy="0"/>
          <a:chOff x="0" y="0"/>
          <a:chExt cx="0" cy="0"/>
        </a:xfrm>
      </p:grpSpPr>
      <p:sp>
        <p:nvSpPr>
          <p:cNvPr id="332" name="Google Shape;332;g47daacbfb9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47daacbfb9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7" name="Shape 337"/>
        <p:cNvGrpSpPr/>
        <p:nvPr/>
      </p:nvGrpSpPr>
      <p:grpSpPr>
        <a:xfrm>
          <a:off x="0" y="0"/>
          <a:ext cx="0" cy="0"/>
          <a:chOff x="0" y="0"/>
          <a:chExt cx="0" cy="0"/>
        </a:xfrm>
      </p:grpSpPr>
      <p:sp>
        <p:nvSpPr>
          <p:cNvPr id="338" name="Google Shape;338;g47e1a80d3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47e1a80d3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g47dc3179ab_2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47dc3179ab_2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2"/>
                </a:solidFill>
              </a:rPr>
              <a:t>I hope you guys understood how important user acceptance is and I hope after learning from these patterns, your customers will be really happy and give in a good word for you within his network. </a:t>
            </a:r>
            <a:endParaRPr sz="1800">
              <a:solidFill>
                <a:schemeClr val="dk2"/>
              </a:solidFill>
            </a:endParaRPr>
          </a:p>
          <a:p>
            <a:pPr indent="0" lvl="0" marL="0" rtl="0" algn="l">
              <a:spcBef>
                <a:spcPts val="160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en.wikipedia.org/wiki/Test-driven_development#cite_note-Pathfinder_Solutions-8" TargetMode="External"/><Relationship Id="rId4" Type="http://schemas.openxmlformats.org/officeDocument/2006/relationships/hyperlink" Target="https://en.wikipedia.org/wiki/Test-driven_development#cite_note-Pathfinder_Solutions-8"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guide.agilealliance.org/guide/acceptance.html" TargetMode="External"/><Relationship Id="rId4" Type="http://schemas.openxmlformats.org/officeDocument/2006/relationships/hyperlink" Target="http://guide.agilealliance.org/guide/story.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2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1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hyperlink" Target="https://www.amazon.com/Kent-Beck/e/B000APC0EY/ref=sr_ntt_srch_lnk_4?qid=1542033614&amp;sr=8-4" TargetMode="External"/><Relationship Id="rId4" Type="http://schemas.openxmlformats.org/officeDocument/2006/relationships/hyperlink" Target="https://www.amazon.com/Robert-C.-Martin/e/B000APG87E/ref=dp_byline_cont_book_1"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2.png"/><Relationship Id="rId4" Type="http://schemas.openxmlformats.org/officeDocument/2006/relationships/image" Target="../media/image2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Google Shape;54;p13"/>
          <p:cNvSpPr txBox="1"/>
          <p:nvPr>
            <p:ph type="ctrTitle"/>
          </p:nvPr>
        </p:nvSpPr>
        <p:spPr>
          <a:xfrm>
            <a:off x="2091700" y="3075975"/>
            <a:ext cx="9144000" cy="959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highlight>
                  <a:srgbClr val="FFFFFF"/>
                </a:highlight>
                <a:latin typeface="EB Garamond ExtraBold"/>
                <a:ea typeface="EB Garamond ExtraBold"/>
                <a:cs typeface="EB Garamond ExtraBold"/>
                <a:sym typeface="EB Garamond ExtraBold"/>
              </a:rPr>
              <a:t> </a:t>
            </a:r>
            <a:endParaRPr sz="2800">
              <a:highlight>
                <a:srgbClr val="FFFFFF"/>
              </a:highlight>
              <a:latin typeface="EB Garamond ExtraBold"/>
              <a:ea typeface="EB Garamond ExtraBold"/>
              <a:cs typeface="EB Garamond ExtraBold"/>
              <a:sym typeface="EB Garamond ExtraBold"/>
            </a:endParaRPr>
          </a:p>
          <a:p>
            <a:pPr indent="0" lvl="0" marL="0" rtl="0" algn="l">
              <a:spcBef>
                <a:spcPts val="0"/>
              </a:spcBef>
              <a:spcAft>
                <a:spcPts val="0"/>
              </a:spcAft>
              <a:buNone/>
            </a:pPr>
            <a:r>
              <a:t/>
            </a:r>
            <a:endParaRPr sz="2800">
              <a:highlight>
                <a:srgbClr val="FFFFFF"/>
              </a:highlight>
              <a:latin typeface="EB Garamond ExtraBold"/>
              <a:ea typeface="EB Garamond ExtraBold"/>
              <a:cs typeface="EB Garamond ExtraBold"/>
              <a:sym typeface="EB Garamond ExtraBold"/>
            </a:endParaRPr>
          </a:p>
          <a:p>
            <a:pPr indent="0" lvl="0" marL="0" rtl="0" algn="l">
              <a:spcBef>
                <a:spcPts val="0"/>
              </a:spcBef>
              <a:spcAft>
                <a:spcPts val="0"/>
              </a:spcAft>
              <a:buNone/>
            </a:pPr>
            <a:r>
              <a:t/>
            </a:r>
            <a:endParaRPr sz="2800">
              <a:highlight>
                <a:srgbClr val="FFFFFF"/>
              </a:highlight>
              <a:latin typeface="EB Garamond ExtraBold"/>
              <a:ea typeface="EB Garamond ExtraBold"/>
              <a:cs typeface="EB Garamond ExtraBold"/>
              <a:sym typeface="EB Garamond ExtraBold"/>
            </a:endParaRPr>
          </a:p>
          <a:p>
            <a:pPr indent="0" lvl="0" marL="0" rtl="0" algn="l">
              <a:spcBef>
                <a:spcPts val="0"/>
              </a:spcBef>
              <a:spcAft>
                <a:spcPts val="0"/>
              </a:spcAft>
              <a:buNone/>
            </a:pPr>
            <a:r>
              <a:rPr lang="en" sz="2800">
                <a:highlight>
                  <a:srgbClr val="FFFFFF"/>
                </a:highlight>
                <a:latin typeface="EB Garamond ExtraBold"/>
                <a:ea typeface="EB Garamond ExtraBold"/>
                <a:cs typeface="EB Garamond ExtraBold"/>
                <a:sym typeface="EB Garamond ExtraBold"/>
              </a:rPr>
              <a:t>Patterns for Scripted Acceptance</a:t>
            </a:r>
            <a:endParaRPr sz="2800">
              <a:highlight>
                <a:srgbClr val="FFFFFF"/>
              </a:highlight>
              <a:latin typeface="EB Garamond ExtraBold"/>
              <a:ea typeface="EB Garamond ExtraBold"/>
              <a:cs typeface="EB Garamond ExtraBold"/>
              <a:sym typeface="EB Garamond ExtraBold"/>
            </a:endParaRPr>
          </a:p>
          <a:p>
            <a:pPr indent="0" lvl="0" marL="0" rtl="0" algn="l">
              <a:spcBef>
                <a:spcPts val="0"/>
              </a:spcBef>
              <a:spcAft>
                <a:spcPts val="0"/>
              </a:spcAft>
              <a:buNone/>
            </a:pPr>
            <a:r>
              <a:rPr lang="en" sz="2800">
                <a:highlight>
                  <a:srgbClr val="FFFFFF"/>
                </a:highlight>
                <a:latin typeface="EB Garamond ExtraBold"/>
                <a:ea typeface="EB Garamond ExtraBold"/>
                <a:cs typeface="EB Garamond ExtraBold"/>
                <a:sym typeface="EB Garamond ExtraBold"/>
              </a:rPr>
              <a:t>       Test-Driven Development</a:t>
            </a:r>
            <a:endParaRPr sz="2800">
              <a:latin typeface="EB Garamond ExtraBold"/>
              <a:ea typeface="EB Garamond ExtraBold"/>
              <a:cs typeface="EB Garamond ExtraBold"/>
              <a:sym typeface="EB Garamond ExtraBold"/>
            </a:endParaRPr>
          </a:p>
        </p:txBody>
      </p:sp>
      <p:pic>
        <p:nvPicPr>
          <p:cNvPr id="55" name="Google Shape;55;p13"/>
          <p:cNvPicPr preferRelativeResize="0"/>
          <p:nvPr/>
        </p:nvPicPr>
        <p:blipFill>
          <a:blip r:embed="rId3">
            <a:alphaModFix/>
          </a:blip>
          <a:stretch>
            <a:fillRect/>
          </a:stretch>
        </p:blipFill>
        <p:spPr>
          <a:xfrm>
            <a:off x="1519875" y="81250"/>
            <a:ext cx="6144913" cy="2887802"/>
          </a:xfrm>
          <a:prstGeom prst="rect">
            <a:avLst/>
          </a:prstGeom>
          <a:noFill/>
          <a:ln>
            <a:noFill/>
          </a:ln>
        </p:spPr>
      </p:pic>
      <p:sp>
        <p:nvSpPr>
          <p:cNvPr id="56" name="Google Shape;56;p13"/>
          <p:cNvSpPr txBox="1"/>
          <p:nvPr/>
        </p:nvSpPr>
        <p:spPr>
          <a:xfrm>
            <a:off x="750525" y="4369100"/>
            <a:ext cx="7718700" cy="29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800">
                <a:latin typeface="EB Garamond SemiBold"/>
                <a:ea typeface="EB Garamond SemiBold"/>
                <a:cs typeface="EB Garamond SemiBold"/>
                <a:sym typeface="EB Garamond SemiBold"/>
              </a:rPr>
              <a:t>By - 			Ankur Kothari   	Yuxuan Xie	     Nishant Agarwal</a:t>
            </a:r>
            <a:endParaRPr i="1" sz="1800">
              <a:latin typeface="EB Garamond SemiBold"/>
              <a:ea typeface="EB Garamond SemiBold"/>
              <a:cs typeface="EB Garamond SemiBold"/>
              <a:sym typeface="EB Garamond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2545350" y="152400"/>
            <a:ext cx="4525404" cy="48387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pic>
        <p:nvPicPr>
          <p:cNvPr id="66" name="Google Shape;66;p15"/>
          <p:cNvPicPr preferRelativeResize="0"/>
          <p:nvPr/>
        </p:nvPicPr>
        <p:blipFill>
          <a:blip r:embed="rId3">
            <a:alphaModFix/>
          </a:blip>
          <a:stretch>
            <a:fillRect/>
          </a:stretch>
        </p:blipFill>
        <p:spPr>
          <a:xfrm>
            <a:off x="780000" y="192525"/>
            <a:ext cx="7721502" cy="3011824"/>
          </a:xfrm>
          <a:prstGeom prst="rect">
            <a:avLst/>
          </a:prstGeom>
          <a:noFill/>
          <a:ln>
            <a:noFill/>
          </a:ln>
        </p:spPr>
      </p:pic>
      <p:sp>
        <p:nvSpPr>
          <p:cNvPr id="67" name="Google Shape;67;p15"/>
          <p:cNvSpPr txBox="1"/>
          <p:nvPr/>
        </p:nvSpPr>
        <p:spPr>
          <a:xfrm>
            <a:off x="495100" y="3218125"/>
            <a:ext cx="8375400" cy="176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EB Garamond SemiBold"/>
                <a:ea typeface="EB Garamond SemiBold"/>
                <a:cs typeface="EB Garamond SemiBold"/>
                <a:sym typeface="EB Garamond SemiBold"/>
              </a:rPr>
              <a:t>CashReceipt</a:t>
            </a:r>
            <a:endParaRPr sz="1800">
              <a:latin typeface="EB Garamond SemiBold"/>
              <a:ea typeface="EB Garamond SemiBold"/>
              <a:cs typeface="EB Garamond SemiBold"/>
              <a:sym typeface="EB Garamond SemiBold"/>
            </a:endParaRPr>
          </a:p>
          <a:p>
            <a:pPr indent="0" lvl="0" marL="0" rtl="0" algn="l">
              <a:spcBef>
                <a:spcPts val="0"/>
              </a:spcBef>
              <a:spcAft>
                <a:spcPts val="0"/>
              </a:spcAft>
              <a:buNone/>
            </a:pPr>
            <a:r>
              <a:rPr lang="en" sz="1800">
                <a:latin typeface="EB Garamond SemiBold"/>
                <a:ea typeface="EB Garamond SemiBold"/>
                <a:cs typeface="EB Garamond SemiBold"/>
                <a:sym typeface="EB Garamond SemiBold"/>
              </a:rPr>
              <a:t>Over Paid</a:t>
            </a:r>
            <a:endParaRPr sz="1800">
              <a:latin typeface="EB Garamond SemiBold"/>
              <a:ea typeface="EB Garamond SemiBold"/>
              <a:cs typeface="EB Garamond SemiBold"/>
              <a:sym typeface="EB Garamond SemiBold"/>
            </a:endParaRPr>
          </a:p>
          <a:p>
            <a:pPr indent="0" lvl="0" marL="0" rtl="0" algn="l">
              <a:spcBef>
                <a:spcPts val="0"/>
              </a:spcBef>
              <a:spcAft>
                <a:spcPts val="0"/>
              </a:spcAft>
              <a:buNone/>
            </a:pPr>
            <a:r>
              <a:rPr lang="en" sz="1800">
                <a:latin typeface="EB Garamond SemiBold"/>
                <a:ea typeface="EB Garamond SemiBold"/>
                <a:cs typeface="EB Garamond SemiBold"/>
                <a:sym typeface="EB Garamond SemiBold"/>
              </a:rPr>
              <a:t>Non Paid</a:t>
            </a:r>
            <a:endParaRPr sz="1800">
              <a:latin typeface="EB Garamond SemiBold"/>
              <a:ea typeface="EB Garamond SemiBold"/>
              <a:cs typeface="EB Garamond SemiBold"/>
              <a:sym typeface="EB Garamond SemiBold"/>
            </a:endParaRPr>
          </a:p>
          <a:p>
            <a:pPr indent="0" lvl="0" marL="0" rtl="0" algn="l">
              <a:spcBef>
                <a:spcPts val="0"/>
              </a:spcBef>
              <a:spcAft>
                <a:spcPts val="0"/>
              </a:spcAft>
              <a:buNone/>
            </a:pPr>
            <a:r>
              <a:rPr lang="en" sz="1800">
                <a:latin typeface="EB Garamond SemiBold"/>
                <a:ea typeface="EB Garamond SemiBold"/>
                <a:cs typeface="EB Garamond SemiBold"/>
                <a:sym typeface="EB Garamond SemiBold"/>
              </a:rPr>
              <a:t>Short Paid</a:t>
            </a:r>
            <a:endParaRPr sz="1800">
              <a:latin typeface="EB Garamond SemiBold"/>
              <a:ea typeface="EB Garamond SemiBold"/>
              <a:cs typeface="EB Garamond SemiBold"/>
              <a:sym typeface="EB Garamond SemiBold"/>
            </a:endParaRPr>
          </a:p>
          <a:p>
            <a:pPr indent="0" lvl="0" marL="0" rtl="0" algn="l">
              <a:spcBef>
                <a:spcPts val="0"/>
              </a:spcBef>
              <a:spcAft>
                <a:spcPts val="0"/>
              </a:spcAft>
              <a:buNone/>
            </a:pPr>
            <a:r>
              <a:rPr lang="en" sz="1800">
                <a:latin typeface="EB Garamond SemiBold"/>
                <a:ea typeface="EB Garamond SemiBold"/>
                <a:cs typeface="EB Garamond SemiBold"/>
                <a:sym typeface="EB Garamond SemiBold"/>
              </a:rPr>
              <a:t>Recrued</a:t>
            </a:r>
            <a:endParaRPr sz="1800">
              <a:latin typeface="EB Garamond SemiBold"/>
              <a:ea typeface="EB Garamond SemiBold"/>
              <a:cs typeface="EB Garamond SemiBold"/>
              <a:sym typeface="EB Garamond SemiBold"/>
            </a:endParaRPr>
          </a:p>
          <a:p>
            <a:pPr indent="0" lvl="0" marL="0" rtl="0" algn="l">
              <a:spcBef>
                <a:spcPts val="0"/>
              </a:spcBef>
              <a:spcAft>
                <a:spcPts val="0"/>
              </a:spcAft>
              <a:buNone/>
            </a:pPr>
            <a:r>
              <a:rPr lang="en" sz="1800">
                <a:latin typeface="EB Garamond SemiBold"/>
                <a:ea typeface="EB Garamond SemiBold"/>
                <a:cs typeface="EB Garamond SemiBold"/>
                <a:sym typeface="EB Garamond SemiBold"/>
              </a:rPr>
              <a:t>Non - Factored and so on….</a:t>
            </a:r>
            <a:endParaRPr sz="1800">
              <a:latin typeface="EB Garamond SemiBold"/>
              <a:ea typeface="EB Garamond SemiBold"/>
              <a:cs typeface="EB Garamond SemiBold"/>
              <a:sym typeface="EB Garamond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6"/>
          <p:cNvSpPr txBox="1"/>
          <p:nvPr>
            <p:ph idx="1" type="subTitle"/>
          </p:nvPr>
        </p:nvSpPr>
        <p:spPr>
          <a:xfrm>
            <a:off x="394200" y="3034498"/>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Improve the design</a:t>
            </a:r>
            <a:endParaRPr b="1">
              <a:latin typeface="EB Garamond"/>
              <a:ea typeface="EB Garamond"/>
              <a:cs typeface="EB Garamond"/>
              <a:sym typeface="EB Garamond"/>
            </a:endParaRPr>
          </a:p>
        </p:txBody>
      </p:sp>
      <p:sp>
        <p:nvSpPr>
          <p:cNvPr id="73" name="Google Shape;73;p16"/>
          <p:cNvSpPr txBox="1"/>
          <p:nvPr>
            <p:ph idx="1" type="subTitle"/>
          </p:nvPr>
        </p:nvSpPr>
        <p:spPr>
          <a:xfrm>
            <a:off x="394200" y="3567898"/>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EB Garamond"/>
                <a:ea typeface="EB Garamond"/>
                <a:cs typeface="EB Garamond"/>
                <a:sym typeface="EB Garamond"/>
              </a:rPr>
              <a:t>Spend less time debugging</a:t>
            </a:r>
            <a:endParaRPr b="1">
              <a:latin typeface="EB Garamond"/>
              <a:ea typeface="EB Garamond"/>
              <a:cs typeface="EB Garamond"/>
              <a:sym typeface="EB Garamond"/>
            </a:endParaRPr>
          </a:p>
          <a:p>
            <a:pPr indent="0" lvl="0" marL="0" rtl="0" algn="ctr">
              <a:spcBef>
                <a:spcPts val="0"/>
              </a:spcBef>
              <a:spcAft>
                <a:spcPts val="0"/>
              </a:spcAft>
              <a:buNone/>
            </a:pPr>
            <a:r>
              <a:t/>
            </a:r>
            <a:endParaRPr b="1">
              <a:latin typeface="EB Garamond"/>
              <a:ea typeface="EB Garamond"/>
              <a:cs typeface="EB Garamond"/>
              <a:sym typeface="EB Garamond"/>
            </a:endParaRPr>
          </a:p>
        </p:txBody>
      </p:sp>
      <p:sp>
        <p:nvSpPr>
          <p:cNvPr id="74" name="Google Shape;74;p16"/>
          <p:cNvSpPr txBox="1"/>
          <p:nvPr>
            <p:ph idx="1" type="subTitle"/>
          </p:nvPr>
        </p:nvSpPr>
        <p:spPr>
          <a:xfrm>
            <a:off x="394200" y="4025098"/>
            <a:ext cx="8520600" cy="792600"/>
          </a:xfrm>
          <a:prstGeom prst="rect">
            <a:avLst/>
          </a:prstGeom>
        </p:spPr>
        <p:txBody>
          <a:bodyPr anchorCtr="0" anchor="t" bIns="91425" lIns="91425" spcFirstLastPara="1" rIns="91425" wrap="square" tIns="91425">
            <a:noAutofit/>
          </a:bodyPr>
          <a:lstStyle/>
          <a:p>
            <a:pPr indent="0" lvl="0" marL="2743200" rtl="0" algn="l">
              <a:spcBef>
                <a:spcPts val="0"/>
              </a:spcBef>
              <a:spcAft>
                <a:spcPts val="0"/>
              </a:spcAft>
              <a:buNone/>
            </a:pPr>
            <a:r>
              <a:rPr b="1" lang="en">
                <a:latin typeface="EB Garamond"/>
                <a:ea typeface="EB Garamond"/>
                <a:cs typeface="EB Garamond"/>
                <a:sym typeface="EB Garamond"/>
              </a:rPr>
              <a:t>    </a:t>
            </a:r>
            <a:r>
              <a:rPr b="1" lang="en">
                <a:latin typeface="EB Garamond"/>
                <a:ea typeface="EB Garamond"/>
                <a:cs typeface="EB Garamond"/>
                <a:sym typeface="EB Garamond"/>
              </a:rPr>
              <a:t>Less meetings</a:t>
            </a:r>
            <a:endParaRPr b="1">
              <a:latin typeface="EB Garamond"/>
              <a:ea typeface="EB Garamond"/>
              <a:cs typeface="EB Garamond"/>
              <a:sym typeface="EB Garamond"/>
            </a:endParaRPr>
          </a:p>
        </p:txBody>
      </p:sp>
      <p:sp>
        <p:nvSpPr>
          <p:cNvPr id="75" name="Google Shape;75;p16"/>
          <p:cNvSpPr txBox="1"/>
          <p:nvPr>
            <p:ph idx="1" type="subTitle"/>
          </p:nvPr>
        </p:nvSpPr>
        <p:spPr>
          <a:xfrm>
            <a:off x="699000" y="4558498"/>
            <a:ext cx="8520600" cy="792600"/>
          </a:xfrm>
          <a:prstGeom prst="rect">
            <a:avLst/>
          </a:prstGeom>
        </p:spPr>
        <p:txBody>
          <a:bodyPr anchorCtr="0" anchor="t" bIns="91425" lIns="91425" spcFirstLastPara="1" rIns="91425" wrap="square" tIns="91425">
            <a:noAutofit/>
          </a:bodyPr>
          <a:lstStyle/>
          <a:p>
            <a:pPr indent="457200" lvl="0" marL="2286000" rtl="0" algn="l">
              <a:spcBef>
                <a:spcPts val="0"/>
              </a:spcBef>
              <a:spcAft>
                <a:spcPts val="0"/>
              </a:spcAft>
              <a:buNone/>
            </a:pPr>
            <a:r>
              <a:rPr b="1" lang="en">
                <a:latin typeface="EB Garamond"/>
                <a:ea typeface="EB Garamond"/>
                <a:cs typeface="EB Garamond"/>
                <a:sym typeface="EB Garamond"/>
              </a:rPr>
              <a:t>Free weekends</a:t>
            </a:r>
            <a:endParaRPr b="1">
              <a:latin typeface="EB Garamond"/>
              <a:ea typeface="EB Garamond"/>
              <a:cs typeface="EB Garamond"/>
              <a:sym typeface="EB Garamond"/>
            </a:endParaRPr>
          </a:p>
        </p:txBody>
      </p:sp>
      <p:sp>
        <p:nvSpPr>
          <p:cNvPr id="76" name="Google Shape;76;p16"/>
          <p:cNvSpPr txBox="1"/>
          <p:nvPr/>
        </p:nvSpPr>
        <p:spPr>
          <a:xfrm>
            <a:off x="467600" y="-84750"/>
            <a:ext cx="8520600" cy="2616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Difficult to test existing features. </a:t>
            </a:r>
            <a:endParaRPr sz="1800">
              <a:latin typeface="EB Garamond"/>
              <a:ea typeface="EB Garamond"/>
              <a:cs typeface="EB Garamond"/>
              <a:sym typeface="EB Garamond"/>
            </a:endParaRPr>
          </a:p>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Design was so bad because developers were afraid to modify the existing code. </a:t>
            </a:r>
            <a:endParaRPr sz="1800">
              <a:latin typeface="EB Garamond"/>
              <a:ea typeface="EB Garamond"/>
              <a:cs typeface="EB Garamond"/>
              <a:sym typeface="EB Garamond"/>
            </a:endParaRPr>
          </a:p>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Too many meetings because there were so many bugs. We are engineers/artists who love writing beautiful code, not managers who do politics and who are graded by the number of meetings conducted</a:t>
            </a:r>
            <a:endParaRPr sz="1800">
              <a:latin typeface="EB Garamond"/>
              <a:ea typeface="EB Garamond"/>
              <a:cs typeface="EB Garamond"/>
              <a:sym typeface="EB Garamond"/>
            </a:endParaRPr>
          </a:p>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Customers, CEO, Product manager, Manual testing team were constantly sending emails about bugs and features that were working before were not even breaking now. </a:t>
            </a:r>
            <a:endParaRPr sz="1800">
              <a:latin typeface="EB Garamond"/>
              <a:ea typeface="EB Garamond"/>
              <a:cs typeface="EB Garamond"/>
              <a:sym typeface="EB Garamond"/>
            </a:endParaRPr>
          </a:p>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The whole development team was being blamed. </a:t>
            </a:r>
            <a:endParaRPr sz="1800">
              <a:latin typeface="EB Garamond"/>
              <a:ea typeface="EB Garamond"/>
              <a:cs typeface="EB Garamond"/>
              <a:sym typeface="EB Garamond"/>
            </a:endParaRPr>
          </a:p>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We are normal people who make human errors and not geniuses who can write bugless code. So we need to constantly verify if what we did is still working or not. </a:t>
            </a:r>
            <a:endParaRPr sz="1800">
              <a:latin typeface="EB Garamond"/>
              <a:ea typeface="EB Garamond"/>
              <a:cs typeface="EB Garamond"/>
              <a:sym typeface="EB Garamond"/>
            </a:endParaRPr>
          </a:p>
          <a:p>
            <a:pPr indent="0" lvl="0" marL="2286000" rtl="0" algn="l">
              <a:spcBef>
                <a:spcPts val="0"/>
              </a:spcBef>
              <a:spcAft>
                <a:spcPts val="0"/>
              </a:spcAft>
              <a:buNone/>
            </a:pPr>
            <a:r>
              <a:rPr lang="en" sz="2400">
                <a:latin typeface="EB Garamond ExtraBold"/>
                <a:ea typeface="EB Garamond ExtraBold"/>
                <a:cs typeface="EB Garamond ExtraBold"/>
                <a:sym typeface="EB Garamond ExtraBold"/>
              </a:rPr>
              <a:t>     </a:t>
            </a:r>
            <a:r>
              <a:rPr lang="en" sz="2400">
                <a:latin typeface="EB Garamond ExtraBold"/>
                <a:ea typeface="EB Garamond ExtraBold"/>
                <a:cs typeface="EB Garamond ExtraBold"/>
                <a:sym typeface="EB Garamond ExtraBold"/>
              </a:rPr>
              <a:t>It was like a war zone. </a:t>
            </a:r>
            <a:endParaRPr sz="2400">
              <a:latin typeface="EB Garamond ExtraBold"/>
              <a:ea typeface="EB Garamond ExtraBold"/>
              <a:cs typeface="EB Garamond ExtraBold"/>
              <a:sym typeface="EB Garamond ExtraBo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pic>
        <p:nvPicPr>
          <p:cNvPr id="81" name="Google Shape;81;p17"/>
          <p:cNvPicPr preferRelativeResize="0"/>
          <p:nvPr/>
        </p:nvPicPr>
        <p:blipFill>
          <a:blip r:embed="rId3">
            <a:alphaModFix/>
          </a:blip>
          <a:stretch>
            <a:fillRect/>
          </a:stretch>
        </p:blipFill>
        <p:spPr>
          <a:xfrm>
            <a:off x="2416820" y="-5975"/>
            <a:ext cx="4675908" cy="5143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Google Shape;86;p18"/>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a:p>
        </p:txBody>
      </p:sp>
      <p:sp>
        <p:nvSpPr>
          <p:cNvPr id="87" name="Google Shape;87;p18"/>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88" name="Google Shape;88;p18"/>
          <p:cNvPicPr preferRelativeResize="0"/>
          <p:nvPr/>
        </p:nvPicPr>
        <p:blipFill>
          <a:blip r:embed="rId3">
            <a:alphaModFix/>
          </a:blip>
          <a:stretch>
            <a:fillRect/>
          </a:stretch>
        </p:blipFill>
        <p:spPr>
          <a:xfrm>
            <a:off x="219075" y="719138"/>
            <a:ext cx="8705850" cy="37052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pic>
        <p:nvPicPr>
          <p:cNvPr id="93" name="Google Shape;93;p19"/>
          <p:cNvPicPr preferRelativeResize="0"/>
          <p:nvPr/>
        </p:nvPicPr>
        <p:blipFill>
          <a:blip r:embed="rId3">
            <a:alphaModFix/>
          </a:blip>
          <a:stretch>
            <a:fillRect/>
          </a:stretch>
        </p:blipFill>
        <p:spPr>
          <a:xfrm>
            <a:off x="322820" y="0"/>
            <a:ext cx="8498359"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20"/>
          <p:cNvSpPr txBox="1"/>
          <p:nvPr>
            <p:ph type="ctrTitle"/>
          </p:nvPr>
        </p:nvSpPr>
        <p:spPr>
          <a:xfrm>
            <a:off x="311700" y="363575"/>
            <a:ext cx="8520600" cy="782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Medium"/>
                <a:ea typeface="EB Garamond Medium"/>
                <a:cs typeface="EB Garamond Medium"/>
                <a:sym typeface="EB Garamond Medium"/>
              </a:rPr>
              <a:t>Why write any type of tests? </a:t>
            </a:r>
            <a:endParaRPr>
              <a:latin typeface="EB Garamond Medium"/>
              <a:ea typeface="EB Garamond Medium"/>
              <a:cs typeface="EB Garamond Medium"/>
              <a:sym typeface="EB Garamond Medium"/>
            </a:endParaRPr>
          </a:p>
        </p:txBody>
      </p:sp>
      <p:sp>
        <p:nvSpPr>
          <p:cNvPr id="99" name="Google Shape;99;p20"/>
          <p:cNvSpPr txBox="1"/>
          <p:nvPr/>
        </p:nvSpPr>
        <p:spPr>
          <a:xfrm>
            <a:off x="701375" y="1650325"/>
            <a:ext cx="7784100" cy="1622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You think before you code. Human mind can only do one thing at the time if you want good results. </a:t>
            </a:r>
            <a:endParaRPr sz="1800">
              <a:latin typeface="EB Garamond"/>
              <a:ea typeface="EB Garamond"/>
              <a:cs typeface="EB Garamond"/>
              <a:sym typeface="EB Garamond"/>
            </a:endParaRPr>
          </a:p>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You understand the features from the user point of view. </a:t>
            </a:r>
            <a:endParaRPr sz="1800">
              <a:latin typeface="EB Garamond"/>
              <a:ea typeface="EB Garamond"/>
              <a:cs typeface="EB Garamond"/>
              <a:sym typeface="EB Garamond"/>
            </a:endParaRPr>
          </a:p>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You cover all the edge cases. </a:t>
            </a:r>
            <a:endParaRPr sz="1800">
              <a:latin typeface="EB Garamond"/>
              <a:ea typeface="EB Garamond"/>
              <a:cs typeface="EB Garamond"/>
              <a:sym typeface="EB Garamond"/>
            </a:endParaRPr>
          </a:p>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You think of design ahead of time. </a:t>
            </a:r>
            <a:endParaRPr sz="1800">
              <a:latin typeface="EB Garamond"/>
              <a:ea typeface="EB Garamond"/>
              <a:cs typeface="EB Garamond"/>
              <a:sym typeface="EB Garamond"/>
            </a:endParaRPr>
          </a:p>
          <a:p>
            <a:pPr indent="-342900" lvl="0" marL="457200" rtl="0" algn="l">
              <a:spcBef>
                <a:spcPts val="0"/>
              </a:spcBef>
              <a:spcAft>
                <a:spcPts val="0"/>
              </a:spcAft>
              <a:buSzPts val="1800"/>
              <a:buFont typeface="EB Garamond"/>
              <a:buAutoNum type="arabicPeriod"/>
            </a:pPr>
            <a:r>
              <a:rPr lang="en" sz="1800">
                <a:latin typeface="EB Garamond"/>
                <a:ea typeface="EB Garamond"/>
                <a:cs typeface="EB Garamond"/>
                <a:sym typeface="EB Garamond"/>
              </a:rPr>
              <a:t>Integrate faster and release your code to the public even faster with fewer bugs. </a:t>
            </a:r>
            <a:endParaRPr sz="1800">
              <a:latin typeface="EB Garamond"/>
              <a:ea typeface="EB Garamond"/>
              <a:cs typeface="EB Garamond"/>
              <a:sym typeface="EB Garamond"/>
            </a:endParaRPr>
          </a:p>
          <a:p>
            <a:pPr indent="0" lvl="0" marL="0" rtl="0" algn="l">
              <a:spcBef>
                <a:spcPts val="0"/>
              </a:spcBef>
              <a:spcAft>
                <a:spcPts val="0"/>
              </a:spcAft>
              <a:buNone/>
            </a:pPr>
            <a:r>
              <a:t/>
            </a:r>
            <a:endParaRPr sz="1800">
              <a:latin typeface="EB Garamond"/>
              <a:ea typeface="EB Garamond"/>
              <a:cs typeface="EB Garamond"/>
              <a:sym typeface="EB Garamond"/>
            </a:endParaRPr>
          </a:p>
        </p:txBody>
      </p:sp>
      <p:sp>
        <p:nvSpPr>
          <p:cNvPr id="100" name="Google Shape;100;p20"/>
          <p:cNvSpPr txBox="1"/>
          <p:nvPr/>
        </p:nvSpPr>
        <p:spPr>
          <a:xfrm>
            <a:off x="536350" y="3405475"/>
            <a:ext cx="8295900" cy="181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800">
                <a:latin typeface="EB Garamond"/>
                <a:ea typeface="EB Garamond"/>
                <a:cs typeface="EB Garamond"/>
                <a:sym typeface="EB Garamond"/>
              </a:rPr>
              <a:t>But remember having tests does not mean you not going to have bugs anymore. It only means you are going to spend less time debugging and more time developing. </a:t>
            </a:r>
            <a:endParaRPr b="1" i="1" sz="1800">
              <a:latin typeface="EB Garamond"/>
              <a:ea typeface="EB Garamond"/>
              <a:cs typeface="EB Garamond"/>
              <a:sym typeface="EB Garamond"/>
            </a:endParaRPr>
          </a:p>
          <a:p>
            <a:pPr indent="0" lvl="0" marL="0" rtl="0" algn="l">
              <a:spcBef>
                <a:spcPts val="0"/>
              </a:spcBef>
              <a:spcAft>
                <a:spcPts val="0"/>
              </a:spcAft>
              <a:buNone/>
            </a:pPr>
            <a:r>
              <a:t/>
            </a:r>
            <a:endParaRPr b="1" i="1">
              <a:latin typeface="EB Garamond"/>
              <a:ea typeface="EB Garamond"/>
              <a:cs typeface="EB Garamond"/>
              <a:sym typeface="EB Garamond"/>
            </a:endParaRPr>
          </a:p>
          <a:p>
            <a:pPr indent="0" lvl="0" marL="0" rtl="0" algn="l">
              <a:spcBef>
                <a:spcPts val="0"/>
              </a:spcBef>
              <a:spcAft>
                <a:spcPts val="0"/>
              </a:spcAft>
              <a:buNone/>
            </a:pPr>
            <a:r>
              <a:t/>
            </a:r>
            <a:endParaRPr b="1" i="1">
              <a:latin typeface="EB Garamond"/>
              <a:ea typeface="EB Garamond"/>
              <a:cs typeface="EB Garamond"/>
              <a:sym typeface="EB Garamond"/>
            </a:endParaRPr>
          </a:p>
          <a:p>
            <a:pPr indent="457200" lvl="0" marL="3200400" rtl="0" algn="l">
              <a:spcBef>
                <a:spcPts val="0"/>
              </a:spcBef>
              <a:spcAft>
                <a:spcPts val="0"/>
              </a:spcAft>
              <a:buNone/>
            </a:pPr>
            <a:r>
              <a:rPr b="1" i="1" lang="en" sz="3600">
                <a:latin typeface="EB Garamond"/>
                <a:ea typeface="EB Garamond"/>
                <a:cs typeface="EB Garamond"/>
                <a:sym typeface="EB Garamond"/>
              </a:rPr>
              <a:t>AND</a:t>
            </a:r>
            <a:endParaRPr b="1" i="1" sz="3600">
              <a:latin typeface="EB Garamond"/>
              <a:ea typeface="EB Garamond"/>
              <a:cs typeface="EB Garamond"/>
              <a:sym typeface="EB Garamon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4" name="Shape 104"/>
        <p:cNvGrpSpPr/>
        <p:nvPr/>
      </p:nvGrpSpPr>
      <p:grpSpPr>
        <a:xfrm>
          <a:off x="0" y="0"/>
          <a:ext cx="0" cy="0"/>
          <a:chOff x="0" y="0"/>
          <a:chExt cx="0" cy="0"/>
        </a:xfrm>
      </p:grpSpPr>
      <p:pic>
        <p:nvPicPr>
          <p:cNvPr id="105" name="Google Shape;105;p21"/>
          <p:cNvPicPr preferRelativeResize="0"/>
          <p:nvPr/>
        </p:nvPicPr>
        <p:blipFill>
          <a:blip r:embed="rId3">
            <a:alphaModFix/>
          </a:blip>
          <a:stretch>
            <a:fillRect/>
          </a:stretch>
        </p:blipFill>
        <p:spPr>
          <a:xfrm>
            <a:off x="448825" y="1336075"/>
            <a:ext cx="3674326" cy="2571751"/>
          </a:xfrm>
          <a:prstGeom prst="rect">
            <a:avLst/>
          </a:prstGeom>
          <a:noFill/>
          <a:ln>
            <a:noFill/>
          </a:ln>
        </p:spPr>
      </p:pic>
      <p:pic>
        <p:nvPicPr>
          <p:cNvPr id="106" name="Google Shape;106;p21"/>
          <p:cNvPicPr preferRelativeResize="0"/>
          <p:nvPr/>
        </p:nvPicPr>
        <p:blipFill>
          <a:blip r:embed="rId4">
            <a:alphaModFix/>
          </a:blip>
          <a:stretch>
            <a:fillRect/>
          </a:stretch>
        </p:blipFill>
        <p:spPr>
          <a:xfrm>
            <a:off x="4575479" y="339000"/>
            <a:ext cx="4351950" cy="43519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sp>
        <p:nvSpPr>
          <p:cNvPr id="111" name="Google Shape;111;p22"/>
          <p:cNvSpPr txBox="1"/>
          <p:nvPr>
            <p:ph type="ctrTitle"/>
          </p:nvPr>
        </p:nvSpPr>
        <p:spPr>
          <a:xfrm>
            <a:off x="311700" y="343825"/>
            <a:ext cx="8520600" cy="87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EB Garamond ExtraBold"/>
                <a:ea typeface="EB Garamond ExtraBold"/>
                <a:cs typeface="EB Garamond ExtraBold"/>
                <a:sym typeface="EB Garamond ExtraBold"/>
              </a:rPr>
              <a:t>Rules</a:t>
            </a:r>
            <a:endParaRPr>
              <a:latin typeface="EB Garamond ExtraBold"/>
              <a:ea typeface="EB Garamond ExtraBold"/>
              <a:cs typeface="EB Garamond ExtraBold"/>
              <a:sym typeface="EB Garamond ExtraBold"/>
            </a:endParaRPr>
          </a:p>
        </p:txBody>
      </p:sp>
      <p:sp>
        <p:nvSpPr>
          <p:cNvPr id="112" name="Google Shape;112;p22"/>
          <p:cNvSpPr txBox="1"/>
          <p:nvPr>
            <p:ph idx="1" type="subTitle"/>
          </p:nvPr>
        </p:nvSpPr>
        <p:spPr>
          <a:xfrm>
            <a:off x="311700" y="1213825"/>
            <a:ext cx="8520600" cy="36960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EB Garamond"/>
              <a:buChar char="●"/>
            </a:pPr>
            <a:r>
              <a:rPr lang="en" sz="2400">
                <a:solidFill>
                  <a:schemeClr val="dk1"/>
                </a:solidFill>
                <a:latin typeface="EB Garamond"/>
                <a:ea typeface="EB Garamond"/>
                <a:cs typeface="EB Garamond"/>
                <a:sym typeface="EB Garamond"/>
              </a:rPr>
              <a:t>Separating State from Display</a:t>
            </a:r>
            <a:endParaRPr sz="2400">
              <a:solidFill>
                <a:schemeClr val="dk1"/>
              </a:solidFill>
              <a:latin typeface="EB Garamond"/>
              <a:ea typeface="EB Garamond"/>
              <a:cs typeface="EB Garamond"/>
              <a:sym typeface="EB Garamond"/>
            </a:endParaRPr>
          </a:p>
          <a:p>
            <a:pPr indent="0" lvl="0" marL="0" rtl="0" algn="l">
              <a:spcBef>
                <a:spcPts val="0"/>
              </a:spcBef>
              <a:spcAft>
                <a:spcPts val="0"/>
              </a:spcAft>
              <a:buNone/>
            </a:pPr>
            <a:r>
              <a:t/>
            </a:r>
            <a:endParaRPr sz="2400">
              <a:solidFill>
                <a:schemeClr val="dk1"/>
              </a:solidFill>
              <a:latin typeface="EB Garamond"/>
              <a:ea typeface="EB Garamond"/>
              <a:cs typeface="EB Garamond"/>
              <a:sym typeface="EB Garamond"/>
            </a:endParaRPr>
          </a:p>
          <a:p>
            <a:pPr indent="-381000" lvl="0" marL="457200" rtl="0" algn="l">
              <a:spcBef>
                <a:spcPts val="0"/>
              </a:spcBef>
              <a:spcAft>
                <a:spcPts val="0"/>
              </a:spcAft>
              <a:buClr>
                <a:schemeClr val="dk1"/>
              </a:buClr>
              <a:buSzPts val="2400"/>
              <a:buFont typeface="EB Garamond"/>
              <a:buChar char="●"/>
            </a:pPr>
            <a:r>
              <a:rPr lang="en" sz="2400">
                <a:solidFill>
                  <a:schemeClr val="dk1"/>
                </a:solidFill>
                <a:latin typeface="EB Garamond"/>
                <a:ea typeface="EB Garamond"/>
                <a:cs typeface="EB Garamond"/>
                <a:sym typeface="EB Garamond"/>
              </a:rPr>
              <a:t>Decouple the user interface from the business logic (separate view from model) to simplify testing.</a:t>
            </a:r>
            <a:endParaRPr sz="2400">
              <a:solidFill>
                <a:schemeClr val="dk1"/>
              </a:solidFill>
              <a:latin typeface="EB Garamond"/>
              <a:ea typeface="EB Garamond"/>
              <a:cs typeface="EB Garamond"/>
              <a:sym typeface="EB Garamond"/>
            </a:endParaRPr>
          </a:p>
          <a:p>
            <a:pPr indent="0" lvl="0" marL="457200" rtl="0" algn="l">
              <a:spcBef>
                <a:spcPts val="0"/>
              </a:spcBef>
              <a:spcAft>
                <a:spcPts val="0"/>
              </a:spcAft>
              <a:buNone/>
            </a:pPr>
            <a:r>
              <a:t/>
            </a:r>
            <a:endParaRPr sz="2400">
              <a:solidFill>
                <a:schemeClr val="dk1"/>
              </a:solidFill>
              <a:latin typeface="EB Garamond"/>
              <a:ea typeface="EB Garamond"/>
              <a:cs typeface="EB Garamond"/>
              <a:sym typeface="EB Garamond"/>
            </a:endParaRPr>
          </a:p>
          <a:p>
            <a:pPr indent="-381000" lvl="0" marL="457200" rtl="0" algn="l">
              <a:spcBef>
                <a:spcPts val="0"/>
              </a:spcBef>
              <a:spcAft>
                <a:spcPts val="0"/>
              </a:spcAft>
              <a:buClr>
                <a:schemeClr val="dk1"/>
              </a:buClr>
              <a:buSzPts val="2400"/>
              <a:buFont typeface="EB Garamond"/>
              <a:buChar char="●"/>
            </a:pPr>
            <a:r>
              <a:rPr lang="en" sz="2400">
                <a:solidFill>
                  <a:schemeClr val="dk1"/>
                </a:solidFill>
                <a:latin typeface="EB Garamond"/>
                <a:ea typeface="EB Garamond"/>
                <a:cs typeface="EB Garamond"/>
                <a:sym typeface="EB Garamond"/>
              </a:rPr>
              <a:t>Focus on getting an end-to-end system passing the simplest tests.</a:t>
            </a:r>
            <a:endParaRPr sz="2400">
              <a:solidFill>
                <a:schemeClr val="dk1"/>
              </a:solidFill>
              <a:latin typeface="EB Garamond"/>
              <a:ea typeface="EB Garamond"/>
              <a:cs typeface="EB Garamond"/>
              <a:sym typeface="EB Garamond"/>
            </a:endParaRPr>
          </a:p>
          <a:p>
            <a:pPr indent="0" lvl="0" marL="457200" rtl="0" algn="l">
              <a:lnSpc>
                <a:spcPct val="115000"/>
              </a:lnSpc>
              <a:spcBef>
                <a:spcPts val="0"/>
              </a:spcBef>
              <a:spcAft>
                <a:spcPts val="0"/>
              </a:spcAft>
              <a:buNone/>
            </a:pPr>
            <a:r>
              <a:t/>
            </a:r>
            <a:endParaRPr sz="2400">
              <a:solidFill>
                <a:schemeClr val="dk1"/>
              </a:solidFill>
              <a:latin typeface="EB Garamond"/>
              <a:ea typeface="EB Garamond"/>
              <a:cs typeface="EB Garamond"/>
              <a:sym typeface="EB Garamond"/>
            </a:endParaRPr>
          </a:p>
          <a:p>
            <a:pPr indent="-381000" lvl="0" marL="457200" rtl="0" algn="l">
              <a:lnSpc>
                <a:spcPct val="115000"/>
              </a:lnSpc>
              <a:spcBef>
                <a:spcPts val="0"/>
              </a:spcBef>
              <a:spcAft>
                <a:spcPts val="0"/>
              </a:spcAft>
              <a:buClr>
                <a:schemeClr val="dk1"/>
              </a:buClr>
              <a:buSzPts val="2400"/>
              <a:buFont typeface="EB Garamond"/>
              <a:buChar char="●"/>
            </a:pPr>
            <a:r>
              <a:rPr lang="en" sz="2400">
                <a:solidFill>
                  <a:schemeClr val="dk1"/>
                </a:solidFill>
                <a:latin typeface="EB Garamond"/>
                <a:ea typeface="EB Garamond"/>
                <a:cs typeface="EB Garamond"/>
                <a:sym typeface="EB Garamond"/>
              </a:rPr>
              <a:t>If there are no acceptance tests for the portion of a system that needs to change, create acceptance tests before making the change.</a:t>
            </a:r>
            <a:endParaRPr sz="24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None/>
            </a:pPr>
            <a:r>
              <a:rPr lang="en" sz="2400">
                <a:solidFill>
                  <a:schemeClr val="dk1"/>
                </a:solidFill>
                <a:latin typeface="EB Garamond"/>
                <a:ea typeface="EB Garamond"/>
                <a:cs typeface="EB Garamond"/>
                <a:sym typeface="EB Garamond"/>
              </a:rPr>
              <a:t> 					</a:t>
            </a:r>
            <a:endParaRPr sz="2400">
              <a:latin typeface="EB Garamond"/>
              <a:ea typeface="EB Garamond"/>
              <a:cs typeface="EB Garamond"/>
              <a:sym typeface="EB Garamon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pic>
        <p:nvPicPr>
          <p:cNvPr id="117" name="Google Shape;117;p23"/>
          <p:cNvPicPr preferRelativeResize="0"/>
          <p:nvPr/>
        </p:nvPicPr>
        <p:blipFill>
          <a:blip r:embed="rId3">
            <a:alphaModFix/>
          </a:blip>
          <a:stretch>
            <a:fillRect/>
          </a:stretch>
        </p:blipFill>
        <p:spPr>
          <a:xfrm>
            <a:off x="657225" y="1247775"/>
            <a:ext cx="7829550" cy="2647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pic>
        <p:nvPicPr>
          <p:cNvPr id="122" name="Google Shape;122;p24"/>
          <p:cNvPicPr preferRelativeResize="0"/>
          <p:nvPr/>
        </p:nvPicPr>
        <p:blipFill>
          <a:blip r:embed="rId3">
            <a:alphaModFix/>
          </a:blip>
          <a:stretch>
            <a:fillRect/>
          </a:stretch>
        </p:blipFill>
        <p:spPr>
          <a:xfrm>
            <a:off x="440100" y="-7425"/>
            <a:ext cx="7932600"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25"/>
          <p:cNvSpPr txBox="1"/>
          <p:nvPr>
            <p:ph idx="1" type="subTitle"/>
          </p:nvPr>
        </p:nvSpPr>
        <p:spPr>
          <a:xfrm>
            <a:off x="311700" y="-888525"/>
            <a:ext cx="8520600" cy="551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sz="1400"/>
          </a:p>
        </p:txBody>
      </p:sp>
      <p:pic>
        <p:nvPicPr>
          <p:cNvPr id="128" name="Google Shape;128;p25"/>
          <p:cNvPicPr preferRelativeResize="0"/>
          <p:nvPr/>
        </p:nvPicPr>
        <p:blipFill>
          <a:blip r:embed="rId3">
            <a:alphaModFix/>
          </a:blip>
          <a:stretch>
            <a:fillRect/>
          </a:stretch>
        </p:blipFill>
        <p:spPr>
          <a:xfrm>
            <a:off x="150710" y="0"/>
            <a:ext cx="8690180"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2" name="Shape 132"/>
        <p:cNvGrpSpPr/>
        <p:nvPr/>
      </p:nvGrpSpPr>
      <p:grpSpPr>
        <a:xfrm>
          <a:off x="0" y="0"/>
          <a:ext cx="0" cy="0"/>
          <a:chOff x="0" y="0"/>
          <a:chExt cx="0" cy="0"/>
        </a:xfrm>
      </p:grpSpPr>
      <p:sp>
        <p:nvSpPr>
          <p:cNvPr id="133" name="Google Shape;133;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457200" lvl="0" marL="2286000" rtl="0" algn="l">
              <a:lnSpc>
                <a:spcPct val="115000"/>
              </a:lnSpc>
              <a:spcBef>
                <a:spcPts val="0"/>
              </a:spcBef>
              <a:spcAft>
                <a:spcPts val="1600"/>
              </a:spcAft>
              <a:buClr>
                <a:schemeClr val="dk1"/>
              </a:buClr>
              <a:buSzPts val="1100"/>
              <a:buFont typeface="Arial"/>
              <a:buNone/>
            </a:pPr>
            <a:r>
              <a:rPr lang="en">
                <a:solidFill>
                  <a:srgbClr val="000000"/>
                </a:solidFill>
                <a:latin typeface="EB Garamond ExtraBold"/>
                <a:ea typeface="EB Garamond ExtraBold"/>
                <a:cs typeface="EB Garamond ExtraBold"/>
                <a:sym typeface="EB Garamond ExtraBold"/>
              </a:rPr>
              <a:t>Testing End-to-End</a:t>
            </a:r>
            <a:endParaRPr>
              <a:solidFill>
                <a:srgbClr val="000000"/>
              </a:solidFill>
              <a:latin typeface="EB Garamond ExtraBold"/>
              <a:ea typeface="EB Garamond ExtraBold"/>
              <a:cs typeface="EB Garamond ExtraBold"/>
              <a:sym typeface="EB Garamond ExtraBold"/>
            </a:endParaRPr>
          </a:p>
        </p:txBody>
      </p:sp>
      <p:sp>
        <p:nvSpPr>
          <p:cNvPr id="134" name="Google Shape;134;p26"/>
          <p:cNvSpPr txBox="1"/>
          <p:nvPr>
            <p:ph idx="1" type="body"/>
          </p:nvPr>
        </p:nvSpPr>
        <p:spPr>
          <a:xfrm>
            <a:off x="311700" y="1168975"/>
            <a:ext cx="8520600" cy="34107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rgbClr val="000000"/>
              </a:buClr>
              <a:buSzPts val="2000"/>
              <a:buFont typeface="EB Garamond Medium"/>
              <a:buChar char="●"/>
            </a:pPr>
            <a:r>
              <a:rPr lang="en" sz="2000">
                <a:solidFill>
                  <a:srgbClr val="000000"/>
                </a:solidFill>
                <a:latin typeface="EB Garamond Medium"/>
                <a:ea typeface="EB Garamond Medium"/>
                <a:cs typeface="EB Garamond Medium"/>
                <a:sym typeface="EB Garamond Medium"/>
              </a:rPr>
              <a:t>Wherever possible, an acceptance test should exercise the system end-to-end</a:t>
            </a:r>
            <a:endParaRPr sz="2000">
              <a:solidFill>
                <a:srgbClr val="000000"/>
              </a:solidFill>
              <a:latin typeface="EB Garamond Medium"/>
              <a:ea typeface="EB Garamond Medium"/>
              <a:cs typeface="EB Garamond Medium"/>
              <a:sym typeface="EB Garamond Medium"/>
            </a:endParaRPr>
          </a:p>
          <a:p>
            <a:pPr indent="-355600" lvl="0" marL="457200" rtl="0" algn="l">
              <a:spcBef>
                <a:spcPts val="0"/>
              </a:spcBef>
              <a:spcAft>
                <a:spcPts val="0"/>
              </a:spcAft>
              <a:buClr>
                <a:srgbClr val="000000"/>
              </a:buClr>
              <a:buSzPts val="2000"/>
              <a:buFont typeface="EB Garamond Medium"/>
              <a:buChar char="●"/>
            </a:pPr>
            <a:r>
              <a:rPr lang="en" sz="2000">
                <a:solidFill>
                  <a:srgbClr val="000000"/>
                </a:solidFill>
                <a:latin typeface="EB Garamond Medium"/>
                <a:ea typeface="EB Garamond Medium"/>
                <a:cs typeface="EB Garamond Medium"/>
                <a:sym typeface="EB Garamond Medium"/>
              </a:rPr>
              <a:t>without directly calling its internal code. </a:t>
            </a:r>
            <a:endParaRPr sz="2000">
              <a:solidFill>
                <a:srgbClr val="000000"/>
              </a:solidFill>
              <a:latin typeface="EB Garamond Medium"/>
              <a:ea typeface="EB Garamond Medium"/>
              <a:cs typeface="EB Garamond Medium"/>
              <a:sym typeface="EB Garamond Medium"/>
            </a:endParaRPr>
          </a:p>
          <a:p>
            <a:pPr indent="-355600" lvl="0" marL="457200" rtl="0" algn="l">
              <a:spcBef>
                <a:spcPts val="0"/>
              </a:spcBef>
              <a:spcAft>
                <a:spcPts val="0"/>
              </a:spcAft>
              <a:buClr>
                <a:srgbClr val="000000"/>
              </a:buClr>
              <a:buSzPts val="2000"/>
              <a:buFont typeface="EB Garamond Medium"/>
              <a:buChar char="●"/>
            </a:pPr>
            <a:r>
              <a:rPr lang="en" sz="2000">
                <a:solidFill>
                  <a:srgbClr val="000000"/>
                </a:solidFill>
                <a:latin typeface="EB Garamond Medium"/>
                <a:ea typeface="EB Garamond Medium"/>
                <a:cs typeface="EB Garamond Medium"/>
                <a:sym typeface="EB Garamond Medium"/>
              </a:rPr>
              <a:t>An end-to-end test interacts with the system only from the outside: through its user interface, by sending messages as if from third-party systems, by invoking its web services, by parsing reports, and so on. </a:t>
            </a:r>
            <a:endParaRPr sz="2000">
              <a:solidFill>
                <a:srgbClr val="000000"/>
              </a:solidFill>
              <a:latin typeface="EB Garamond Medium"/>
              <a:ea typeface="EB Garamond Medium"/>
              <a:cs typeface="EB Garamond Medium"/>
              <a:sym typeface="EB Garamond Medium"/>
            </a:endParaRPr>
          </a:p>
          <a:p>
            <a:pPr indent="-355600" lvl="0" marL="457200" rtl="0" algn="l">
              <a:spcBef>
                <a:spcPts val="0"/>
              </a:spcBef>
              <a:spcAft>
                <a:spcPts val="0"/>
              </a:spcAft>
              <a:buClr>
                <a:srgbClr val="000000"/>
              </a:buClr>
              <a:buSzPts val="2000"/>
              <a:buFont typeface="EB Garamond Medium"/>
              <a:buChar char="●"/>
            </a:pPr>
            <a:r>
              <a:rPr lang="en" sz="2000">
                <a:solidFill>
                  <a:srgbClr val="000000"/>
                </a:solidFill>
                <a:latin typeface="EB Garamond Medium"/>
                <a:ea typeface="EB Garamond Medium"/>
                <a:cs typeface="EB Garamond Medium"/>
                <a:sym typeface="EB Garamond Medium"/>
              </a:rPr>
              <a:t>Just exercise the internal objects of the system, unless we really need the speed-up</a:t>
            </a:r>
            <a:endParaRPr sz="2000">
              <a:solidFill>
                <a:srgbClr val="000000"/>
              </a:solidFill>
              <a:latin typeface="EB Garamond Medium"/>
              <a:ea typeface="EB Garamond Medium"/>
              <a:cs typeface="EB Garamond Medium"/>
              <a:sym typeface="EB Garamond Medium"/>
            </a:endParaRPr>
          </a:p>
          <a:p>
            <a:pPr indent="0" lvl="0" marL="457200" rtl="0" algn="l">
              <a:spcBef>
                <a:spcPts val="1600"/>
              </a:spcBef>
              <a:spcAft>
                <a:spcPts val="1600"/>
              </a:spcAft>
              <a:buNone/>
            </a:pPr>
            <a:r>
              <a:t/>
            </a:r>
            <a:endParaRPr sz="2000">
              <a:solidFill>
                <a:srgbClr val="000000"/>
              </a:solidFill>
              <a:latin typeface="EB Garamond Medium"/>
              <a:ea typeface="EB Garamond Medium"/>
              <a:cs typeface="EB Garamond Medium"/>
              <a:sym typeface="EB Garamond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27"/>
          <p:cNvSpPr txBox="1"/>
          <p:nvPr>
            <p:ph idx="1" type="subTitle"/>
          </p:nvPr>
        </p:nvSpPr>
        <p:spPr>
          <a:xfrm>
            <a:off x="311700" y="-80225"/>
            <a:ext cx="8520600" cy="792600"/>
          </a:xfrm>
          <a:prstGeom prst="rect">
            <a:avLst/>
          </a:prstGeom>
        </p:spPr>
        <p:txBody>
          <a:bodyPr anchorCtr="0" anchor="t" bIns="91425" lIns="91425" spcFirstLastPara="1" rIns="91425" wrap="square" tIns="91425">
            <a:noAutofit/>
          </a:bodyPr>
          <a:lstStyle/>
          <a:p>
            <a:pPr indent="0" lvl="0" marL="3200400" rtl="0" algn="l">
              <a:lnSpc>
                <a:spcPct val="160000"/>
              </a:lnSpc>
              <a:spcBef>
                <a:spcPts val="400"/>
              </a:spcBef>
              <a:spcAft>
                <a:spcPts val="0"/>
              </a:spcAft>
              <a:buClr>
                <a:schemeClr val="dk1"/>
              </a:buClr>
              <a:buSzPts val="1100"/>
              <a:buFont typeface="Arial"/>
              <a:buNone/>
            </a:pPr>
            <a:r>
              <a:rPr b="1" lang="en" sz="2400">
                <a:solidFill>
                  <a:schemeClr val="dk1"/>
                </a:solidFill>
                <a:highlight>
                  <a:srgbClr val="FFFFFF"/>
                </a:highlight>
                <a:latin typeface="EB Garamond"/>
                <a:ea typeface="EB Garamond"/>
                <a:cs typeface="EB Garamond"/>
                <a:sym typeface="EB Garamond"/>
              </a:rPr>
              <a:t>Test structure</a:t>
            </a:r>
            <a:endParaRPr b="1" sz="2400">
              <a:solidFill>
                <a:srgbClr val="54595D"/>
              </a:solidFill>
              <a:highlight>
                <a:srgbClr val="FFFFFF"/>
              </a:highlight>
              <a:latin typeface="EB Garamond"/>
              <a:ea typeface="EB Garamond"/>
              <a:cs typeface="EB Garamond"/>
              <a:sym typeface="EB Garamond"/>
            </a:endParaRPr>
          </a:p>
          <a:p>
            <a:pPr indent="0" lvl="0" marL="0" rtl="0" algn="l">
              <a:lnSpc>
                <a:spcPct val="115000"/>
              </a:lnSpc>
              <a:spcBef>
                <a:spcPts val="600"/>
              </a:spcBef>
              <a:spcAft>
                <a:spcPts val="0"/>
              </a:spcAft>
              <a:buClr>
                <a:schemeClr val="dk1"/>
              </a:buClr>
              <a:buSzPts val="1100"/>
              <a:buFont typeface="Arial"/>
              <a:buNone/>
            </a:pPr>
            <a:r>
              <a:rPr b="1" lang="en" sz="1400">
                <a:solidFill>
                  <a:srgbClr val="222222"/>
                </a:solidFill>
                <a:latin typeface="EB Garamond"/>
                <a:ea typeface="EB Garamond"/>
                <a:cs typeface="EB Garamond"/>
                <a:sym typeface="EB Garamond"/>
              </a:rPr>
              <a:t>Effective layout of a test case ensures all required actions are completed, improves the readability of the test case, and smooths the flow of execution. Consistent structure helps in building a self-documenting test case. A commonly applied structure for test cases has (1) setup, (2) execution, (3) validation, and (4) cleanup.</a:t>
            </a:r>
            <a:endParaRPr b="1" sz="1400">
              <a:solidFill>
                <a:srgbClr val="222222"/>
              </a:solidFill>
              <a:latin typeface="EB Garamond"/>
              <a:ea typeface="EB Garamond"/>
              <a:cs typeface="EB Garamond"/>
              <a:sym typeface="EB Garamond"/>
            </a:endParaRPr>
          </a:p>
          <a:p>
            <a:pPr indent="-317500" lvl="0" marL="685800" rtl="0" algn="l">
              <a:lnSpc>
                <a:spcPct val="115000"/>
              </a:lnSpc>
              <a:spcBef>
                <a:spcPts val="600"/>
              </a:spcBef>
              <a:spcAft>
                <a:spcPts val="0"/>
              </a:spcAft>
              <a:buClr>
                <a:srgbClr val="222222"/>
              </a:buClr>
              <a:buSzPts val="1400"/>
              <a:buFont typeface="EB Garamond"/>
              <a:buChar char="●"/>
            </a:pPr>
            <a:r>
              <a:rPr b="1" lang="en" sz="1400">
                <a:solidFill>
                  <a:srgbClr val="222222"/>
                </a:solidFill>
                <a:latin typeface="EB Garamond"/>
                <a:ea typeface="EB Garamond"/>
                <a:cs typeface="EB Garamond"/>
                <a:sym typeface="EB Garamond"/>
              </a:rPr>
              <a:t>Setup: Put the Unit Under Test (UUT) or the overall test system in the state needed to run the test.</a:t>
            </a:r>
            <a:endParaRPr b="1" sz="1400">
              <a:solidFill>
                <a:srgbClr val="222222"/>
              </a:solidFill>
              <a:latin typeface="EB Garamond"/>
              <a:ea typeface="EB Garamond"/>
              <a:cs typeface="EB Garamond"/>
              <a:sym typeface="EB Garamond"/>
            </a:endParaRPr>
          </a:p>
          <a:p>
            <a:pPr indent="-317500" lvl="0" marL="685800" rtl="0" algn="l">
              <a:lnSpc>
                <a:spcPct val="115000"/>
              </a:lnSpc>
              <a:spcBef>
                <a:spcPts val="0"/>
              </a:spcBef>
              <a:spcAft>
                <a:spcPts val="0"/>
              </a:spcAft>
              <a:buClr>
                <a:srgbClr val="222222"/>
              </a:buClr>
              <a:buSzPts val="1400"/>
              <a:buFont typeface="EB Garamond"/>
              <a:buChar char="●"/>
            </a:pPr>
            <a:r>
              <a:rPr b="1" lang="en" sz="1400">
                <a:solidFill>
                  <a:srgbClr val="222222"/>
                </a:solidFill>
                <a:latin typeface="EB Garamond"/>
                <a:ea typeface="EB Garamond"/>
                <a:cs typeface="EB Garamond"/>
                <a:sym typeface="EB Garamond"/>
              </a:rPr>
              <a:t>Execution: Trigger/drive the UUT to perform the target behavior and capture all output, such as return values and output parameters. This step is usually very simple.</a:t>
            </a:r>
            <a:endParaRPr b="1" sz="1400">
              <a:solidFill>
                <a:srgbClr val="222222"/>
              </a:solidFill>
              <a:latin typeface="EB Garamond"/>
              <a:ea typeface="EB Garamond"/>
              <a:cs typeface="EB Garamond"/>
              <a:sym typeface="EB Garamond"/>
            </a:endParaRPr>
          </a:p>
          <a:p>
            <a:pPr indent="-317500" lvl="0" marL="685800" rtl="0" algn="l">
              <a:lnSpc>
                <a:spcPct val="115000"/>
              </a:lnSpc>
              <a:spcBef>
                <a:spcPts val="0"/>
              </a:spcBef>
              <a:spcAft>
                <a:spcPts val="0"/>
              </a:spcAft>
              <a:buClr>
                <a:srgbClr val="222222"/>
              </a:buClr>
              <a:buSzPts val="1400"/>
              <a:buFont typeface="EB Garamond"/>
              <a:buChar char="●"/>
            </a:pPr>
            <a:r>
              <a:rPr b="1" lang="en" sz="1400">
                <a:solidFill>
                  <a:srgbClr val="222222"/>
                </a:solidFill>
                <a:latin typeface="EB Garamond"/>
                <a:ea typeface="EB Garamond"/>
                <a:cs typeface="EB Garamond"/>
                <a:sym typeface="EB Garamond"/>
              </a:rPr>
              <a:t>Validation: Ensure the results of the test are correct. These results may include explicit outputs captured during execution or state changes in the UUT.</a:t>
            </a:r>
            <a:endParaRPr b="1" sz="1400">
              <a:solidFill>
                <a:srgbClr val="222222"/>
              </a:solidFill>
              <a:latin typeface="EB Garamond"/>
              <a:ea typeface="EB Garamond"/>
              <a:cs typeface="EB Garamond"/>
              <a:sym typeface="EB Garamond"/>
            </a:endParaRPr>
          </a:p>
          <a:p>
            <a:pPr indent="-317500" lvl="0" marL="685800" rtl="0" algn="l">
              <a:lnSpc>
                <a:spcPct val="115000"/>
              </a:lnSpc>
              <a:spcBef>
                <a:spcPts val="0"/>
              </a:spcBef>
              <a:spcAft>
                <a:spcPts val="0"/>
              </a:spcAft>
              <a:buClr>
                <a:srgbClr val="222222"/>
              </a:buClr>
              <a:buSzPts val="1400"/>
              <a:buFont typeface="EB Garamond"/>
              <a:buChar char="●"/>
            </a:pPr>
            <a:r>
              <a:rPr b="1" lang="en" sz="1400">
                <a:solidFill>
                  <a:srgbClr val="222222"/>
                </a:solidFill>
                <a:latin typeface="EB Garamond"/>
                <a:ea typeface="EB Garamond"/>
                <a:cs typeface="EB Garamond"/>
                <a:sym typeface="EB Garamond"/>
              </a:rPr>
              <a:t>Cleanup: Restore the UUT or the overall test system to the pre-test state. This restoration permits another test to execute immediately after this one.</a:t>
            </a:r>
            <a:r>
              <a:rPr b="1" baseline="30000" lang="en" sz="1400" u="sng">
                <a:solidFill>
                  <a:srgbClr val="0B0080"/>
                </a:solidFill>
                <a:latin typeface="EB Garamond"/>
                <a:ea typeface="EB Garamond"/>
                <a:cs typeface="EB Garamond"/>
                <a:sym typeface="EB Garamond"/>
                <a:hlinkClick r:id="rId3"/>
              </a:rPr>
              <a:t>[8]</a:t>
            </a:r>
            <a:endParaRPr b="1" baseline="30000" sz="1400" u="sng">
              <a:solidFill>
                <a:srgbClr val="0B0080"/>
              </a:solidFill>
              <a:latin typeface="EB Garamond"/>
              <a:ea typeface="EB Garamond"/>
              <a:cs typeface="EB Garamond"/>
              <a:sym typeface="EB Garamond"/>
              <a:hlinkClick r:id="rId4"/>
            </a:endParaRPr>
          </a:p>
          <a:p>
            <a:pPr indent="0" lvl="0" marL="0" rtl="0" algn="ctr">
              <a:spcBef>
                <a:spcPts val="100"/>
              </a:spcBef>
              <a:spcAft>
                <a:spcPts val="0"/>
              </a:spcAft>
              <a:buNone/>
            </a:pPr>
            <a:r>
              <a:t/>
            </a:r>
            <a:endParaRPr b="1" sz="1350">
              <a:latin typeface="EB Garamond"/>
              <a:ea typeface="EB Garamond"/>
              <a:cs typeface="EB Garamond"/>
              <a:sym typeface="EB Garamond"/>
            </a:endParaRPr>
          </a:p>
        </p:txBody>
      </p:sp>
      <p:sp>
        <p:nvSpPr>
          <p:cNvPr id="140" name="Google Shape;140;p27"/>
          <p:cNvSpPr txBox="1"/>
          <p:nvPr/>
        </p:nvSpPr>
        <p:spPr>
          <a:xfrm>
            <a:off x="192525" y="3279450"/>
            <a:ext cx="8733000" cy="1622700"/>
          </a:xfrm>
          <a:prstGeom prst="rect">
            <a:avLst/>
          </a:prstGeom>
          <a:noFill/>
          <a:ln>
            <a:noFill/>
          </a:ln>
        </p:spPr>
        <p:txBody>
          <a:bodyPr anchorCtr="0" anchor="t" bIns="91425" lIns="91425" spcFirstLastPara="1" rIns="91425" wrap="square" tIns="91425">
            <a:noAutofit/>
          </a:bodyPr>
          <a:lstStyle/>
          <a:p>
            <a:pPr indent="0" lvl="0" marL="190500" marR="190500" rtl="0" algn="l">
              <a:lnSpc>
                <a:spcPct val="142857"/>
              </a:lnSpc>
              <a:spcBef>
                <a:spcPts val="0"/>
              </a:spcBef>
              <a:spcAft>
                <a:spcPts val="0"/>
              </a:spcAft>
              <a:buClr>
                <a:schemeClr val="dk1"/>
              </a:buClr>
              <a:buSzPts val="1100"/>
              <a:buFont typeface="Arial"/>
              <a:buNone/>
            </a:pPr>
            <a:r>
              <a:rPr lang="en">
                <a:highlight>
                  <a:srgbClr val="F8F8F8"/>
                </a:highlight>
                <a:latin typeface="EB Garamond SemiBold"/>
                <a:ea typeface="EB Garamond SemiBold"/>
                <a:cs typeface="EB Garamond SemiBold"/>
                <a:sym typeface="EB Garamond SemiBold"/>
              </a:rPr>
              <a:t>test do</a:t>
            </a:r>
            <a:br>
              <a:rPr lang="en">
                <a:highlight>
                  <a:srgbClr val="F8F8F8"/>
                </a:highlight>
                <a:latin typeface="EB Garamond SemiBold"/>
                <a:ea typeface="EB Garamond SemiBold"/>
                <a:cs typeface="EB Garamond SemiBold"/>
                <a:sym typeface="EB Garamond SemiBold"/>
              </a:rPr>
            </a:br>
            <a:r>
              <a:rPr lang="en">
                <a:highlight>
                  <a:srgbClr val="F8F8F8"/>
                </a:highlight>
                <a:latin typeface="EB Garamond SemiBold"/>
                <a:ea typeface="EB Garamond SemiBold"/>
                <a:cs typeface="EB Garamond SemiBold"/>
                <a:sym typeface="EB Garamond SemiBold"/>
              </a:rPr>
              <a:t>  # setup - Prepare object for the test</a:t>
            </a:r>
            <a:br>
              <a:rPr lang="en">
                <a:highlight>
                  <a:srgbClr val="F8F8F8"/>
                </a:highlight>
                <a:latin typeface="EB Garamond SemiBold"/>
                <a:ea typeface="EB Garamond SemiBold"/>
                <a:cs typeface="EB Garamond SemiBold"/>
                <a:sym typeface="EB Garamond SemiBold"/>
              </a:rPr>
            </a:br>
            <a:r>
              <a:rPr lang="en">
                <a:highlight>
                  <a:srgbClr val="F8F8F8"/>
                </a:highlight>
                <a:latin typeface="EB Garamond SemiBold"/>
                <a:ea typeface="EB Garamond SemiBold"/>
                <a:cs typeface="EB Garamond SemiBold"/>
                <a:sym typeface="EB Garamond SemiBold"/>
              </a:rPr>
              <a:t>  # exercise - Execute the functionality we are testing  </a:t>
            </a:r>
            <a:br>
              <a:rPr lang="en">
                <a:highlight>
                  <a:srgbClr val="F8F8F8"/>
                </a:highlight>
                <a:latin typeface="EB Garamond SemiBold"/>
                <a:ea typeface="EB Garamond SemiBold"/>
                <a:cs typeface="EB Garamond SemiBold"/>
                <a:sym typeface="EB Garamond SemiBold"/>
              </a:rPr>
            </a:br>
            <a:r>
              <a:rPr lang="en">
                <a:highlight>
                  <a:srgbClr val="F8F8F8"/>
                </a:highlight>
                <a:latin typeface="EB Garamond SemiBold"/>
                <a:ea typeface="EB Garamond SemiBold"/>
                <a:cs typeface="EB Garamond SemiBold"/>
                <a:sym typeface="EB Garamond SemiBold"/>
              </a:rPr>
              <a:t>  # verify - Verify the exercise's result against our expectation  </a:t>
            </a:r>
            <a:br>
              <a:rPr lang="en">
                <a:highlight>
                  <a:srgbClr val="F8F8F8"/>
                </a:highlight>
                <a:latin typeface="EB Garamond SemiBold"/>
                <a:ea typeface="EB Garamond SemiBold"/>
                <a:cs typeface="EB Garamond SemiBold"/>
                <a:sym typeface="EB Garamond SemiBold"/>
              </a:rPr>
            </a:br>
            <a:r>
              <a:rPr lang="en">
                <a:highlight>
                  <a:srgbClr val="F8F8F8"/>
                </a:highlight>
                <a:latin typeface="EB Garamond SemiBold"/>
                <a:ea typeface="EB Garamond SemiBold"/>
                <a:cs typeface="EB Garamond SemiBold"/>
                <a:sym typeface="EB Garamond SemiBold"/>
              </a:rPr>
              <a:t>  # teardown - Resetting all data to pre-test state</a:t>
            </a:r>
            <a:br>
              <a:rPr lang="en">
                <a:highlight>
                  <a:srgbClr val="F8F8F8"/>
                </a:highlight>
                <a:latin typeface="EB Garamond SemiBold"/>
                <a:ea typeface="EB Garamond SemiBold"/>
                <a:cs typeface="EB Garamond SemiBold"/>
                <a:sym typeface="EB Garamond SemiBold"/>
              </a:rPr>
            </a:br>
            <a:r>
              <a:rPr lang="en">
                <a:highlight>
                  <a:srgbClr val="F8F8F8"/>
                </a:highlight>
                <a:latin typeface="EB Garamond SemiBold"/>
                <a:ea typeface="EB Garamond SemiBold"/>
                <a:cs typeface="EB Garamond SemiBold"/>
                <a:sym typeface="EB Garamond SemiBold"/>
              </a:rPr>
              <a:t>end</a:t>
            </a:r>
            <a:endParaRPr>
              <a:highlight>
                <a:srgbClr val="F8F8F8"/>
              </a:highlight>
              <a:latin typeface="EB Garamond SemiBold"/>
              <a:ea typeface="EB Garamond SemiBold"/>
              <a:cs typeface="EB Garamond SemiBold"/>
              <a:sym typeface="EB Garamond SemiBold"/>
            </a:endParaRPr>
          </a:p>
          <a:p>
            <a:pPr indent="0" lvl="0" marL="0" rtl="0" algn="l">
              <a:spcBef>
                <a:spcPts val="800"/>
              </a:spcBef>
              <a:spcAft>
                <a:spcPts val="0"/>
              </a:spcAft>
              <a:buNone/>
            </a:pPr>
            <a:r>
              <a:t/>
            </a:r>
            <a:endParaRPr>
              <a:latin typeface="EB Garamond SemiBold"/>
              <a:ea typeface="EB Garamond SemiBold"/>
              <a:cs typeface="EB Garamond SemiBold"/>
              <a:sym typeface="EB Garamond Semi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28"/>
          <p:cNvSpPr txBox="1"/>
          <p:nvPr>
            <p:ph type="ctrTitle"/>
          </p:nvPr>
        </p:nvSpPr>
        <p:spPr>
          <a:xfrm>
            <a:off x="215425" y="762000"/>
            <a:ext cx="8520600" cy="5066400"/>
          </a:xfrm>
          <a:prstGeom prst="rect">
            <a:avLst/>
          </a:prstGeom>
        </p:spPr>
        <p:txBody>
          <a:bodyPr anchorCtr="0" anchor="b" bIns="91425" lIns="91425" spcFirstLastPara="1" rIns="91425" wrap="square" tIns="91425">
            <a:noAutofit/>
          </a:bodyPr>
          <a:lstStyle/>
          <a:p>
            <a:pPr indent="0" lvl="0" marL="0" rtl="0" algn="l">
              <a:lnSpc>
                <a:spcPct val="110000"/>
              </a:lnSpc>
              <a:spcBef>
                <a:spcPts val="1500"/>
              </a:spcBef>
              <a:spcAft>
                <a:spcPts val="0"/>
              </a:spcAft>
              <a:buNone/>
            </a:pPr>
            <a:r>
              <a:t/>
            </a:r>
            <a:endParaRPr b="1" sz="2250">
              <a:solidFill>
                <a:srgbClr val="666666"/>
              </a:solidFill>
              <a:latin typeface="EB Garamond"/>
              <a:ea typeface="EB Garamond"/>
              <a:cs typeface="EB Garamond"/>
              <a:sym typeface="EB Garamond"/>
            </a:endParaRPr>
          </a:p>
          <a:p>
            <a:pPr indent="0" lvl="0" marL="0" rtl="0" algn="l">
              <a:lnSpc>
                <a:spcPct val="135483"/>
              </a:lnSpc>
              <a:spcBef>
                <a:spcPts val="800"/>
              </a:spcBef>
              <a:spcAft>
                <a:spcPts val="0"/>
              </a:spcAft>
              <a:buNone/>
            </a:pPr>
            <a:r>
              <a:rPr b="1" i="1" lang="en" sz="1550">
                <a:solidFill>
                  <a:srgbClr val="000000"/>
                </a:solidFill>
                <a:latin typeface="EB Garamond"/>
                <a:ea typeface="EB Garamond"/>
                <a:cs typeface="EB Garamond"/>
                <a:sym typeface="EB Garamond"/>
              </a:rPr>
              <a:t>The Given-When-Then formula is a template intended to guide the writing of </a:t>
            </a:r>
            <a:r>
              <a:rPr b="1" i="1" lang="en" sz="1550">
                <a:solidFill>
                  <a:srgbClr val="000000"/>
                </a:solidFill>
                <a:uFill>
                  <a:noFill/>
                </a:uFill>
                <a:latin typeface="EB Garamond"/>
                <a:ea typeface="EB Garamond"/>
                <a:cs typeface="EB Garamond"/>
                <a:sym typeface="EB Garamond"/>
                <a:hlinkClick r:id="rId3"/>
              </a:rPr>
              <a:t>acceptance tests</a:t>
            </a:r>
            <a:r>
              <a:rPr b="1" i="1" lang="en" sz="1550">
                <a:solidFill>
                  <a:srgbClr val="000000"/>
                </a:solidFill>
                <a:latin typeface="EB Garamond"/>
                <a:ea typeface="EB Garamond"/>
                <a:cs typeface="EB Garamond"/>
                <a:sym typeface="EB Garamond"/>
              </a:rPr>
              <a:t> for a </a:t>
            </a:r>
            <a:r>
              <a:rPr b="1" i="1" lang="en" sz="1550">
                <a:solidFill>
                  <a:srgbClr val="000000"/>
                </a:solidFill>
                <a:uFill>
                  <a:noFill/>
                </a:uFill>
                <a:latin typeface="EB Garamond"/>
                <a:ea typeface="EB Garamond"/>
                <a:cs typeface="EB Garamond"/>
                <a:sym typeface="EB Garamond"/>
                <a:hlinkClick r:id="rId4"/>
              </a:rPr>
              <a:t>User Story</a:t>
            </a:r>
            <a:r>
              <a:rPr b="1" i="1" lang="en" sz="1550">
                <a:solidFill>
                  <a:srgbClr val="000000"/>
                </a:solidFill>
                <a:latin typeface="EB Garamond"/>
                <a:ea typeface="EB Garamond"/>
                <a:cs typeface="EB Garamond"/>
                <a:sym typeface="EB Garamond"/>
              </a:rPr>
              <a:t>:</a:t>
            </a:r>
            <a:endParaRPr b="1" i="1" sz="1550">
              <a:solidFill>
                <a:srgbClr val="000000"/>
              </a:solidFill>
              <a:latin typeface="EB Garamond"/>
              <a:ea typeface="EB Garamond"/>
              <a:cs typeface="EB Garamond"/>
              <a:sym typeface="EB Garamond"/>
            </a:endParaRPr>
          </a:p>
          <a:p>
            <a:pPr indent="-327025" lvl="0" marL="457200" rtl="0" algn="l">
              <a:lnSpc>
                <a:spcPct val="115000"/>
              </a:lnSpc>
              <a:spcBef>
                <a:spcPts val="800"/>
              </a:spcBef>
              <a:spcAft>
                <a:spcPts val="0"/>
              </a:spcAft>
              <a:buClr>
                <a:srgbClr val="666666"/>
              </a:buClr>
              <a:buSzPts val="1550"/>
              <a:buFont typeface="EB Garamond"/>
              <a:buChar char="●"/>
            </a:pPr>
            <a:r>
              <a:rPr b="1" lang="en" sz="1550">
                <a:solidFill>
                  <a:srgbClr val="000000"/>
                </a:solidFill>
                <a:latin typeface="EB Garamond"/>
                <a:ea typeface="EB Garamond"/>
                <a:cs typeface="EB Garamond"/>
                <a:sym typeface="EB Garamond"/>
              </a:rPr>
              <a:t>(Given) some context</a:t>
            </a:r>
            <a:endParaRPr b="1" sz="1550">
              <a:solidFill>
                <a:srgbClr val="000000"/>
              </a:solidFill>
              <a:latin typeface="EB Garamond"/>
              <a:ea typeface="EB Garamond"/>
              <a:cs typeface="EB Garamond"/>
              <a:sym typeface="EB Garamond"/>
            </a:endParaRPr>
          </a:p>
          <a:p>
            <a:pPr indent="-327025" lvl="0" marL="457200" rtl="0" algn="l">
              <a:lnSpc>
                <a:spcPct val="115000"/>
              </a:lnSpc>
              <a:spcBef>
                <a:spcPts val="0"/>
              </a:spcBef>
              <a:spcAft>
                <a:spcPts val="0"/>
              </a:spcAft>
              <a:buClr>
                <a:srgbClr val="000000"/>
              </a:buClr>
              <a:buSzPts val="1550"/>
              <a:buFont typeface="EB Garamond"/>
              <a:buChar char="●"/>
            </a:pPr>
            <a:r>
              <a:rPr b="1" lang="en" sz="1550">
                <a:solidFill>
                  <a:srgbClr val="000000"/>
                </a:solidFill>
                <a:latin typeface="EB Garamond"/>
                <a:ea typeface="EB Garamond"/>
                <a:cs typeface="EB Garamond"/>
                <a:sym typeface="EB Garamond"/>
              </a:rPr>
              <a:t>(When) some action is carried out</a:t>
            </a:r>
            <a:endParaRPr b="1" sz="1550">
              <a:solidFill>
                <a:srgbClr val="000000"/>
              </a:solidFill>
              <a:latin typeface="EB Garamond"/>
              <a:ea typeface="EB Garamond"/>
              <a:cs typeface="EB Garamond"/>
              <a:sym typeface="EB Garamond"/>
            </a:endParaRPr>
          </a:p>
          <a:p>
            <a:pPr indent="-327025" lvl="0" marL="457200" rtl="0" algn="l">
              <a:lnSpc>
                <a:spcPct val="115000"/>
              </a:lnSpc>
              <a:spcBef>
                <a:spcPts val="0"/>
              </a:spcBef>
              <a:spcAft>
                <a:spcPts val="0"/>
              </a:spcAft>
              <a:buClr>
                <a:srgbClr val="000000"/>
              </a:buClr>
              <a:buSzPts val="1550"/>
              <a:buFont typeface="EB Garamond"/>
              <a:buChar char="●"/>
            </a:pPr>
            <a:r>
              <a:rPr b="1" lang="en" sz="1550">
                <a:solidFill>
                  <a:srgbClr val="000000"/>
                </a:solidFill>
                <a:latin typeface="EB Garamond"/>
                <a:ea typeface="EB Garamond"/>
                <a:cs typeface="EB Garamond"/>
                <a:sym typeface="EB Garamond"/>
              </a:rPr>
              <a:t>(Then) a particular set of observable consequences should obtain</a:t>
            </a:r>
            <a:endParaRPr b="1" sz="1550">
              <a:solidFill>
                <a:srgbClr val="000000"/>
              </a:solidFill>
              <a:latin typeface="EB Garamond"/>
              <a:ea typeface="EB Garamond"/>
              <a:cs typeface="EB Garamond"/>
              <a:sym typeface="EB Garamond"/>
            </a:endParaRPr>
          </a:p>
          <a:p>
            <a:pPr indent="0" lvl="0" marL="0" rtl="0" algn="l">
              <a:lnSpc>
                <a:spcPct val="135483"/>
              </a:lnSpc>
              <a:spcBef>
                <a:spcPts val="0"/>
              </a:spcBef>
              <a:spcAft>
                <a:spcPts val="0"/>
              </a:spcAft>
              <a:buNone/>
            </a:pPr>
            <a:r>
              <a:rPr b="1" lang="en" sz="1550">
                <a:solidFill>
                  <a:srgbClr val="000000"/>
                </a:solidFill>
                <a:latin typeface="EB Garamond"/>
                <a:ea typeface="EB Garamond"/>
                <a:cs typeface="EB Garamond"/>
                <a:sym typeface="EB Garamond"/>
              </a:rPr>
              <a:t>An example:</a:t>
            </a:r>
            <a:endParaRPr b="1" sz="1550">
              <a:solidFill>
                <a:srgbClr val="000000"/>
              </a:solidFill>
              <a:latin typeface="EB Garamond"/>
              <a:ea typeface="EB Garamond"/>
              <a:cs typeface="EB Garamond"/>
              <a:sym typeface="EB Garamond"/>
            </a:endParaRPr>
          </a:p>
          <a:p>
            <a:pPr indent="-327025" lvl="0" marL="457200" rtl="0" algn="l">
              <a:lnSpc>
                <a:spcPct val="115000"/>
              </a:lnSpc>
              <a:spcBef>
                <a:spcPts val="800"/>
              </a:spcBef>
              <a:spcAft>
                <a:spcPts val="0"/>
              </a:spcAft>
              <a:buClr>
                <a:srgbClr val="000000"/>
              </a:buClr>
              <a:buSzPts val="1550"/>
              <a:buFont typeface="EB Garamond"/>
              <a:buChar char="●"/>
            </a:pPr>
            <a:r>
              <a:rPr b="1" lang="en" sz="1550">
                <a:solidFill>
                  <a:srgbClr val="000000"/>
                </a:solidFill>
                <a:latin typeface="EB Garamond"/>
                <a:ea typeface="EB Garamond"/>
                <a:cs typeface="EB Garamond"/>
                <a:sym typeface="EB Garamond"/>
              </a:rPr>
              <a:t>Given my bank account is in credit, and I made no withdrawals recently,</a:t>
            </a:r>
            <a:endParaRPr b="1" sz="1550">
              <a:solidFill>
                <a:srgbClr val="000000"/>
              </a:solidFill>
              <a:latin typeface="EB Garamond"/>
              <a:ea typeface="EB Garamond"/>
              <a:cs typeface="EB Garamond"/>
              <a:sym typeface="EB Garamond"/>
            </a:endParaRPr>
          </a:p>
          <a:p>
            <a:pPr indent="-327025" lvl="0" marL="457200" rtl="0" algn="l">
              <a:lnSpc>
                <a:spcPct val="115000"/>
              </a:lnSpc>
              <a:spcBef>
                <a:spcPts val="0"/>
              </a:spcBef>
              <a:spcAft>
                <a:spcPts val="0"/>
              </a:spcAft>
              <a:buClr>
                <a:srgbClr val="000000"/>
              </a:buClr>
              <a:buSzPts val="1550"/>
              <a:buFont typeface="EB Garamond"/>
              <a:buChar char="●"/>
            </a:pPr>
            <a:r>
              <a:rPr b="1" lang="en" sz="1550">
                <a:solidFill>
                  <a:srgbClr val="000000"/>
                </a:solidFill>
                <a:latin typeface="EB Garamond"/>
                <a:ea typeface="EB Garamond"/>
                <a:cs typeface="EB Garamond"/>
                <a:sym typeface="EB Garamond"/>
              </a:rPr>
              <a:t>When I attempt to withdraw an amount less than my card's limit,</a:t>
            </a:r>
            <a:endParaRPr b="1" sz="1550">
              <a:solidFill>
                <a:srgbClr val="000000"/>
              </a:solidFill>
              <a:latin typeface="EB Garamond"/>
              <a:ea typeface="EB Garamond"/>
              <a:cs typeface="EB Garamond"/>
              <a:sym typeface="EB Garamond"/>
            </a:endParaRPr>
          </a:p>
          <a:p>
            <a:pPr indent="-327025" lvl="0" marL="457200" rtl="0" algn="l">
              <a:lnSpc>
                <a:spcPct val="115000"/>
              </a:lnSpc>
              <a:spcBef>
                <a:spcPts val="0"/>
              </a:spcBef>
              <a:spcAft>
                <a:spcPts val="0"/>
              </a:spcAft>
              <a:buClr>
                <a:srgbClr val="000000"/>
              </a:buClr>
              <a:buSzPts val="1550"/>
              <a:buFont typeface="EB Garamond"/>
              <a:buChar char="●"/>
            </a:pPr>
            <a:r>
              <a:rPr b="1" lang="en" sz="1550">
                <a:solidFill>
                  <a:srgbClr val="000000"/>
                </a:solidFill>
                <a:latin typeface="EB Garamond"/>
                <a:ea typeface="EB Garamond"/>
                <a:cs typeface="EB Garamond"/>
                <a:sym typeface="EB Garamond"/>
              </a:rPr>
              <a:t>Then the withdrawal should complete without errors or warnings</a:t>
            </a:r>
            <a:endParaRPr b="1" sz="1550">
              <a:solidFill>
                <a:srgbClr val="000000"/>
              </a:solidFill>
              <a:latin typeface="EB Garamond"/>
              <a:ea typeface="EB Garamond"/>
              <a:cs typeface="EB Garamond"/>
              <a:sym typeface="EB Garamond"/>
            </a:endParaRPr>
          </a:p>
          <a:p>
            <a:pPr indent="0" lvl="0" marL="0" rtl="0" algn="l">
              <a:spcBef>
                <a:spcPts val="0"/>
              </a:spcBef>
              <a:spcAft>
                <a:spcPts val="0"/>
              </a:spcAft>
              <a:buNone/>
            </a:pPr>
            <a:r>
              <a:t/>
            </a:r>
            <a:endParaRPr b="1" sz="1000">
              <a:latin typeface="EB Garamond"/>
              <a:ea typeface="EB Garamond"/>
              <a:cs typeface="EB Garamond"/>
              <a:sym typeface="EB Garamond"/>
            </a:endParaRPr>
          </a:p>
          <a:p>
            <a:pPr indent="0" lvl="0" marL="0" rtl="0" algn="l">
              <a:spcBef>
                <a:spcPts val="0"/>
              </a:spcBef>
              <a:spcAft>
                <a:spcPts val="0"/>
              </a:spcAft>
              <a:buNone/>
            </a:pPr>
            <a:r>
              <a:rPr b="1" lang="en" sz="1400">
                <a:latin typeface="EB Garamond"/>
                <a:ea typeface="EB Garamond"/>
                <a:cs typeface="EB Garamond"/>
                <a:sym typeface="EB Garamond"/>
              </a:rPr>
              <a:t>context </a:t>
            </a:r>
            <a:r>
              <a:rPr b="1" lang="en" sz="1400">
                <a:solidFill>
                  <a:srgbClr val="008800"/>
                </a:solidFill>
                <a:latin typeface="EB Garamond"/>
                <a:ea typeface="EB Garamond"/>
                <a:cs typeface="EB Garamond"/>
                <a:sym typeface="EB Garamond"/>
              </a:rPr>
              <a:t>'successful response'</a:t>
            </a:r>
            <a:r>
              <a:rPr b="1" lang="en" sz="1400">
                <a:latin typeface="EB Garamond"/>
                <a:ea typeface="EB Garamond"/>
                <a:cs typeface="EB Garamond"/>
                <a:sym typeface="EB Garamond"/>
              </a:rPr>
              <a:t> </a:t>
            </a:r>
            <a:r>
              <a:rPr b="1" lang="en" sz="1400">
                <a:solidFill>
                  <a:srgbClr val="000088"/>
                </a:solidFill>
                <a:latin typeface="EB Garamond"/>
                <a:ea typeface="EB Garamond"/>
                <a:cs typeface="EB Garamond"/>
                <a:sym typeface="EB Garamond"/>
              </a:rPr>
              <a:t>do</a:t>
            </a:r>
            <a:br>
              <a:rPr b="1" lang="en" sz="1400">
                <a:latin typeface="EB Garamond"/>
                <a:ea typeface="EB Garamond"/>
                <a:cs typeface="EB Garamond"/>
                <a:sym typeface="EB Garamond"/>
              </a:rPr>
            </a:br>
            <a:r>
              <a:rPr b="1" lang="en" sz="1400">
                <a:latin typeface="EB Garamond"/>
                <a:ea typeface="EB Garamond"/>
                <a:cs typeface="EB Garamond"/>
                <a:sym typeface="EB Garamond"/>
              </a:rPr>
              <a:t>  </a:t>
            </a:r>
            <a:r>
              <a:rPr b="1" lang="en" sz="1400">
                <a:solidFill>
                  <a:srgbClr val="000088"/>
                </a:solidFill>
                <a:latin typeface="EB Garamond"/>
                <a:ea typeface="EB Garamond"/>
                <a:cs typeface="EB Garamond"/>
                <a:sym typeface="EB Garamond"/>
              </a:rPr>
              <a:t>let</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resource</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 </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 </a:t>
            </a:r>
            <a:r>
              <a:rPr b="1" lang="en" sz="1400">
                <a:solidFill>
                  <a:srgbClr val="660066"/>
                </a:solidFill>
                <a:latin typeface="EB Garamond"/>
                <a:ea typeface="EB Garamond"/>
                <a:cs typeface="EB Garamond"/>
                <a:sym typeface="EB Garamond"/>
              </a:rPr>
              <a:t>Factory</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resource</a:t>
            </a:r>
            <a:r>
              <a:rPr b="1" lang="en" sz="1400">
                <a:solidFill>
                  <a:srgbClr val="666600"/>
                </a:solidFill>
                <a:latin typeface="EB Garamond"/>
                <a:ea typeface="EB Garamond"/>
                <a:cs typeface="EB Garamond"/>
                <a:sym typeface="EB Garamond"/>
              </a:rPr>
              <a:t>)</a:t>
            </a:r>
            <a:br>
              <a:rPr b="1" lang="en" sz="1400">
                <a:latin typeface="EB Garamond"/>
                <a:ea typeface="EB Garamond"/>
                <a:cs typeface="EB Garamond"/>
                <a:sym typeface="EB Garamond"/>
              </a:rPr>
            </a:br>
            <a:br>
              <a:rPr b="1" lang="en" sz="1400">
                <a:latin typeface="EB Garamond"/>
                <a:ea typeface="EB Garamond"/>
                <a:cs typeface="EB Garamond"/>
                <a:sym typeface="EB Garamond"/>
              </a:rPr>
            </a:br>
            <a:r>
              <a:rPr b="1" lang="en" sz="1400">
                <a:latin typeface="EB Garamond"/>
                <a:ea typeface="EB Garamond"/>
                <a:cs typeface="EB Garamond"/>
                <a:sym typeface="EB Garamond"/>
              </a:rPr>
              <a:t>  before </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 </a:t>
            </a:r>
            <a:r>
              <a:rPr b="1" lang="en" sz="1400">
                <a:solidFill>
                  <a:srgbClr val="000088"/>
                </a:solidFill>
                <a:latin typeface="EB Garamond"/>
                <a:ea typeface="EB Garamond"/>
                <a:cs typeface="EB Garamond"/>
                <a:sym typeface="EB Garamond"/>
              </a:rPr>
              <a:t>get</a:t>
            </a:r>
            <a:r>
              <a:rPr b="1" lang="en" sz="1400">
                <a:latin typeface="EB Garamond"/>
                <a:ea typeface="EB Garamond"/>
                <a:cs typeface="EB Garamond"/>
                <a:sym typeface="EB Garamond"/>
              </a:rPr>
              <a:t> </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show</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 id</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 resource</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id </a:t>
            </a:r>
            <a:r>
              <a:rPr b="1" lang="en" sz="1400">
                <a:solidFill>
                  <a:srgbClr val="666600"/>
                </a:solidFill>
                <a:latin typeface="EB Garamond"/>
                <a:ea typeface="EB Garamond"/>
                <a:cs typeface="EB Garamond"/>
                <a:sym typeface="EB Garamond"/>
              </a:rPr>
              <a:t>}</a:t>
            </a:r>
            <a:br>
              <a:rPr b="1" lang="en" sz="1400">
                <a:latin typeface="EB Garamond"/>
                <a:ea typeface="EB Garamond"/>
                <a:cs typeface="EB Garamond"/>
                <a:sym typeface="EB Garamond"/>
              </a:rPr>
            </a:br>
            <a:br>
              <a:rPr b="1" lang="en" sz="1400">
                <a:latin typeface="EB Garamond"/>
                <a:ea typeface="EB Garamond"/>
                <a:cs typeface="EB Garamond"/>
                <a:sym typeface="EB Garamond"/>
              </a:rPr>
            </a:br>
            <a:r>
              <a:rPr b="1" lang="en" sz="1400">
                <a:latin typeface="EB Garamond"/>
                <a:ea typeface="EB Garamond"/>
                <a:cs typeface="EB Garamond"/>
                <a:sym typeface="EB Garamond"/>
              </a:rPr>
              <a:t>  specify </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 response</a:t>
            </a:r>
            <a:r>
              <a:rPr b="1" lang="en" sz="1400">
                <a:solidFill>
                  <a:srgbClr val="666600"/>
                </a:solidFill>
                <a:latin typeface="EB Garamond"/>
                <a:ea typeface="EB Garamond"/>
                <a:cs typeface="EB Garamond"/>
                <a:sym typeface="EB Garamond"/>
              </a:rPr>
              <a:t>.</a:t>
            </a:r>
            <a:r>
              <a:rPr b="1" lang="en" sz="1400">
                <a:latin typeface="EB Garamond"/>
                <a:ea typeface="EB Garamond"/>
                <a:cs typeface="EB Garamond"/>
                <a:sym typeface="EB Garamond"/>
              </a:rPr>
              <a:t>should be_successfull </a:t>
            </a:r>
            <a:r>
              <a:rPr b="1" lang="en" sz="1400">
                <a:solidFill>
                  <a:srgbClr val="666600"/>
                </a:solidFill>
                <a:latin typeface="EB Garamond"/>
                <a:ea typeface="EB Garamond"/>
                <a:cs typeface="EB Garamond"/>
                <a:sym typeface="EB Garamond"/>
              </a:rPr>
              <a:t>}</a:t>
            </a:r>
            <a:br>
              <a:rPr b="1" lang="en" sz="1400">
                <a:latin typeface="EB Garamond"/>
                <a:ea typeface="EB Garamond"/>
                <a:cs typeface="EB Garamond"/>
                <a:sym typeface="EB Garamond"/>
              </a:rPr>
            </a:br>
            <a:r>
              <a:rPr b="1" lang="en" sz="1400">
                <a:solidFill>
                  <a:srgbClr val="000088"/>
                </a:solidFill>
                <a:latin typeface="EB Garamond"/>
                <a:ea typeface="EB Garamond"/>
                <a:cs typeface="EB Garamond"/>
                <a:sym typeface="EB Garamond"/>
              </a:rPr>
              <a:t>end</a:t>
            </a:r>
            <a:endParaRPr b="1" sz="1400">
              <a:solidFill>
                <a:srgbClr val="000088"/>
              </a:solidFill>
              <a:latin typeface="EB Garamond"/>
              <a:ea typeface="EB Garamond"/>
              <a:cs typeface="EB Garamond"/>
              <a:sym typeface="EB Garamond"/>
            </a:endParaRPr>
          </a:p>
          <a:p>
            <a:pPr indent="0" lvl="0" marL="0" rtl="0" algn="l">
              <a:spcBef>
                <a:spcPts val="0"/>
              </a:spcBef>
              <a:spcAft>
                <a:spcPts val="0"/>
              </a:spcAft>
              <a:buNone/>
            </a:pPr>
            <a:r>
              <a:t/>
            </a:r>
            <a:endParaRPr b="1">
              <a:latin typeface="EB Garamond"/>
              <a:ea typeface="EB Garamond"/>
              <a:cs typeface="EB Garamond"/>
              <a:sym typeface="EB Garamond"/>
            </a:endParaRPr>
          </a:p>
        </p:txBody>
      </p:sp>
      <p:sp>
        <p:nvSpPr>
          <p:cNvPr id="146" name="Google Shape;146;p28"/>
          <p:cNvSpPr txBox="1"/>
          <p:nvPr/>
        </p:nvSpPr>
        <p:spPr>
          <a:xfrm>
            <a:off x="2227925" y="-77325"/>
            <a:ext cx="4882200" cy="79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3000">
                <a:latin typeface="EB Garamond"/>
                <a:ea typeface="EB Garamond"/>
                <a:cs typeface="EB Garamond"/>
                <a:sym typeface="EB Garamond"/>
              </a:rPr>
              <a:t>Given - When - Then</a:t>
            </a:r>
            <a:endParaRPr b="1" i="1" sz="3000">
              <a:latin typeface="EB Garamond"/>
              <a:ea typeface="EB Garamond"/>
              <a:cs typeface="EB Garamond"/>
              <a:sym typeface="EB Garamo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29"/>
          <p:cNvSpPr txBox="1"/>
          <p:nvPr>
            <p:ph idx="1" type="body"/>
          </p:nvPr>
        </p:nvSpPr>
        <p:spPr>
          <a:xfrm>
            <a:off x="311700" y="215800"/>
            <a:ext cx="8520600" cy="4721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EB Garamond SemiBold"/>
                <a:ea typeface="EB Garamond SemiBold"/>
                <a:cs typeface="EB Garamond SemiBold"/>
                <a:sym typeface="EB Garamond SemiBold"/>
              </a:rPr>
              <a:t>How do you know if you have good tests?</a:t>
            </a:r>
            <a:endParaRPr sz="1500">
              <a:solidFill>
                <a:schemeClr val="dk1"/>
              </a:solidFill>
              <a:latin typeface="EB Garamond SemiBold"/>
              <a:ea typeface="EB Garamond SemiBold"/>
              <a:cs typeface="EB Garamond SemiBold"/>
              <a:sym typeface="EB Garamond SemiBold"/>
            </a:endParaRPr>
          </a:p>
          <a:p>
            <a:pPr indent="0" lvl="0" marL="0" rtl="0" algn="l">
              <a:spcBef>
                <a:spcPts val="1600"/>
              </a:spcBef>
              <a:spcAft>
                <a:spcPts val="0"/>
              </a:spcAft>
              <a:buNone/>
            </a:pPr>
            <a:r>
              <a:rPr lang="en" sz="1500">
                <a:solidFill>
                  <a:schemeClr val="dk1"/>
                </a:solidFill>
                <a:latin typeface="EB Garamond SemiBold"/>
                <a:ea typeface="EB Garamond SemiBold"/>
                <a:cs typeface="EB Garamond SemiBold"/>
                <a:sym typeface="EB Garamond SemiBold"/>
              </a:rPr>
              <a:t>The tests are a canary in a coal mine revealing by their distress the presence of evil design vapors. Here are some attributes of tests suggesting a design in trouble: 						</a:t>
            </a:r>
            <a:r>
              <a:rPr lang="en" sz="1500">
                <a:solidFill>
                  <a:schemeClr val="dk1"/>
                </a:solidFill>
                <a:latin typeface="EB Garamond SemiBold"/>
                <a:ea typeface="EB Garamond SemiBold"/>
                <a:cs typeface="EB Garamond SemiBold"/>
                <a:sym typeface="EB Garamond SemiBold"/>
              </a:rPr>
              <a:t>	</a:t>
            </a:r>
            <a:endParaRPr sz="1500">
              <a:solidFill>
                <a:schemeClr val="dk1"/>
              </a:solidFill>
              <a:latin typeface="EB Garamond SemiBold"/>
              <a:ea typeface="EB Garamond SemiBold"/>
              <a:cs typeface="EB Garamond SemiBold"/>
              <a:sym typeface="EB Garamond SemiBold"/>
            </a:endParaRPr>
          </a:p>
          <a:p>
            <a:pPr indent="0" lvl="0" marL="0" rtl="0" algn="l">
              <a:spcBef>
                <a:spcPts val="1600"/>
              </a:spcBef>
              <a:spcAft>
                <a:spcPts val="0"/>
              </a:spcAft>
              <a:buNone/>
            </a:pPr>
            <a:r>
              <a:rPr lang="en" sz="1500">
                <a:solidFill>
                  <a:schemeClr val="dk1"/>
                </a:solidFill>
                <a:latin typeface="EB Garamond SemiBold"/>
                <a:ea typeface="EB Garamond SemiBold"/>
                <a:cs typeface="EB Garamond SemiBold"/>
                <a:sym typeface="EB Garamond SemiBold"/>
              </a:rPr>
              <a:t>Long setup code—If you have to spend a hundred lines creating the objects for one simple assertion, something is wrong. Your objects are too big and need to be split.</a:t>
            </a:r>
            <a:endParaRPr sz="1500">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None/>
            </a:pPr>
            <a:r>
              <a:rPr lang="en" sz="1500">
                <a:solidFill>
                  <a:schemeClr val="dk1"/>
                </a:solidFill>
                <a:latin typeface="EB Garamond SemiBold"/>
                <a:ea typeface="EB Garamond SemiBold"/>
                <a:cs typeface="EB Garamond SemiBold"/>
                <a:sym typeface="EB Garamond SemiBold"/>
              </a:rPr>
              <a:t> 							</a:t>
            </a:r>
            <a:endParaRPr sz="1500">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None/>
            </a:pPr>
            <a:r>
              <a:rPr lang="en" sz="1500">
                <a:solidFill>
                  <a:schemeClr val="dk1"/>
                </a:solidFill>
                <a:latin typeface="EB Garamond SemiBold"/>
                <a:ea typeface="EB Garamond SemiBold"/>
                <a:cs typeface="EB Garamond SemiBold"/>
                <a:sym typeface="EB Garamond SemiBold"/>
              </a:rPr>
              <a:t>Setup duplication—If you can’t easily find a common place for common setup code, there are too many objects too tightly intertwingled.</a:t>
            </a:r>
            <a:endParaRPr sz="1500">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None/>
            </a:pPr>
            <a:r>
              <a:rPr lang="en" sz="1500">
                <a:solidFill>
                  <a:schemeClr val="dk1"/>
                </a:solidFill>
                <a:latin typeface="EB Garamond SemiBold"/>
                <a:ea typeface="EB Garamond SemiBold"/>
                <a:cs typeface="EB Garamond SemiBold"/>
                <a:sym typeface="EB Garamond SemiBold"/>
              </a:rPr>
              <a:t> 							</a:t>
            </a:r>
            <a:endParaRPr sz="1500">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None/>
            </a:pPr>
            <a:r>
              <a:rPr lang="en" sz="1500">
                <a:solidFill>
                  <a:schemeClr val="dk1"/>
                </a:solidFill>
                <a:latin typeface="EB Garamond SemiBold"/>
                <a:ea typeface="EB Garamond SemiBold"/>
                <a:cs typeface="EB Garamond SemiBold"/>
                <a:sym typeface="EB Garamond SemiBold"/>
              </a:rPr>
              <a:t>Long running tests—TDD tests that run a long time won’t be run often, and often haven’t been run for a while, and probably don’t work. Worse than this, though, they suggest that testing the bits and pieces of the application is hard. </a:t>
            </a:r>
            <a:endParaRPr sz="1500">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None/>
            </a:pPr>
            <a:r>
              <a:rPr lang="en" sz="1500">
                <a:solidFill>
                  <a:schemeClr val="dk1"/>
                </a:solidFill>
                <a:latin typeface="EB Garamond SemiBold"/>
                <a:ea typeface="EB Garamond SemiBold"/>
                <a:cs typeface="EB Garamond SemiBold"/>
                <a:sym typeface="EB Garamond SemiBold"/>
              </a:rPr>
              <a:t> 							</a:t>
            </a:r>
            <a:endParaRPr sz="1500">
              <a:solidFill>
                <a:schemeClr val="dk1"/>
              </a:solidFill>
              <a:latin typeface="EB Garamond SemiBold"/>
              <a:ea typeface="EB Garamond SemiBold"/>
              <a:cs typeface="EB Garamond SemiBold"/>
              <a:sym typeface="EB Garamond SemiBold"/>
            </a:endParaRPr>
          </a:p>
          <a:p>
            <a:pPr indent="0" lvl="0" marL="0" rtl="0" algn="l">
              <a:spcBef>
                <a:spcPts val="0"/>
              </a:spcBef>
              <a:spcAft>
                <a:spcPts val="0"/>
              </a:spcAft>
              <a:buNone/>
            </a:pPr>
            <a:r>
              <a:rPr lang="en" sz="1500">
                <a:solidFill>
                  <a:schemeClr val="dk1"/>
                </a:solidFill>
                <a:latin typeface="EB Garamond SemiBold"/>
                <a:ea typeface="EB Garamond SemiBold"/>
                <a:cs typeface="EB Garamond SemiBold"/>
                <a:sym typeface="EB Garamond SemiBold"/>
              </a:rPr>
              <a:t>Fragile tests—Tests that break unexpectedly suggest that one part of the application is surprisingly </a:t>
            </a:r>
            <a:r>
              <a:rPr lang="en" sz="1500">
                <a:solidFill>
                  <a:schemeClr val="dk1"/>
                </a:solidFill>
                <a:latin typeface="EB Garamond SemiBold"/>
                <a:ea typeface="EB Garamond SemiBold"/>
                <a:cs typeface="EB Garamond SemiBold"/>
                <a:sym typeface="EB Garamond SemiBold"/>
              </a:rPr>
              <a:t>affecting</a:t>
            </a:r>
            <a:r>
              <a:rPr lang="en" sz="1500">
                <a:solidFill>
                  <a:schemeClr val="dk1"/>
                </a:solidFill>
                <a:latin typeface="EB Garamond SemiBold"/>
                <a:ea typeface="EB Garamond SemiBold"/>
                <a:cs typeface="EB Garamond SemiBold"/>
                <a:sym typeface="EB Garamond SemiBold"/>
              </a:rPr>
              <a:t> another part. You need to design until the effect at a distance is eliminated, either by breaking the connection or by bringing the two parts together.</a:t>
            </a:r>
            <a:endParaRPr sz="1500">
              <a:solidFill>
                <a:schemeClr val="dk1"/>
              </a:solidFill>
              <a:latin typeface="EB Garamond SemiBold"/>
              <a:ea typeface="EB Garamond SemiBold"/>
              <a:cs typeface="EB Garamond SemiBold"/>
              <a:sym typeface="EB Garamond SemiBold"/>
            </a:endParaRPr>
          </a:p>
          <a:p>
            <a:pPr indent="0" lvl="0" marL="2743200" rtl="0" algn="l">
              <a:spcBef>
                <a:spcPts val="0"/>
              </a:spcBef>
              <a:spcAft>
                <a:spcPts val="0"/>
              </a:spcAft>
              <a:buNone/>
            </a:pPr>
            <a:r>
              <a:t/>
            </a:r>
            <a:endParaRPr sz="1500">
              <a:solidFill>
                <a:schemeClr val="dk1"/>
              </a:solidFill>
              <a:latin typeface="EB Garamond SemiBold"/>
              <a:ea typeface="EB Garamond SemiBold"/>
              <a:cs typeface="EB Garamond SemiBold"/>
              <a:sym typeface="EB Garamond SemiBold"/>
            </a:endParaRPr>
          </a:p>
          <a:p>
            <a:pPr indent="0" lvl="0" marL="2286000" rtl="0" algn="l">
              <a:spcBef>
                <a:spcPts val="0"/>
              </a:spcBef>
              <a:spcAft>
                <a:spcPts val="0"/>
              </a:spcAft>
              <a:buNone/>
            </a:pPr>
            <a:r>
              <a:rPr lang="en" sz="1500">
                <a:solidFill>
                  <a:schemeClr val="dk1"/>
                </a:solidFill>
                <a:latin typeface="EB Garamond SemiBold"/>
                <a:ea typeface="EB Garamond SemiBold"/>
                <a:cs typeface="EB Garamond SemiBold"/>
                <a:sym typeface="EB Garamond SemiBold"/>
              </a:rPr>
              <a:t> 				</a:t>
            </a:r>
            <a:endParaRPr sz="1500">
              <a:solidFill>
                <a:schemeClr val="dk1"/>
              </a:solidFill>
              <a:latin typeface="EB Garamond SemiBold"/>
              <a:ea typeface="EB Garamond SemiBold"/>
              <a:cs typeface="EB Garamond SemiBold"/>
              <a:sym typeface="EB Garamond SemiBold"/>
            </a:endParaRPr>
          </a:p>
          <a:p>
            <a:pPr indent="0" lvl="0" marL="1371600" rtl="0" algn="l">
              <a:spcBef>
                <a:spcPts val="0"/>
              </a:spcBef>
              <a:spcAft>
                <a:spcPts val="0"/>
              </a:spcAft>
              <a:buNone/>
            </a:pPr>
            <a:r>
              <a:t/>
            </a:r>
            <a:endParaRPr sz="1500">
              <a:solidFill>
                <a:schemeClr val="dk1"/>
              </a:solidFill>
              <a:latin typeface="EB Garamond SemiBold"/>
              <a:ea typeface="EB Garamond SemiBold"/>
              <a:cs typeface="EB Garamond SemiBold"/>
              <a:sym typeface="EB Garamond SemiBold"/>
            </a:endParaRPr>
          </a:p>
          <a:p>
            <a:pPr indent="0" lvl="0" marL="914400" rtl="0" algn="l">
              <a:spcBef>
                <a:spcPts val="1600"/>
              </a:spcBef>
              <a:spcAft>
                <a:spcPts val="0"/>
              </a:spcAft>
              <a:buNone/>
            </a:pPr>
            <a:r>
              <a:t/>
            </a:r>
            <a:endParaRPr sz="1500">
              <a:solidFill>
                <a:schemeClr val="dk1"/>
              </a:solidFill>
              <a:latin typeface="EB Garamond SemiBold"/>
              <a:ea typeface="EB Garamond SemiBold"/>
              <a:cs typeface="EB Garamond SemiBold"/>
              <a:sym typeface="EB Garamond SemiBold"/>
            </a:endParaRPr>
          </a:p>
          <a:p>
            <a:pPr indent="0" lvl="0" marL="0" rtl="0" algn="l">
              <a:spcBef>
                <a:spcPts val="1600"/>
              </a:spcBef>
              <a:spcAft>
                <a:spcPts val="1600"/>
              </a:spcAft>
              <a:buNone/>
            </a:pPr>
            <a:r>
              <a:t/>
            </a:r>
            <a:endParaRPr sz="1500">
              <a:latin typeface="EB Garamond SemiBold"/>
              <a:ea typeface="EB Garamond SemiBold"/>
              <a:cs typeface="EB Garamond SemiBold"/>
              <a:sym typeface="EB Garamond Semi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30"/>
          <p:cNvSpPr txBox="1"/>
          <p:nvPr>
            <p:ph idx="1" type="subTitle"/>
          </p:nvPr>
        </p:nvSpPr>
        <p:spPr>
          <a:xfrm>
            <a:off x="242950" y="88800"/>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000000"/>
                </a:solidFill>
                <a:latin typeface="EB Garamond ExtraBold"/>
                <a:ea typeface="EB Garamond ExtraBold"/>
                <a:cs typeface="EB Garamond ExtraBold"/>
                <a:sym typeface="EB Garamond ExtraBold"/>
              </a:rPr>
              <a:t>Database cleaner</a:t>
            </a:r>
            <a:endParaRPr>
              <a:solidFill>
                <a:srgbClr val="000000"/>
              </a:solidFill>
              <a:latin typeface="EB Garamond ExtraBold"/>
              <a:ea typeface="EB Garamond ExtraBold"/>
              <a:cs typeface="EB Garamond ExtraBold"/>
              <a:sym typeface="EB Garamond ExtraBold"/>
            </a:endParaRPr>
          </a:p>
        </p:txBody>
      </p:sp>
      <p:sp>
        <p:nvSpPr>
          <p:cNvPr id="157" name="Google Shape;157;p30"/>
          <p:cNvSpPr txBox="1"/>
          <p:nvPr/>
        </p:nvSpPr>
        <p:spPr>
          <a:xfrm>
            <a:off x="316300" y="644125"/>
            <a:ext cx="8581800" cy="111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700">
                <a:solidFill>
                  <a:srgbClr val="24292E"/>
                </a:solidFill>
                <a:latin typeface="EB Garamond Medium"/>
                <a:ea typeface="EB Garamond Medium"/>
                <a:cs typeface="EB Garamond Medium"/>
                <a:sym typeface="EB Garamond Medium"/>
              </a:rPr>
              <a:t>Database Cleaner is a set of strategies for cleaning your database in Ruby.</a:t>
            </a:r>
            <a:endParaRPr sz="1700">
              <a:solidFill>
                <a:srgbClr val="24292E"/>
              </a:solidFill>
              <a:latin typeface="EB Garamond Medium"/>
              <a:ea typeface="EB Garamond Medium"/>
              <a:cs typeface="EB Garamond Medium"/>
              <a:sym typeface="EB Garamond Medium"/>
            </a:endParaRPr>
          </a:p>
          <a:p>
            <a:pPr indent="0" lvl="0" marL="0" rtl="0" algn="l">
              <a:lnSpc>
                <a:spcPct val="115000"/>
              </a:lnSpc>
              <a:spcBef>
                <a:spcPts val="1200"/>
              </a:spcBef>
              <a:spcAft>
                <a:spcPts val="0"/>
              </a:spcAft>
              <a:buClr>
                <a:schemeClr val="dk1"/>
              </a:buClr>
              <a:buSzPts val="1100"/>
              <a:buFont typeface="Arial"/>
              <a:buNone/>
            </a:pPr>
            <a:r>
              <a:rPr lang="en" sz="1700">
                <a:solidFill>
                  <a:srgbClr val="24292E"/>
                </a:solidFill>
                <a:latin typeface="EB Garamond Medium"/>
                <a:ea typeface="EB Garamond Medium"/>
                <a:cs typeface="EB Garamond Medium"/>
                <a:sym typeface="EB Garamond Medium"/>
              </a:rPr>
              <a:t>The original use case was to ensure a clean state during tests. Each strategy is a small amount of code but is code that is usually needed in any ruby app that is testing with a database.</a:t>
            </a:r>
            <a:endParaRPr sz="1700">
              <a:solidFill>
                <a:srgbClr val="24292E"/>
              </a:solidFill>
              <a:latin typeface="EB Garamond Medium"/>
              <a:ea typeface="EB Garamond Medium"/>
              <a:cs typeface="EB Garamond Medium"/>
              <a:sym typeface="EB Garamond Medium"/>
            </a:endParaRPr>
          </a:p>
          <a:p>
            <a:pPr indent="0" lvl="0" marL="0" rtl="0" algn="l">
              <a:spcBef>
                <a:spcPts val="1200"/>
              </a:spcBef>
              <a:spcAft>
                <a:spcPts val="0"/>
              </a:spcAft>
              <a:buNone/>
            </a:pPr>
            <a:r>
              <a:t/>
            </a:r>
            <a:endParaRPr sz="1700">
              <a:latin typeface="EB Garamond Medium"/>
              <a:ea typeface="EB Garamond Medium"/>
              <a:cs typeface="EB Garamond Medium"/>
              <a:sym typeface="EB Garamond Medium"/>
            </a:endParaRPr>
          </a:p>
        </p:txBody>
      </p:sp>
      <p:sp>
        <p:nvSpPr>
          <p:cNvPr id="158" name="Google Shape;158;p30"/>
          <p:cNvSpPr txBox="1"/>
          <p:nvPr/>
        </p:nvSpPr>
        <p:spPr>
          <a:xfrm>
            <a:off x="151275" y="1786725"/>
            <a:ext cx="8911800" cy="3080700"/>
          </a:xfrm>
          <a:prstGeom prst="rect">
            <a:avLst/>
          </a:prstGeom>
          <a:noFill/>
          <a:ln>
            <a:noFill/>
          </a:ln>
        </p:spPr>
        <p:txBody>
          <a:bodyPr anchorCtr="0" anchor="t" bIns="91425" lIns="91425" spcFirstLastPara="1" rIns="91425" wrap="square" tIns="91425">
            <a:noAutofit/>
          </a:bodyPr>
          <a:lstStyle/>
          <a:p>
            <a:pPr indent="0" lvl="0" marL="190500" marR="190500" rtl="0" algn="l">
              <a:lnSpc>
                <a:spcPct val="142857"/>
              </a:lnSpc>
              <a:spcBef>
                <a:spcPts val="0"/>
              </a:spcBef>
              <a:spcAft>
                <a:spcPts val="0"/>
              </a:spcAft>
              <a:buClr>
                <a:schemeClr val="dk1"/>
              </a:buClr>
              <a:buSzPts val="1100"/>
              <a:buFont typeface="Arial"/>
              <a:buNone/>
            </a:pPr>
            <a:r>
              <a:rPr lang="en" sz="1000">
                <a:solidFill>
                  <a:srgbClr val="333333"/>
                </a:solidFill>
                <a:highlight>
                  <a:srgbClr val="F8F8F8"/>
                </a:highlight>
                <a:latin typeface="Courier New"/>
                <a:ea typeface="Courier New"/>
                <a:cs typeface="Courier New"/>
                <a:sym typeface="Courier New"/>
              </a:rPr>
              <a:t>config</a:t>
            </a:r>
            <a:r>
              <a:rPr lang="en" sz="1000">
                <a:solidFill>
                  <a:srgbClr val="616161"/>
                </a:solidFill>
                <a:highlight>
                  <a:srgbClr val="F8F8F8"/>
                </a:highlight>
                <a:latin typeface="Courier New"/>
                <a:ea typeface="Courier New"/>
                <a:cs typeface="Courier New"/>
                <a:sym typeface="Courier New"/>
              </a:rPr>
              <a:t>.</a:t>
            </a:r>
            <a:r>
              <a:rPr b="1" lang="en" sz="1000">
                <a:solidFill>
                  <a:srgbClr val="990000"/>
                </a:solidFill>
                <a:highlight>
                  <a:srgbClr val="F8F8F8"/>
                </a:highlight>
                <a:latin typeface="Courier New"/>
                <a:ea typeface="Courier New"/>
                <a:cs typeface="Courier New"/>
                <a:sym typeface="Courier New"/>
              </a:rPr>
              <a:t>before</a:t>
            </a:r>
            <a:r>
              <a:rPr lang="en" sz="1000">
                <a:solidFill>
                  <a:srgbClr val="616161"/>
                </a:solidFill>
                <a:highlight>
                  <a:srgbClr val="F8F8F8"/>
                </a:highlight>
                <a:latin typeface="Courier New"/>
                <a:ea typeface="Courier New"/>
                <a:cs typeface="Courier New"/>
                <a:sym typeface="Courier New"/>
              </a:rPr>
              <a:t>(</a:t>
            </a:r>
            <a:r>
              <a:rPr lang="en" sz="1000">
                <a:solidFill>
                  <a:srgbClr val="990073"/>
                </a:solidFill>
                <a:highlight>
                  <a:srgbClr val="F8F8F8"/>
                </a:highlight>
                <a:latin typeface="Courier New"/>
                <a:ea typeface="Courier New"/>
                <a:cs typeface="Courier New"/>
                <a:sym typeface="Courier New"/>
              </a:rPr>
              <a:t>:suite</a:t>
            </a: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do</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lang="en" sz="1000">
                <a:solidFill>
                  <a:srgbClr val="008080"/>
                </a:solidFill>
                <a:highlight>
                  <a:srgbClr val="F8F8F8"/>
                </a:highlight>
                <a:latin typeface="Courier New"/>
                <a:ea typeface="Courier New"/>
                <a:cs typeface="Courier New"/>
                <a:sym typeface="Courier New"/>
              </a:rPr>
              <a:t>DatabaseCleaner</a:t>
            </a:r>
            <a:r>
              <a:rPr lang="en" sz="1000">
                <a:solidFill>
                  <a:srgbClr val="616161"/>
                </a:solidFill>
                <a:highlight>
                  <a:srgbClr val="F8F8F8"/>
                </a:highlight>
                <a:latin typeface="Courier New"/>
                <a:ea typeface="Courier New"/>
                <a:cs typeface="Courier New"/>
                <a:sym typeface="Courier New"/>
              </a:rPr>
              <a:t>.</a:t>
            </a:r>
            <a:r>
              <a:rPr b="1" lang="en" sz="1000">
                <a:solidFill>
                  <a:srgbClr val="990000"/>
                </a:solidFill>
                <a:highlight>
                  <a:srgbClr val="F8F8F8"/>
                </a:highlight>
                <a:latin typeface="Courier New"/>
                <a:ea typeface="Courier New"/>
                <a:cs typeface="Courier New"/>
                <a:sym typeface="Courier New"/>
              </a:rPr>
              <a:t>clean_with</a:t>
            </a:r>
            <a:r>
              <a:rPr lang="en" sz="1000">
                <a:solidFill>
                  <a:srgbClr val="616161"/>
                </a:solidFill>
                <a:highlight>
                  <a:srgbClr val="F8F8F8"/>
                </a:highlight>
                <a:latin typeface="Courier New"/>
                <a:ea typeface="Courier New"/>
                <a:cs typeface="Courier New"/>
                <a:sym typeface="Courier New"/>
              </a:rPr>
              <a:t>(</a:t>
            </a:r>
            <a:r>
              <a:rPr lang="en" sz="1000">
                <a:solidFill>
                  <a:srgbClr val="990073"/>
                </a:solidFill>
                <a:highlight>
                  <a:srgbClr val="F8F8F8"/>
                </a:highlight>
                <a:latin typeface="Courier New"/>
                <a:ea typeface="Courier New"/>
                <a:cs typeface="Courier New"/>
                <a:sym typeface="Courier New"/>
              </a:rPr>
              <a:t>:truncation</a:t>
            </a:r>
            <a:r>
              <a:rPr lang="en" sz="1000">
                <a:solidFill>
                  <a:srgbClr val="616161"/>
                </a:solidFill>
                <a:highlight>
                  <a:srgbClr val="F8F8F8"/>
                </a:highlight>
                <a:latin typeface="Courier New"/>
                <a:ea typeface="Courier New"/>
                <a:cs typeface="Courier New"/>
                <a:sym typeface="Courier New"/>
              </a:rPr>
              <a:t>)</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end</a:t>
            </a:r>
            <a:br>
              <a:rPr lang="en" sz="1000">
                <a:solidFill>
                  <a:srgbClr val="616161"/>
                </a:solidFill>
                <a:highlight>
                  <a:srgbClr val="F8F8F8"/>
                </a:highlight>
                <a:latin typeface="Courier New"/>
                <a:ea typeface="Courier New"/>
                <a:cs typeface="Courier New"/>
                <a:sym typeface="Courier New"/>
              </a:rPr>
            </a:br>
            <a:r>
              <a:rPr lang="en" sz="1000">
                <a:solidFill>
                  <a:srgbClr val="333333"/>
                </a:solidFill>
                <a:highlight>
                  <a:srgbClr val="F8F8F8"/>
                </a:highlight>
                <a:latin typeface="Courier New"/>
                <a:ea typeface="Courier New"/>
                <a:cs typeface="Courier New"/>
                <a:sym typeface="Courier New"/>
              </a:rPr>
              <a:t>config</a:t>
            </a:r>
            <a:r>
              <a:rPr lang="en" sz="1000">
                <a:solidFill>
                  <a:srgbClr val="616161"/>
                </a:solidFill>
                <a:highlight>
                  <a:srgbClr val="F8F8F8"/>
                </a:highlight>
                <a:latin typeface="Courier New"/>
                <a:ea typeface="Courier New"/>
                <a:cs typeface="Courier New"/>
                <a:sym typeface="Courier New"/>
              </a:rPr>
              <a:t>.</a:t>
            </a:r>
            <a:r>
              <a:rPr b="1" lang="en" sz="1000">
                <a:solidFill>
                  <a:srgbClr val="990000"/>
                </a:solidFill>
                <a:highlight>
                  <a:srgbClr val="F8F8F8"/>
                </a:highlight>
                <a:latin typeface="Courier New"/>
                <a:ea typeface="Courier New"/>
                <a:cs typeface="Courier New"/>
                <a:sym typeface="Courier New"/>
              </a:rPr>
              <a:t>before</a:t>
            </a:r>
            <a:r>
              <a:rPr lang="en" sz="1000">
                <a:solidFill>
                  <a:srgbClr val="616161"/>
                </a:solidFill>
                <a:highlight>
                  <a:srgbClr val="F8F8F8"/>
                </a:highlight>
                <a:latin typeface="Courier New"/>
                <a:ea typeface="Courier New"/>
                <a:cs typeface="Courier New"/>
                <a:sym typeface="Courier New"/>
              </a:rPr>
              <a:t>(</a:t>
            </a:r>
            <a:r>
              <a:rPr lang="en" sz="1000">
                <a:solidFill>
                  <a:srgbClr val="990073"/>
                </a:solidFill>
                <a:highlight>
                  <a:srgbClr val="F8F8F8"/>
                </a:highlight>
                <a:latin typeface="Courier New"/>
                <a:ea typeface="Courier New"/>
                <a:cs typeface="Courier New"/>
                <a:sym typeface="Courier New"/>
              </a:rPr>
              <a:t>:each</a:t>
            </a: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do</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lang="en" sz="1000">
                <a:solidFill>
                  <a:srgbClr val="008080"/>
                </a:solidFill>
                <a:highlight>
                  <a:srgbClr val="F8F8F8"/>
                </a:highlight>
                <a:latin typeface="Courier New"/>
                <a:ea typeface="Courier New"/>
                <a:cs typeface="Courier New"/>
                <a:sym typeface="Courier New"/>
              </a:rPr>
              <a:t>DatabaseCleaner</a:t>
            </a:r>
            <a:r>
              <a:rPr lang="en" sz="1000">
                <a:solidFill>
                  <a:srgbClr val="616161"/>
                </a:solidFill>
                <a:highlight>
                  <a:srgbClr val="F8F8F8"/>
                </a:highlight>
                <a:latin typeface="Courier New"/>
                <a:ea typeface="Courier New"/>
                <a:cs typeface="Courier New"/>
                <a:sym typeface="Courier New"/>
              </a:rPr>
              <a:t>.</a:t>
            </a:r>
            <a:r>
              <a:rPr b="1" lang="en" sz="1000">
                <a:solidFill>
                  <a:srgbClr val="990000"/>
                </a:solidFill>
                <a:highlight>
                  <a:srgbClr val="F8F8F8"/>
                </a:highlight>
                <a:latin typeface="Courier New"/>
                <a:ea typeface="Courier New"/>
                <a:cs typeface="Courier New"/>
                <a:sym typeface="Courier New"/>
              </a:rPr>
              <a:t>strategy</a:t>
            </a: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a:t>
            </a:r>
            <a:r>
              <a:rPr lang="en" sz="1000">
                <a:solidFill>
                  <a:srgbClr val="616161"/>
                </a:solidFill>
                <a:highlight>
                  <a:srgbClr val="F8F8F8"/>
                </a:highlight>
                <a:latin typeface="Courier New"/>
                <a:ea typeface="Courier New"/>
                <a:cs typeface="Courier New"/>
                <a:sym typeface="Courier New"/>
              </a:rPr>
              <a:t> </a:t>
            </a:r>
            <a:r>
              <a:rPr lang="en" sz="1000">
                <a:solidFill>
                  <a:srgbClr val="990073"/>
                </a:solidFill>
                <a:highlight>
                  <a:srgbClr val="F8F8F8"/>
                </a:highlight>
                <a:latin typeface="Courier New"/>
                <a:ea typeface="Courier New"/>
                <a:cs typeface="Courier New"/>
                <a:sym typeface="Courier New"/>
              </a:rPr>
              <a:t>:transaction</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end</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lang="en" sz="1000">
                <a:solidFill>
                  <a:srgbClr val="333333"/>
                </a:solidFill>
                <a:highlight>
                  <a:srgbClr val="F8F8F8"/>
                </a:highlight>
                <a:latin typeface="Courier New"/>
                <a:ea typeface="Courier New"/>
                <a:cs typeface="Courier New"/>
                <a:sym typeface="Courier New"/>
              </a:rPr>
              <a:t>config</a:t>
            </a:r>
            <a:r>
              <a:rPr lang="en" sz="1000">
                <a:solidFill>
                  <a:srgbClr val="616161"/>
                </a:solidFill>
                <a:highlight>
                  <a:srgbClr val="F8F8F8"/>
                </a:highlight>
                <a:latin typeface="Courier New"/>
                <a:ea typeface="Courier New"/>
                <a:cs typeface="Courier New"/>
                <a:sym typeface="Courier New"/>
              </a:rPr>
              <a:t>.</a:t>
            </a:r>
            <a:r>
              <a:rPr b="1" lang="en" sz="1000">
                <a:solidFill>
                  <a:srgbClr val="990000"/>
                </a:solidFill>
                <a:highlight>
                  <a:srgbClr val="F8F8F8"/>
                </a:highlight>
                <a:latin typeface="Courier New"/>
                <a:ea typeface="Courier New"/>
                <a:cs typeface="Courier New"/>
                <a:sym typeface="Courier New"/>
              </a:rPr>
              <a:t>before</a:t>
            </a:r>
            <a:r>
              <a:rPr lang="en" sz="1000">
                <a:solidFill>
                  <a:srgbClr val="616161"/>
                </a:solidFill>
                <a:highlight>
                  <a:srgbClr val="F8F8F8"/>
                </a:highlight>
                <a:latin typeface="Courier New"/>
                <a:ea typeface="Courier New"/>
                <a:cs typeface="Courier New"/>
                <a:sym typeface="Courier New"/>
              </a:rPr>
              <a:t>(</a:t>
            </a:r>
            <a:r>
              <a:rPr lang="en" sz="1000">
                <a:solidFill>
                  <a:srgbClr val="990073"/>
                </a:solidFill>
                <a:highlight>
                  <a:srgbClr val="F8F8F8"/>
                </a:highlight>
                <a:latin typeface="Courier New"/>
                <a:ea typeface="Courier New"/>
                <a:cs typeface="Courier New"/>
                <a:sym typeface="Courier New"/>
              </a:rPr>
              <a:t>:each</a:t>
            </a:r>
            <a:r>
              <a:rPr lang="en" sz="1000">
                <a:solidFill>
                  <a:srgbClr val="616161"/>
                </a:solidFill>
                <a:highlight>
                  <a:srgbClr val="F8F8F8"/>
                </a:highlight>
                <a:latin typeface="Courier New"/>
                <a:ea typeface="Courier New"/>
                <a:cs typeface="Courier New"/>
                <a:sym typeface="Courier New"/>
              </a:rPr>
              <a:t>, </a:t>
            </a:r>
            <a:r>
              <a:rPr lang="en" sz="1000">
                <a:solidFill>
                  <a:srgbClr val="990073"/>
                </a:solidFill>
                <a:highlight>
                  <a:srgbClr val="F8F8F8"/>
                </a:highlight>
                <a:latin typeface="Courier New"/>
                <a:ea typeface="Courier New"/>
                <a:cs typeface="Courier New"/>
                <a:sym typeface="Courier New"/>
              </a:rPr>
              <a:t>:js</a:t>
            </a: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=&gt;</a:t>
            </a: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true</a:t>
            </a: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do</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lang="en" sz="1000">
                <a:solidFill>
                  <a:srgbClr val="008080"/>
                </a:solidFill>
                <a:highlight>
                  <a:srgbClr val="F8F8F8"/>
                </a:highlight>
                <a:latin typeface="Courier New"/>
                <a:ea typeface="Courier New"/>
                <a:cs typeface="Courier New"/>
                <a:sym typeface="Courier New"/>
              </a:rPr>
              <a:t>DatabaseCleaner</a:t>
            </a:r>
            <a:r>
              <a:rPr lang="en" sz="1000">
                <a:solidFill>
                  <a:srgbClr val="616161"/>
                </a:solidFill>
                <a:highlight>
                  <a:srgbClr val="F8F8F8"/>
                </a:highlight>
                <a:latin typeface="Courier New"/>
                <a:ea typeface="Courier New"/>
                <a:cs typeface="Courier New"/>
                <a:sym typeface="Courier New"/>
              </a:rPr>
              <a:t>.</a:t>
            </a:r>
            <a:r>
              <a:rPr b="1" lang="en" sz="1000">
                <a:solidFill>
                  <a:srgbClr val="990000"/>
                </a:solidFill>
                <a:highlight>
                  <a:srgbClr val="F8F8F8"/>
                </a:highlight>
                <a:latin typeface="Courier New"/>
                <a:ea typeface="Courier New"/>
                <a:cs typeface="Courier New"/>
                <a:sym typeface="Courier New"/>
              </a:rPr>
              <a:t>strategy</a:t>
            </a: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a:t>
            </a:r>
            <a:r>
              <a:rPr lang="en" sz="1000">
                <a:solidFill>
                  <a:srgbClr val="616161"/>
                </a:solidFill>
                <a:highlight>
                  <a:srgbClr val="F8F8F8"/>
                </a:highlight>
                <a:latin typeface="Courier New"/>
                <a:ea typeface="Courier New"/>
                <a:cs typeface="Courier New"/>
                <a:sym typeface="Courier New"/>
              </a:rPr>
              <a:t> </a:t>
            </a:r>
            <a:r>
              <a:rPr lang="en" sz="1000">
                <a:solidFill>
                  <a:srgbClr val="990073"/>
                </a:solidFill>
                <a:highlight>
                  <a:srgbClr val="F8F8F8"/>
                </a:highlight>
                <a:latin typeface="Courier New"/>
                <a:ea typeface="Courier New"/>
                <a:cs typeface="Courier New"/>
                <a:sym typeface="Courier New"/>
              </a:rPr>
              <a:t>:truncation</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end</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lang="en" sz="1000">
                <a:solidFill>
                  <a:srgbClr val="333333"/>
                </a:solidFill>
                <a:highlight>
                  <a:srgbClr val="F8F8F8"/>
                </a:highlight>
                <a:latin typeface="Courier New"/>
                <a:ea typeface="Courier New"/>
                <a:cs typeface="Courier New"/>
                <a:sym typeface="Courier New"/>
              </a:rPr>
              <a:t>config</a:t>
            </a:r>
            <a:r>
              <a:rPr lang="en" sz="1000">
                <a:solidFill>
                  <a:srgbClr val="616161"/>
                </a:solidFill>
                <a:highlight>
                  <a:srgbClr val="F8F8F8"/>
                </a:highlight>
                <a:latin typeface="Courier New"/>
                <a:ea typeface="Courier New"/>
                <a:cs typeface="Courier New"/>
                <a:sym typeface="Courier New"/>
              </a:rPr>
              <a:t>.</a:t>
            </a:r>
            <a:r>
              <a:rPr b="1" lang="en" sz="1000">
                <a:solidFill>
                  <a:srgbClr val="990000"/>
                </a:solidFill>
                <a:highlight>
                  <a:srgbClr val="F8F8F8"/>
                </a:highlight>
                <a:latin typeface="Courier New"/>
                <a:ea typeface="Courier New"/>
                <a:cs typeface="Courier New"/>
                <a:sym typeface="Courier New"/>
              </a:rPr>
              <a:t>before</a:t>
            </a:r>
            <a:r>
              <a:rPr lang="en" sz="1000">
                <a:solidFill>
                  <a:srgbClr val="616161"/>
                </a:solidFill>
                <a:highlight>
                  <a:srgbClr val="F8F8F8"/>
                </a:highlight>
                <a:latin typeface="Courier New"/>
                <a:ea typeface="Courier New"/>
                <a:cs typeface="Courier New"/>
                <a:sym typeface="Courier New"/>
              </a:rPr>
              <a:t>(</a:t>
            </a:r>
            <a:r>
              <a:rPr lang="en" sz="1000">
                <a:solidFill>
                  <a:srgbClr val="990073"/>
                </a:solidFill>
                <a:highlight>
                  <a:srgbClr val="F8F8F8"/>
                </a:highlight>
                <a:latin typeface="Courier New"/>
                <a:ea typeface="Courier New"/>
                <a:cs typeface="Courier New"/>
                <a:sym typeface="Courier New"/>
              </a:rPr>
              <a:t>:each</a:t>
            </a: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do</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lang="en" sz="1000">
                <a:solidFill>
                  <a:srgbClr val="008080"/>
                </a:solidFill>
                <a:highlight>
                  <a:srgbClr val="F8F8F8"/>
                </a:highlight>
                <a:latin typeface="Courier New"/>
                <a:ea typeface="Courier New"/>
                <a:cs typeface="Courier New"/>
                <a:sym typeface="Courier New"/>
              </a:rPr>
              <a:t>DatabaseCleaner</a:t>
            </a:r>
            <a:r>
              <a:rPr lang="en" sz="1000">
                <a:solidFill>
                  <a:srgbClr val="616161"/>
                </a:solidFill>
                <a:highlight>
                  <a:srgbClr val="F8F8F8"/>
                </a:highlight>
                <a:latin typeface="Courier New"/>
                <a:ea typeface="Courier New"/>
                <a:cs typeface="Courier New"/>
                <a:sym typeface="Courier New"/>
              </a:rPr>
              <a:t>.</a:t>
            </a:r>
            <a:r>
              <a:rPr b="1" lang="en" sz="1000">
                <a:solidFill>
                  <a:srgbClr val="990000"/>
                </a:solidFill>
                <a:highlight>
                  <a:srgbClr val="F8F8F8"/>
                </a:highlight>
                <a:latin typeface="Courier New"/>
                <a:ea typeface="Courier New"/>
                <a:cs typeface="Courier New"/>
                <a:sym typeface="Courier New"/>
              </a:rPr>
              <a:t>start</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end</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lang="en" sz="1000">
                <a:solidFill>
                  <a:srgbClr val="333333"/>
                </a:solidFill>
                <a:highlight>
                  <a:srgbClr val="F8F8F8"/>
                </a:highlight>
                <a:latin typeface="Courier New"/>
                <a:ea typeface="Courier New"/>
                <a:cs typeface="Courier New"/>
                <a:sym typeface="Courier New"/>
              </a:rPr>
              <a:t>config</a:t>
            </a:r>
            <a:r>
              <a:rPr lang="en" sz="1000">
                <a:solidFill>
                  <a:srgbClr val="616161"/>
                </a:solidFill>
                <a:highlight>
                  <a:srgbClr val="F8F8F8"/>
                </a:highlight>
                <a:latin typeface="Courier New"/>
                <a:ea typeface="Courier New"/>
                <a:cs typeface="Courier New"/>
                <a:sym typeface="Courier New"/>
              </a:rPr>
              <a:t>.</a:t>
            </a:r>
            <a:r>
              <a:rPr b="1" lang="en" sz="1000">
                <a:solidFill>
                  <a:srgbClr val="990000"/>
                </a:solidFill>
                <a:highlight>
                  <a:srgbClr val="F8F8F8"/>
                </a:highlight>
                <a:latin typeface="Courier New"/>
                <a:ea typeface="Courier New"/>
                <a:cs typeface="Courier New"/>
                <a:sym typeface="Courier New"/>
              </a:rPr>
              <a:t>after</a:t>
            </a:r>
            <a:r>
              <a:rPr lang="en" sz="1000">
                <a:solidFill>
                  <a:srgbClr val="616161"/>
                </a:solidFill>
                <a:highlight>
                  <a:srgbClr val="F8F8F8"/>
                </a:highlight>
                <a:latin typeface="Courier New"/>
                <a:ea typeface="Courier New"/>
                <a:cs typeface="Courier New"/>
                <a:sym typeface="Courier New"/>
              </a:rPr>
              <a:t>(</a:t>
            </a:r>
            <a:r>
              <a:rPr lang="en" sz="1000">
                <a:solidFill>
                  <a:srgbClr val="990073"/>
                </a:solidFill>
                <a:highlight>
                  <a:srgbClr val="F8F8F8"/>
                </a:highlight>
                <a:latin typeface="Courier New"/>
                <a:ea typeface="Courier New"/>
                <a:cs typeface="Courier New"/>
                <a:sym typeface="Courier New"/>
              </a:rPr>
              <a:t>:each</a:t>
            </a: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do</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lang="en" sz="1000">
                <a:solidFill>
                  <a:srgbClr val="008080"/>
                </a:solidFill>
                <a:highlight>
                  <a:srgbClr val="F8F8F8"/>
                </a:highlight>
                <a:latin typeface="Courier New"/>
                <a:ea typeface="Courier New"/>
                <a:cs typeface="Courier New"/>
                <a:sym typeface="Courier New"/>
              </a:rPr>
              <a:t>DatabaseCleaner</a:t>
            </a:r>
            <a:r>
              <a:rPr lang="en" sz="1000">
                <a:solidFill>
                  <a:srgbClr val="616161"/>
                </a:solidFill>
                <a:highlight>
                  <a:srgbClr val="F8F8F8"/>
                </a:highlight>
                <a:latin typeface="Courier New"/>
                <a:ea typeface="Courier New"/>
                <a:cs typeface="Courier New"/>
                <a:sym typeface="Courier New"/>
              </a:rPr>
              <a:t>.</a:t>
            </a:r>
            <a:r>
              <a:rPr b="1" lang="en" sz="1000">
                <a:solidFill>
                  <a:srgbClr val="990000"/>
                </a:solidFill>
                <a:highlight>
                  <a:srgbClr val="F8F8F8"/>
                </a:highlight>
                <a:latin typeface="Courier New"/>
                <a:ea typeface="Courier New"/>
                <a:cs typeface="Courier New"/>
                <a:sym typeface="Courier New"/>
              </a:rPr>
              <a:t>clean</a:t>
            </a:r>
            <a:br>
              <a:rPr lang="en" sz="1000">
                <a:solidFill>
                  <a:srgbClr val="616161"/>
                </a:solidFill>
                <a:highlight>
                  <a:srgbClr val="F8F8F8"/>
                </a:highlight>
                <a:latin typeface="Courier New"/>
                <a:ea typeface="Courier New"/>
                <a:cs typeface="Courier New"/>
                <a:sym typeface="Courier New"/>
              </a:rPr>
            </a:br>
            <a:r>
              <a:rPr lang="en" sz="1000">
                <a:solidFill>
                  <a:srgbClr val="616161"/>
                </a:solidFill>
                <a:highlight>
                  <a:srgbClr val="F8F8F8"/>
                </a:highlight>
                <a:latin typeface="Courier New"/>
                <a:ea typeface="Courier New"/>
                <a:cs typeface="Courier New"/>
                <a:sym typeface="Courier New"/>
              </a:rPr>
              <a:t>  </a:t>
            </a:r>
            <a:r>
              <a:rPr b="1" lang="en" sz="1000">
                <a:solidFill>
                  <a:srgbClr val="616161"/>
                </a:solidFill>
                <a:highlight>
                  <a:srgbClr val="F8F8F8"/>
                </a:highlight>
                <a:latin typeface="Courier New"/>
                <a:ea typeface="Courier New"/>
                <a:cs typeface="Courier New"/>
                <a:sym typeface="Courier New"/>
              </a:rPr>
              <a:t>end</a:t>
            </a:r>
            <a:endParaRPr b="1" sz="1000">
              <a:solidFill>
                <a:srgbClr val="616161"/>
              </a:solidFill>
              <a:highlight>
                <a:srgbClr val="F8F8F8"/>
              </a:highlight>
              <a:latin typeface="Courier New"/>
              <a:ea typeface="Courier New"/>
              <a:cs typeface="Courier New"/>
              <a:sym typeface="Courier New"/>
            </a:endParaRPr>
          </a:p>
          <a:p>
            <a:pPr indent="0" lvl="0" marL="0" rtl="0" algn="l">
              <a:spcBef>
                <a:spcPts val="80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Google Shape;163;p31"/>
          <p:cNvSpPr txBox="1"/>
          <p:nvPr>
            <p:ph type="title"/>
          </p:nvPr>
        </p:nvSpPr>
        <p:spPr>
          <a:xfrm>
            <a:off x="311700" y="-12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ExtraBold"/>
                <a:ea typeface="EB Garamond ExtraBold"/>
                <a:cs typeface="EB Garamond ExtraBold"/>
                <a:sym typeface="EB Garamond ExtraBold"/>
              </a:rPr>
              <a:t>Mocks and Stubs</a:t>
            </a:r>
            <a:endParaRPr>
              <a:latin typeface="EB Garamond ExtraBold"/>
              <a:ea typeface="EB Garamond ExtraBold"/>
              <a:cs typeface="EB Garamond ExtraBold"/>
              <a:sym typeface="EB Garamond ExtraBold"/>
            </a:endParaRPr>
          </a:p>
        </p:txBody>
      </p:sp>
      <p:sp>
        <p:nvSpPr>
          <p:cNvPr id="164" name="Google Shape;164;p31"/>
          <p:cNvSpPr txBox="1"/>
          <p:nvPr>
            <p:ph idx="1" type="body"/>
          </p:nvPr>
        </p:nvSpPr>
        <p:spPr>
          <a:xfrm>
            <a:off x="311700" y="466675"/>
            <a:ext cx="8520600" cy="467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EB Garamond"/>
                <a:ea typeface="EB Garamond"/>
                <a:cs typeface="EB Garamond"/>
                <a:sym typeface="EB Garamond"/>
              </a:rPr>
              <a:t>How do you test an object that relies on an expensive or complicated resource? Create a fake version of the resource that answers constants</a:t>
            </a:r>
            <a:endParaRPr>
              <a:solidFill>
                <a:schemeClr val="dk1"/>
              </a:solidFill>
              <a:latin typeface="EB Garamond"/>
              <a:ea typeface="EB Garamond"/>
              <a:cs typeface="EB Garamond"/>
              <a:sym typeface="EB Garamond"/>
            </a:endParaRPr>
          </a:p>
          <a:p>
            <a:pPr indent="0" lvl="0" marL="0" rtl="0" algn="l">
              <a:spcBef>
                <a:spcPts val="1600"/>
              </a:spcBef>
              <a:spcAft>
                <a:spcPts val="0"/>
              </a:spcAft>
              <a:buClr>
                <a:schemeClr val="dk1"/>
              </a:buClr>
              <a:buSzPts val="1100"/>
              <a:buFont typeface="Arial"/>
              <a:buNone/>
            </a:pPr>
            <a:r>
              <a:t/>
            </a:r>
            <a:endParaRPr>
              <a:solidFill>
                <a:schemeClr val="dk1"/>
              </a:solidFill>
              <a:latin typeface="EB Garamond"/>
              <a:ea typeface="EB Garamond"/>
              <a:cs typeface="EB Garamond"/>
              <a:sym typeface="EB Garamond"/>
            </a:endParaRPr>
          </a:p>
          <a:p>
            <a:pPr indent="0" lvl="0" marL="0" rtl="0" algn="l">
              <a:spcBef>
                <a:spcPts val="1600"/>
              </a:spcBef>
              <a:spcAft>
                <a:spcPts val="0"/>
              </a:spcAft>
              <a:buClr>
                <a:schemeClr val="dk1"/>
              </a:buClr>
              <a:buSzPts val="1100"/>
              <a:buFont typeface="Arial"/>
              <a:buNone/>
            </a:pPr>
            <a:r>
              <a:rPr lang="en">
                <a:solidFill>
                  <a:schemeClr val="dk1"/>
                </a:solidFill>
                <a:latin typeface="EB Garamond"/>
                <a:ea typeface="EB Garamond"/>
                <a:cs typeface="EB Garamond"/>
                <a:sym typeface="EB Garamond"/>
              </a:rPr>
              <a:t>				</a:t>
            </a:r>
            <a:endParaRPr>
              <a:solidFill>
                <a:schemeClr val="dk1"/>
              </a:solidFill>
              <a:latin typeface="EB Garamond"/>
              <a:ea typeface="EB Garamond"/>
              <a:cs typeface="EB Garamond"/>
              <a:sym typeface="EB Garamond"/>
            </a:endParaRPr>
          </a:p>
          <a:p>
            <a:pPr indent="0" lvl="0" marL="0" rtl="0" algn="l">
              <a:spcBef>
                <a:spcPts val="1600"/>
              </a:spcBef>
              <a:spcAft>
                <a:spcPts val="0"/>
              </a:spcAft>
              <a:buClr>
                <a:schemeClr val="dk1"/>
              </a:buClr>
              <a:buSzPts val="1100"/>
              <a:buFont typeface="Arial"/>
              <a:buNone/>
            </a:pPr>
            <a:r>
              <a:rPr lang="en">
                <a:solidFill>
                  <a:schemeClr val="dk1"/>
                </a:solidFill>
                <a:latin typeface="EB Garamond"/>
                <a:ea typeface="EB Garamond"/>
                <a:cs typeface="EB Garamond"/>
                <a:sym typeface="EB Garamond"/>
              </a:rPr>
              <a:t>			</a:t>
            </a:r>
            <a:endParaRPr>
              <a:solidFill>
                <a:schemeClr val="dk1"/>
              </a:solidFill>
              <a:latin typeface="EB Garamond"/>
              <a:ea typeface="EB Garamond"/>
              <a:cs typeface="EB Garamond"/>
              <a:sym typeface="EB Garamond"/>
            </a:endParaRPr>
          </a:p>
          <a:p>
            <a:pPr indent="0" lvl="0" marL="0" rtl="0" algn="l">
              <a:spcBef>
                <a:spcPts val="1600"/>
              </a:spcBef>
              <a:spcAft>
                <a:spcPts val="0"/>
              </a:spcAft>
              <a:buNone/>
            </a:pPr>
            <a:r>
              <a:rPr lang="en">
                <a:solidFill>
                  <a:schemeClr val="dk1"/>
                </a:solidFill>
                <a:latin typeface="EB Garamond"/>
                <a:ea typeface="EB Garamond"/>
                <a:cs typeface="EB Garamond"/>
                <a:sym typeface="EB Garamond"/>
              </a:rPr>
              <a:t>Mocks will encourage you down the path of carefully considering the visibility of every object, reducing the coupling in your designs.		</a:t>
            </a:r>
            <a:endParaRPr>
              <a:solidFill>
                <a:schemeClr val="dk1"/>
              </a:solidFill>
              <a:latin typeface="EB Garamond"/>
              <a:ea typeface="EB Garamond"/>
              <a:cs typeface="EB Garamond"/>
              <a:sym typeface="EB Garamond"/>
            </a:endParaRPr>
          </a:p>
          <a:p>
            <a:pPr indent="0" lvl="0" marL="0" rtl="0" algn="l">
              <a:spcBef>
                <a:spcPts val="1600"/>
              </a:spcBef>
              <a:spcAft>
                <a:spcPts val="0"/>
              </a:spcAft>
              <a:buNone/>
            </a:pPr>
            <a:r>
              <a:rPr lang="en">
                <a:solidFill>
                  <a:schemeClr val="dk1"/>
                </a:solidFill>
                <a:latin typeface="EB Garamond"/>
                <a:ea typeface="EB Garamond"/>
                <a:cs typeface="EB Garamond"/>
                <a:sym typeface="EB Garamond"/>
              </a:rPr>
              <a:t>Mock Objects add a risk to the project—what if the mock doesn’t behave like the real object? You can reduce this strategy by having a set of tests for the mock that can also be applied to the real object when it becomes available.</a:t>
            </a:r>
            <a:endParaRPr>
              <a:solidFill>
                <a:schemeClr val="dk1"/>
              </a:solidFill>
              <a:latin typeface="EB Garamond"/>
              <a:ea typeface="EB Garamond"/>
              <a:cs typeface="EB Garamond"/>
              <a:sym typeface="EB Garamond"/>
            </a:endParaRPr>
          </a:p>
          <a:p>
            <a:pPr indent="0" lvl="0" marL="0" rtl="0" algn="l">
              <a:spcBef>
                <a:spcPts val="1600"/>
              </a:spcBef>
              <a:spcAft>
                <a:spcPts val="0"/>
              </a:spcAft>
              <a:buNone/>
            </a:pPr>
            <a:r>
              <a:rPr lang="en">
                <a:solidFill>
                  <a:schemeClr val="dk1"/>
                </a:solidFill>
                <a:latin typeface="EB Garamond"/>
                <a:ea typeface="EB Garamond"/>
                <a:cs typeface="EB Garamond"/>
                <a:sym typeface="EB Garamond"/>
              </a:rPr>
              <a:t>					</a:t>
            </a:r>
            <a:endParaRPr>
              <a:solidFill>
                <a:schemeClr val="dk1"/>
              </a:solidFill>
              <a:latin typeface="EB Garamond"/>
              <a:ea typeface="EB Garamond"/>
              <a:cs typeface="EB Garamond"/>
              <a:sym typeface="EB Garamond"/>
            </a:endParaRPr>
          </a:p>
          <a:p>
            <a:pPr indent="0" lvl="0" marL="0" rtl="0" algn="l">
              <a:spcBef>
                <a:spcPts val="1600"/>
              </a:spcBef>
              <a:spcAft>
                <a:spcPts val="0"/>
              </a:spcAft>
              <a:buNone/>
            </a:pPr>
            <a:r>
              <a:rPr lang="en">
                <a:solidFill>
                  <a:schemeClr val="dk1"/>
                </a:solidFill>
                <a:latin typeface="EB Garamond"/>
                <a:ea typeface="EB Garamond"/>
                <a:cs typeface="EB Garamond"/>
                <a:sym typeface="EB Garamond"/>
              </a:rPr>
              <a:t>				</a:t>
            </a:r>
            <a:endParaRPr>
              <a:solidFill>
                <a:schemeClr val="dk1"/>
              </a:solidFill>
              <a:latin typeface="EB Garamond"/>
              <a:ea typeface="EB Garamond"/>
              <a:cs typeface="EB Garamond"/>
              <a:sym typeface="EB Garamond"/>
            </a:endParaRPr>
          </a:p>
          <a:p>
            <a:pPr indent="0" lvl="0" marL="0" rtl="0" algn="l">
              <a:spcBef>
                <a:spcPts val="1600"/>
              </a:spcBef>
              <a:spcAft>
                <a:spcPts val="0"/>
              </a:spcAft>
              <a:buNone/>
            </a:pPr>
            <a:r>
              <a:rPr lang="en">
                <a:solidFill>
                  <a:schemeClr val="dk1"/>
                </a:solidFill>
                <a:latin typeface="EB Garamond"/>
                <a:ea typeface="EB Garamond"/>
                <a:cs typeface="EB Garamond"/>
                <a:sym typeface="EB Garamond"/>
              </a:rPr>
              <a:t>			</a:t>
            </a:r>
            <a:endParaRPr>
              <a:solidFill>
                <a:schemeClr val="dk1"/>
              </a:solidFill>
              <a:latin typeface="EB Garamond"/>
              <a:ea typeface="EB Garamond"/>
              <a:cs typeface="EB Garamond"/>
              <a:sym typeface="EB Garamond"/>
            </a:endParaRPr>
          </a:p>
          <a:p>
            <a:pPr indent="0" lvl="0" marL="0" rtl="0" algn="l">
              <a:spcBef>
                <a:spcPts val="1600"/>
              </a:spcBef>
              <a:spcAft>
                <a:spcPts val="0"/>
              </a:spcAft>
              <a:buNone/>
            </a:pPr>
            <a:r>
              <a:rPr lang="en">
                <a:solidFill>
                  <a:schemeClr val="dk1"/>
                </a:solidFill>
                <a:latin typeface="EB Garamond"/>
                <a:ea typeface="EB Garamond"/>
                <a:cs typeface="EB Garamond"/>
                <a:sym typeface="EB Garamond"/>
              </a:rPr>
              <a:t>		</a:t>
            </a:r>
            <a:endParaRPr>
              <a:solidFill>
                <a:schemeClr val="dk1"/>
              </a:solidFill>
              <a:latin typeface="EB Garamond"/>
              <a:ea typeface="EB Garamond"/>
              <a:cs typeface="EB Garamond"/>
              <a:sym typeface="EB Garamond"/>
            </a:endParaRPr>
          </a:p>
          <a:p>
            <a:pPr indent="0" lvl="0" marL="0" rtl="0" algn="l">
              <a:spcBef>
                <a:spcPts val="1600"/>
              </a:spcBef>
              <a:spcAft>
                <a:spcPts val="0"/>
              </a:spcAft>
              <a:buClr>
                <a:schemeClr val="dk1"/>
              </a:buClr>
              <a:buSzPts val="1100"/>
              <a:buFont typeface="Arial"/>
              <a:buNone/>
            </a:pPr>
            <a:r>
              <a:t/>
            </a:r>
            <a:endParaRPr>
              <a:solidFill>
                <a:schemeClr val="dk1"/>
              </a:solidFill>
              <a:latin typeface="EB Garamond"/>
              <a:ea typeface="EB Garamond"/>
              <a:cs typeface="EB Garamond"/>
              <a:sym typeface="EB Garamond"/>
            </a:endParaRPr>
          </a:p>
          <a:p>
            <a:pPr indent="0" lvl="0" marL="0" rtl="0" algn="l">
              <a:spcBef>
                <a:spcPts val="1600"/>
              </a:spcBef>
              <a:spcAft>
                <a:spcPts val="1600"/>
              </a:spcAft>
              <a:buNone/>
            </a:pPr>
            <a:r>
              <a:t/>
            </a:r>
            <a:endParaRPr>
              <a:latin typeface="EB Garamond"/>
              <a:ea typeface="EB Garamond"/>
              <a:cs typeface="EB Garamond"/>
              <a:sym typeface="EB Garamond"/>
            </a:endParaRPr>
          </a:p>
        </p:txBody>
      </p:sp>
      <p:pic>
        <p:nvPicPr>
          <p:cNvPr id="165" name="Google Shape;165;p31"/>
          <p:cNvPicPr preferRelativeResize="0"/>
          <p:nvPr/>
        </p:nvPicPr>
        <p:blipFill>
          <a:blip r:embed="rId3">
            <a:alphaModFix/>
          </a:blip>
          <a:stretch>
            <a:fillRect/>
          </a:stretch>
        </p:blipFill>
        <p:spPr>
          <a:xfrm>
            <a:off x="422900" y="1163438"/>
            <a:ext cx="5829300" cy="17240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EB Garamond ExtraBold"/>
                <a:ea typeface="EB Garamond ExtraBold"/>
                <a:cs typeface="EB Garamond ExtraBold"/>
                <a:sym typeface="EB Garamond ExtraBold"/>
              </a:rPr>
              <a:t>Continuous integration</a:t>
            </a:r>
            <a:endParaRPr sz="3000">
              <a:latin typeface="EB Garamond ExtraBold"/>
              <a:ea typeface="EB Garamond ExtraBold"/>
              <a:cs typeface="EB Garamond ExtraBold"/>
              <a:sym typeface="EB Garamond ExtraBold"/>
            </a:endParaRPr>
          </a:p>
        </p:txBody>
      </p:sp>
      <p:sp>
        <p:nvSpPr>
          <p:cNvPr id="171" name="Google Shape;171;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3600">
                <a:solidFill>
                  <a:schemeClr val="dk1"/>
                </a:solidFill>
                <a:latin typeface="EB Garamond"/>
                <a:ea typeface="EB Garamond"/>
                <a:cs typeface="EB Garamond"/>
                <a:sym typeface="EB Garamond"/>
              </a:rPr>
              <a:t>Integrate at least daily</a:t>
            </a:r>
            <a:endParaRPr sz="3600">
              <a:solidFill>
                <a:schemeClr val="dk1"/>
              </a:solidFill>
              <a:latin typeface="EB Garamond"/>
              <a:ea typeface="EB Garamond"/>
              <a:cs typeface="EB Garamond"/>
              <a:sym typeface="EB Garamond"/>
            </a:endParaRPr>
          </a:p>
          <a:p>
            <a:pPr indent="0" lvl="0" marL="0" rtl="0" algn="l">
              <a:lnSpc>
                <a:spcPct val="100000"/>
              </a:lnSpc>
              <a:spcBef>
                <a:spcPts val="1900"/>
              </a:spcBef>
              <a:spcAft>
                <a:spcPts val="0"/>
              </a:spcAft>
              <a:buNone/>
            </a:pPr>
            <a:r>
              <a:rPr lang="en">
                <a:solidFill>
                  <a:srgbClr val="333333"/>
                </a:solidFill>
                <a:highlight>
                  <a:srgbClr val="FFFFFF"/>
                </a:highlight>
                <a:latin typeface="EB Garamond"/>
                <a:ea typeface="EB Garamond"/>
                <a:cs typeface="EB Garamond"/>
                <a:sym typeface="EB Garamond"/>
              </a:rPr>
              <a:t>Continuous Integration (CI) is a development practice that requires developers to integrate code into a shared repository several times a day. Each check-in is then verified by an automated build, allowing teams to detect problems early. </a:t>
            </a:r>
            <a:endParaRPr>
              <a:solidFill>
                <a:srgbClr val="333333"/>
              </a:solidFill>
              <a:highlight>
                <a:srgbClr val="FFFFFF"/>
              </a:highlight>
              <a:latin typeface="EB Garamond"/>
              <a:ea typeface="EB Garamond"/>
              <a:cs typeface="EB Garamond"/>
              <a:sym typeface="EB Garamond"/>
            </a:endParaRPr>
          </a:p>
          <a:p>
            <a:pPr indent="0" lvl="0" marL="0" rtl="0" algn="l">
              <a:lnSpc>
                <a:spcPct val="100000"/>
              </a:lnSpc>
              <a:spcBef>
                <a:spcPts val="1900"/>
              </a:spcBef>
              <a:spcAft>
                <a:spcPts val="0"/>
              </a:spcAft>
              <a:buClr>
                <a:schemeClr val="dk1"/>
              </a:buClr>
              <a:buSzPts val="1100"/>
              <a:buFont typeface="Arial"/>
              <a:buNone/>
            </a:pPr>
            <a:r>
              <a:rPr lang="en">
                <a:solidFill>
                  <a:srgbClr val="333333"/>
                </a:solidFill>
                <a:highlight>
                  <a:srgbClr val="FFFFFF"/>
                </a:highlight>
                <a:latin typeface="EB Garamond"/>
                <a:ea typeface="EB Garamond"/>
                <a:cs typeface="EB Garamond"/>
                <a:sym typeface="EB Garamond"/>
              </a:rPr>
              <a:t>By integrating regularly, you can detect errors quickly, and locate them more easily.</a:t>
            </a:r>
            <a:endParaRPr>
              <a:solidFill>
                <a:schemeClr val="dk1"/>
              </a:solidFill>
              <a:latin typeface="EB Garamond"/>
              <a:ea typeface="EB Garamond"/>
              <a:cs typeface="EB Garamond"/>
              <a:sym typeface="EB Garamond"/>
            </a:endParaRPr>
          </a:p>
          <a:p>
            <a:pPr indent="0" lvl="0" marL="0" rtl="0" algn="l">
              <a:spcBef>
                <a:spcPts val="1900"/>
              </a:spcBef>
              <a:spcAft>
                <a:spcPts val="1600"/>
              </a:spcAft>
              <a:buNone/>
            </a:pPr>
            <a:r>
              <a:t/>
            </a:r>
            <a:endParaRPr>
              <a:latin typeface="EB Garamond"/>
              <a:ea typeface="EB Garamond"/>
              <a:cs typeface="EB Garamond"/>
              <a:sym typeface="EB Garamo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sp>
        <p:nvSpPr>
          <p:cNvPr id="176" name="Google Shape;176;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TDD summary</a:t>
            </a:r>
            <a:endParaRPr/>
          </a:p>
        </p:txBody>
      </p:sp>
      <p:sp>
        <p:nvSpPr>
          <p:cNvPr id="177" name="Google Shape;177;p3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Specification vs validation</a:t>
            </a:r>
            <a:endParaRPr/>
          </a:p>
          <a:p>
            <a:pPr indent="-342900" lvl="0" marL="457200" rtl="0" algn="l">
              <a:spcBef>
                <a:spcPts val="0"/>
              </a:spcBef>
              <a:spcAft>
                <a:spcPts val="0"/>
              </a:spcAft>
              <a:buSzPts val="1800"/>
              <a:buChar char="●"/>
            </a:pPr>
            <a:r>
              <a:rPr lang="en"/>
              <a:t>Testing automation using regression</a:t>
            </a:r>
            <a:endParaRPr/>
          </a:p>
          <a:p>
            <a:pPr indent="-342900" lvl="0" marL="457200" rtl="0" algn="l">
              <a:spcBef>
                <a:spcPts val="0"/>
              </a:spcBef>
              <a:spcAft>
                <a:spcPts val="0"/>
              </a:spcAft>
              <a:buSzPts val="1800"/>
              <a:buChar char="●"/>
            </a:pPr>
            <a:r>
              <a:rPr lang="en"/>
              <a:t>Small cycle for small changes imploying refactoring for better design</a:t>
            </a:r>
            <a:endParaRPr/>
          </a:p>
          <a:p>
            <a:pPr indent="-342900" lvl="0" marL="457200" rtl="0" algn="l">
              <a:spcBef>
                <a:spcPts val="0"/>
              </a:spcBef>
              <a:spcAft>
                <a:spcPts val="0"/>
              </a:spcAft>
              <a:buSzPts val="1800"/>
              <a:buChar char="●"/>
            </a:pPr>
            <a:r>
              <a:rPr lang="en"/>
              <a:t>Decoupling user view from the business logic</a:t>
            </a:r>
            <a:endParaRPr/>
          </a:p>
          <a:p>
            <a:pPr indent="-342900" lvl="0" marL="457200" rtl="0" algn="l">
              <a:spcBef>
                <a:spcPts val="0"/>
              </a:spcBef>
              <a:spcAft>
                <a:spcPts val="0"/>
              </a:spcAft>
              <a:buSzPts val="1800"/>
              <a:buChar char="●"/>
            </a:pPr>
            <a:r>
              <a:rPr lang="en"/>
              <a:t>Developing vs Debugging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Business Objects</a:t>
            </a:r>
            <a:endParaRPr/>
          </a:p>
        </p:txBody>
      </p:sp>
      <p:sp>
        <p:nvSpPr>
          <p:cNvPr id="183" name="Google Shape;183;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L</a:t>
            </a:r>
            <a:r>
              <a:rPr lang="en"/>
              <a:t>ogical entities understandable to clients.</a:t>
            </a:r>
            <a:endParaRPr/>
          </a:p>
          <a:p>
            <a:pPr indent="-342900" lvl="0" marL="457200" rtl="0" algn="l">
              <a:spcBef>
                <a:spcPts val="0"/>
              </a:spcBef>
              <a:spcAft>
                <a:spcPts val="0"/>
              </a:spcAft>
              <a:buSzPts val="1800"/>
              <a:buChar char="●"/>
            </a:pPr>
            <a:r>
              <a:rPr lang="en"/>
              <a:t>Physical entities or domain names used for explaining </a:t>
            </a:r>
            <a:r>
              <a:rPr lang="en"/>
              <a:t>software requirements</a:t>
            </a:r>
            <a:r>
              <a:rPr lang="en"/>
              <a:t> to a developer. </a:t>
            </a:r>
            <a:endParaRPr/>
          </a:p>
          <a:p>
            <a:pPr indent="-342900" lvl="0" marL="457200" rtl="0" algn="l">
              <a:spcBef>
                <a:spcPts val="0"/>
              </a:spcBef>
              <a:spcAft>
                <a:spcPts val="0"/>
              </a:spcAft>
              <a:buSzPts val="1800"/>
              <a:buChar char="●"/>
            </a:pPr>
            <a:r>
              <a:rPr lang="en"/>
              <a:t>May or may not (but typically do) correspond to an actual single software object.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35"/>
          <p:cNvSpPr txBox="1"/>
          <p:nvPr>
            <p:ph type="ctrTitle"/>
          </p:nvPr>
        </p:nvSpPr>
        <p:spPr>
          <a:xfrm>
            <a:off x="311700" y="744575"/>
            <a:ext cx="8520600" cy="1036200"/>
          </a:xfrm>
          <a:prstGeom prst="rect">
            <a:avLst/>
          </a:prstGeom>
        </p:spPr>
        <p:txBody>
          <a:bodyPr anchorCtr="0" anchor="b" bIns="91425" lIns="91425" spcFirstLastPara="1" rIns="91425" wrap="square" tIns="91425">
            <a:noAutofit/>
          </a:bodyPr>
          <a:lstStyle/>
          <a:p>
            <a:pPr indent="0" lvl="0" marL="0" rtl="0" algn="l">
              <a:lnSpc>
                <a:spcPct val="130000"/>
              </a:lnSpc>
              <a:spcBef>
                <a:spcPts val="0"/>
              </a:spcBef>
              <a:spcAft>
                <a:spcPts val="0"/>
              </a:spcAft>
              <a:buClr>
                <a:schemeClr val="dk1"/>
              </a:buClr>
              <a:buSzPts val="1100"/>
              <a:buFont typeface="Arial"/>
              <a:buNone/>
            </a:pPr>
            <a:r>
              <a:rPr lang="en" sz="2800"/>
              <a:t>Acceptance testing</a:t>
            </a:r>
            <a:endParaRPr sz="2800"/>
          </a:p>
          <a:p>
            <a:pPr indent="0" lvl="0" marL="0" rtl="0" algn="ctr">
              <a:spcBef>
                <a:spcPts val="600"/>
              </a:spcBef>
              <a:spcAft>
                <a:spcPts val="0"/>
              </a:spcAft>
              <a:buNone/>
            </a:pPr>
            <a:r>
              <a:t/>
            </a:r>
            <a:endParaRPr/>
          </a:p>
        </p:txBody>
      </p:sp>
      <p:sp>
        <p:nvSpPr>
          <p:cNvPr id="189" name="Google Shape;189;p35"/>
          <p:cNvSpPr txBox="1"/>
          <p:nvPr>
            <p:ph idx="1" type="subTitle"/>
          </p:nvPr>
        </p:nvSpPr>
        <p:spPr>
          <a:xfrm>
            <a:off x="393725" y="866375"/>
            <a:ext cx="4178400" cy="36912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solidFill>
                  <a:srgbClr val="222222"/>
                </a:solidFill>
                <a:highlight>
                  <a:srgbClr val="FFFFFF"/>
                </a:highlight>
              </a:rPr>
              <a:t>Conducted to meet the end user  requirements of a con</a:t>
            </a:r>
            <a:r>
              <a:rPr lang="en" sz="1800">
                <a:solidFill>
                  <a:srgbClr val="000000"/>
                </a:solidFill>
                <a:highlight>
                  <a:srgbClr val="FFFFFF"/>
                </a:highlight>
              </a:rPr>
              <a:t>tract</a:t>
            </a:r>
            <a:r>
              <a:rPr lang="en" sz="1800">
                <a:solidFill>
                  <a:srgbClr val="222222"/>
                </a:solidFill>
                <a:highlight>
                  <a:srgbClr val="FFFFFF"/>
                </a:highlight>
              </a:rPr>
              <a:t> for </a:t>
            </a:r>
            <a:endParaRPr sz="1800">
              <a:solidFill>
                <a:srgbClr val="222222"/>
              </a:solidFill>
              <a:highlight>
                <a:srgbClr val="FFFFFF"/>
              </a:highlight>
            </a:endParaRPr>
          </a:p>
          <a:p>
            <a:pPr indent="0" lvl="0" marL="457200" rtl="0" algn="l">
              <a:spcBef>
                <a:spcPts val="0"/>
              </a:spcBef>
              <a:spcAft>
                <a:spcPts val="0"/>
              </a:spcAft>
              <a:buNone/>
            </a:pPr>
            <a:r>
              <a:rPr lang="en" sz="1800">
                <a:solidFill>
                  <a:srgbClr val="222222"/>
                </a:solidFill>
                <a:highlight>
                  <a:srgbClr val="FFFFFF"/>
                </a:highlight>
              </a:rPr>
              <a:t>the entire system.</a:t>
            </a:r>
            <a:endParaRPr sz="1800">
              <a:solidFill>
                <a:srgbClr val="222222"/>
              </a:solidFill>
              <a:highlight>
                <a:srgbClr val="FFFFFF"/>
              </a:highlight>
            </a:endParaRPr>
          </a:p>
          <a:p>
            <a:pPr indent="0" lvl="0" marL="457200" rtl="0" algn="l">
              <a:spcBef>
                <a:spcPts val="0"/>
              </a:spcBef>
              <a:spcAft>
                <a:spcPts val="0"/>
              </a:spcAft>
              <a:buNone/>
            </a:pPr>
            <a:r>
              <a:rPr lang="en" sz="1800">
                <a:solidFill>
                  <a:srgbClr val="222222"/>
                </a:solidFill>
                <a:highlight>
                  <a:srgbClr val="FFFFFF"/>
                </a:highlight>
              </a:rPr>
              <a:t>Eg. Pen</a:t>
            </a:r>
            <a:endParaRPr sz="1800">
              <a:solidFill>
                <a:srgbClr val="222222"/>
              </a:solidFill>
              <a:highlight>
                <a:srgbClr val="FFFFFF"/>
              </a:highlight>
            </a:endParaRPr>
          </a:p>
          <a:p>
            <a:pPr indent="0" lvl="0" marL="457200" rtl="0" algn="l">
              <a:spcBef>
                <a:spcPts val="0"/>
              </a:spcBef>
              <a:spcAft>
                <a:spcPts val="0"/>
              </a:spcAft>
              <a:buNone/>
            </a:pPr>
            <a:r>
              <a:t/>
            </a:r>
            <a:endParaRPr sz="1800">
              <a:solidFill>
                <a:srgbClr val="222222"/>
              </a:solidFill>
              <a:highlight>
                <a:srgbClr val="FFFFFF"/>
              </a:highlight>
            </a:endParaRPr>
          </a:p>
          <a:p>
            <a:pPr indent="-342900" lvl="0" marL="457200" rtl="0" algn="l">
              <a:spcBef>
                <a:spcPts val="0"/>
              </a:spcBef>
              <a:spcAft>
                <a:spcPts val="0"/>
              </a:spcAft>
              <a:buClr>
                <a:srgbClr val="222222"/>
              </a:buClr>
              <a:buSzPts val="1800"/>
              <a:buChar char="●"/>
            </a:pPr>
            <a:r>
              <a:rPr lang="en" sz="1800">
                <a:solidFill>
                  <a:srgbClr val="222222"/>
                </a:solidFill>
                <a:highlight>
                  <a:srgbClr val="FFFFFF"/>
                </a:highlight>
              </a:rPr>
              <a:t>In Software- Black-box testing </a:t>
            </a:r>
            <a:endParaRPr sz="1800">
              <a:solidFill>
                <a:srgbClr val="222222"/>
              </a:solidFill>
              <a:highlight>
                <a:srgbClr val="FFFFFF"/>
              </a:highlight>
            </a:endParaRPr>
          </a:p>
          <a:p>
            <a:pPr indent="0" lvl="0" marL="457200" rtl="0" algn="l">
              <a:spcBef>
                <a:spcPts val="0"/>
              </a:spcBef>
              <a:spcAft>
                <a:spcPts val="0"/>
              </a:spcAft>
              <a:buNone/>
            </a:pPr>
            <a:r>
              <a:t/>
            </a:r>
            <a:endParaRPr sz="1800">
              <a:solidFill>
                <a:srgbClr val="222222"/>
              </a:solidFill>
              <a:highlight>
                <a:srgbClr val="FFFFFF"/>
              </a:highlight>
            </a:endParaRPr>
          </a:p>
          <a:p>
            <a:pPr indent="-342900" lvl="0" marL="457200" rtl="0" algn="l">
              <a:spcBef>
                <a:spcPts val="0"/>
              </a:spcBef>
              <a:spcAft>
                <a:spcPts val="0"/>
              </a:spcAft>
              <a:buClr>
                <a:srgbClr val="222222"/>
              </a:buClr>
              <a:buSzPts val="1800"/>
              <a:buChar char="●"/>
            </a:pPr>
            <a:r>
              <a:rPr lang="en" sz="1800">
                <a:solidFill>
                  <a:srgbClr val="222222"/>
                </a:solidFill>
                <a:highlight>
                  <a:srgbClr val="FFFFFF"/>
                </a:highlight>
              </a:rPr>
              <a:t>Client-readable acceptance </a:t>
            </a:r>
            <a:endParaRPr sz="1800">
              <a:solidFill>
                <a:srgbClr val="222222"/>
              </a:solidFill>
              <a:highlight>
                <a:srgbClr val="FFFFFF"/>
              </a:highlight>
            </a:endParaRPr>
          </a:p>
          <a:p>
            <a:pPr indent="0" lvl="0" marL="457200" rtl="0" algn="l">
              <a:spcBef>
                <a:spcPts val="0"/>
              </a:spcBef>
              <a:spcAft>
                <a:spcPts val="0"/>
              </a:spcAft>
              <a:buNone/>
            </a:pPr>
            <a:r>
              <a:rPr lang="en" sz="1800">
                <a:solidFill>
                  <a:srgbClr val="222222"/>
                </a:solidFill>
                <a:highlight>
                  <a:srgbClr val="FFFFFF"/>
                </a:highlight>
              </a:rPr>
              <a:t>tests vs use cases</a:t>
            </a:r>
            <a:endParaRPr sz="1800">
              <a:solidFill>
                <a:srgbClr val="222222"/>
              </a:solidFill>
              <a:highlight>
                <a:srgbClr val="FFFFFF"/>
              </a:highlight>
            </a:endParaRPr>
          </a:p>
          <a:p>
            <a:pPr indent="0" lvl="0" marL="0" rtl="0" algn="l">
              <a:spcBef>
                <a:spcPts val="0"/>
              </a:spcBef>
              <a:spcAft>
                <a:spcPts val="0"/>
              </a:spcAft>
              <a:buNone/>
            </a:pPr>
            <a:r>
              <a:t/>
            </a:r>
            <a:endParaRPr sz="1800">
              <a:solidFill>
                <a:srgbClr val="222222"/>
              </a:solidFill>
              <a:highlight>
                <a:srgbClr val="FFFFFF"/>
              </a:highlight>
            </a:endParaRPr>
          </a:p>
          <a:p>
            <a:pPr indent="0" lvl="0" marL="0" rtl="0" algn="l">
              <a:spcBef>
                <a:spcPts val="0"/>
              </a:spcBef>
              <a:spcAft>
                <a:spcPts val="0"/>
              </a:spcAft>
              <a:buNone/>
            </a:pPr>
            <a:r>
              <a:t/>
            </a:r>
            <a:endParaRPr sz="1800">
              <a:solidFill>
                <a:srgbClr val="222222"/>
              </a:solidFill>
              <a:highlight>
                <a:srgbClr val="FFFFFF"/>
              </a:highlight>
            </a:endParaRPr>
          </a:p>
          <a:p>
            <a:pPr indent="0" lvl="0" marL="0" rtl="0" algn="l">
              <a:spcBef>
                <a:spcPts val="0"/>
              </a:spcBef>
              <a:spcAft>
                <a:spcPts val="0"/>
              </a:spcAft>
              <a:buNone/>
            </a:pPr>
            <a:r>
              <a:t/>
            </a:r>
            <a:endParaRPr sz="1800">
              <a:solidFill>
                <a:srgbClr val="222222"/>
              </a:solidFill>
              <a:highlight>
                <a:srgbClr val="FFFFFF"/>
              </a:highlight>
            </a:endParaRPr>
          </a:p>
          <a:p>
            <a:pPr indent="0" lvl="0" marL="0" rtl="0" algn="ctr">
              <a:spcBef>
                <a:spcPts val="0"/>
              </a:spcBef>
              <a:spcAft>
                <a:spcPts val="0"/>
              </a:spcAft>
              <a:buNone/>
            </a:pPr>
            <a:r>
              <a:t/>
            </a:r>
            <a:endParaRPr sz="1050">
              <a:solidFill>
                <a:srgbClr val="222222"/>
              </a:solidFill>
              <a:highlight>
                <a:srgbClr val="FFFFFF"/>
              </a:highlight>
            </a:endParaRPr>
          </a:p>
        </p:txBody>
      </p:sp>
      <p:pic>
        <p:nvPicPr>
          <p:cNvPr id="190" name="Google Shape;190;p35"/>
          <p:cNvPicPr preferRelativeResize="0"/>
          <p:nvPr/>
        </p:nvPicPr>
        <p:blipFill>
          <a:blip r:embed="rId3">
            <a:alphaModFix/>
          </a:blip>
          <a:stretch>
            <a:fillRect/>
          </a:stretch>
        </p:blipFill>
        <p:spPr>
          <a:xfrm>
            <a:off x="4217125" y="820125"/>
            <a:ext cx="4698426" cy="32518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36"/>
          <p:cNvSpPr txBox="1"/>
          <p:nvPr>
            <p:ph type="ctrTitle"/>
          </p:nvPr>
        </p:nvSpPr>
        <p:spPr>
          <a:xfrm>
            <a:off x="217975" y="287625"/>
            <a:ext cx="8520600" cy="977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Issues</a:t>
            </a:r>
            <a:endParaRPr sz="2800"/>
          </a:p>
        </p:txBody>
      </p:sp>
      <p:sp>
        <p:nvSpPr>
          <p:cNvPr id="196" name="Google Shape;196;p36"/>
          <p:cNvSpPr txBox="1"/>
          <p:nvPr>
            <p:ph idx="1" type="subTitle"/>
          </p:nvPr>
        </p:nvSpPr>
        <p:spPr>
          <a:xfrm>
            <a:off x="65650" y="1416450"/>
            <a:ext cx="4386600" cy="2461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rgbClr val="6B6B6B"/>
              </a:buClr>
              <a:buSzPts val="1800"/>
              <a:buFont typeface="Arial"/>
              <a:buChar char="●"/>
            </a:pPr>
            <a:r>
              <a:rPr lang="en" sz="1800">
                <a:solidFill>
                  <a:srgbClr val="6B6B6B"/>
                </a:solidFill>
              </a:rPr>
              <a:t>Incorrect or missing functions</a:t>
            </a:r>
            <a:endParaRPr sz="1800">
              <a:solidFill>
                <a:srgbClr val="6B6B6B"/>
              </a:solidFill>
            </a:endParaRPr>
          </a:p>
          <a:p>
            <a:pPr indent="-342900" lvl="0" marL="457200" rtl="0" algn="l">
              <a:lnSpc>
                <a:spcPct val="115000"/>
              </a:lnSpc>
              <a:spcBef>
                <a:spcPts val="0"/>
              </a:spcBef>
              <a:spcAft>
                <a:spcPts val="0"/>
              </a:spcAft>
              <a:buClr>
                <a:srgbClr val="6B6B6B"/>
              </a:buClr>
              <a:buSzPts val="1800"/>
              <a:buFont typeface="Arial"/>
              <a:buChar char="●"/>
            </a:pPr>
            <a:r>
              <a:rPr lang="en" sz="1800">
                <a:solidFill>
                  <a:srgbClr val="6B6B6B"/>
                </a:solidFill>
              </a:rPr>
              <a:t>Interface errors</a:t>
            </a:r>
            <a:endParaRPr sz="1800">
              <a:solidFill>
                <a:srgbClr val="6B6B6B"/>
              </a:solidFill>
            </a:endParaRPr>
          </a:p>
          <a:p>
            <a:pPr indent="-342900" lvl="0" marL="457200" rtl="0" algn="l">
              <a:lnSpc>
                <a:spcPct val="115000"/>
              </a:lnSpc>
              <a:spcBef>
                <a:spcPts val="0"/>
              </a:spcBef>
              <a:spcAft>
                <a:spcPts val="0"/>
              </a:spcAft>
              <a:buClr>
                <a:srgbClr val="6B6B6B"/>
              </a:buClr>
              <a:buSzPts val="1800"/>
              <a:buFont typeface="Arial"/>
              <a:buChar char="●"/>
            </a:pPr>
            <a:r>
              <a:rPr lang="en" sz="1800">
                <a:solidFill>
                  <a:srgbClr val="6B6B6B"/>
                </a:solidFill>
              </a:rPr>
              <a:t>Errors in data structures or external database access</a:t>
            </a:r>
            <a:endParaRPr sz="1800">
              <a:solidFill>
                <a:srgbClr val="6B6B6B"/>
              </a:solidFill>
            </a:endParaRPr>
          </a:p>
          <a:p>
            <a:pPr indent="-342900" lvl="0" marL="457200" rtl="0" algn="l">
              <a:lnSpc>
                <a:spcPct val="115000"/>
              </a:lnSpc>
              <a:spcBef>
                <a:spcPts val="0"/>
              </a:spcBef>
              <a:spcAft>
                <a:spcPts val="0"/>
              </a:spcAft>
              <a:buClr>
                <a:srgbClr val="6B6B6B"/>
              </a:buClr>
              <a:buSzPts val="1800"/>
              <a:buFont typeface="Arial"/>
              <a:buChar char="●"/>
            </a:pPr>
            <a:r>
              <a:rPr lang="en" sz="1800">
                <a:solidFill>
                  <a:srgbClr val="6B6B6B"/>
                </a:solidFill>
              </a:rPr>
              <a:t>Behavior or performance errors</a:t>
            </a:r>
            <a:endParaRPr sz="1800">
              <a:solidFill>
                <a:srgbClr val="6B6B6B"/>
              </a:solidFill>
            </a:endParaRPr>
          </a:p>
          <a:p>
            <a:pPr indent="-342900" lvl="0" marL="457200" rtl="0" algn="l">
              <a:lnSpc>
                <a:spcPct val="115000"/>
              </a:lnSpc>
              <a:spcBef>
                <a:spcPts val="0"/>
              </a:spcBef>
              <a:spcAft>
                <a:spcPts val="0"/>
              </a:spcAft>
              <a:buClr>
                <a:srgbClr val="6B6B6B"/>
              </a:buClr>
              <a:buSzPts val="1800"/>
              <a:buFont typeface="Arial"/>
              <a:buChar char="●"/>
            </a:pPr>
            <a:r>
              <a:rPr lang="en" sz="1800">
                <a:solidFill>
                  <a:srgbClr val="6B6B6B"/>
                </a:solidFill>
              </a:rPr>
              <a:t>Initialization and termination errors</a:t>
            </a:r>
            <a:endParaRPr sz="1800">
              <a:solidFill>
                <a:srgbClr val="6B6B6B"/>
              </a:solidFill>
            </a:endParaRPr>
          </a:p>
          <a:p>
            <a:pPr indent="0" lvl="0" marL="0" rtl="0" algn="l">
              <a:spcBef>
                <a:spcPts val="80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Google Shape;201;p37"/>
          <p:cNvSpPr txBox="1"/>
          <p:nvPr>
            <p:ph type="ctrTitle"/>
          </p:nvPr>
        </p:nvSpPr>
        <p:spPr>
          <a:xfrm>
            <a:off x="311700" y="334500"/>
            <a:ext cx="8520600" cy="638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ATDD</a:t>
            </a:r>
            <a:endParaRPr sz="2800"/>
          </a:p>
        </p:txBody>
      </p:sp>
      <p:sp>
        <p:nvSpPr>
          <p:cNvPr id="202" name="Google Shape;202;p37"/>
          <p:cNvSpPr txBox="1"/>
          <p:nvPr>
            <p:ph idx="1" type="subTitle"/>
          </p:nvPr>
        </p:nvSpPr>
        <p:spPr>
          <a:xfrm>
            <a:off x="229675" y="1463325"/>
            <a:ext cx="8520600" cy="2262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Behaviour Driven Development</a:t>
            </a:r>
            <a:endParaRPr sz="1800"/>
          </a:p>
          <a:p>
            <a:pPr indent="-342900" lvl="0" marL="457200" rtl="0" algn="l">
              <a:spcBef>
                <a:spcPts val="0"/>
              </a:spcBef>
              <a:spcAft>
                <a:spcPts val="0"/>
              </a:spcAft>
              <a:buSzPts val="1800"/>
              <a:buChar char="●"/>
            </a:pPr>
            <a:r>
              <a:rPr lang="en" sz="1800"/>
              <a:t>Uses acceptance tests- more requirements than testing artifacts</a:t>
            </a:r>
            <a:endParaRPr sz="1800"/>
          </a:p>
          <a:p>
            <a:pPr indent="-342900" lvl="0" marL="457200" rtl="0" algn="l">
              <a:spcBef>
                <a:spcPts val="0"/>
              </a:spcBef>
              <a:spcAft>
                <a:spcPts val="0"/>
              </a:spcAft>
              <a:buSzPts val="1800"/>
              <a:buChar char="●"/>
            </a:pPr>
            <a:r>
              <a:rPr lang="en" sz="1800"/>
              <a:t>Uses Anti-patterns- high level</a:t>
            </a:r>
            <a:endParaRPr sz="1800"/>
          </a:p>
          <a:p>
            <a:pPr indent="-342900" lvl="0" marL="457200" rtl="0" algn="l">
              <a:spcBef>
                <a:spcPts val="0"/>
              </a:spcBef>
              <a:spcAft>
                <a:spcPts val="0"/>
              </a:spcAft>
              <a:buSzPts val="1800"/>
              <a:buChar char="●"/>
            </a:pPr>
            <a:r>
              <a:rPr lang="en" sz="1800"/>
              <a:t>Helps organize in form of scripts can get confusing for both devs and clients</a:t>
            </a:r>
            <a:endParaRPr sz="1800"/>
          </a:p>
          <a:p>
            <a:pPr indent="-342900" lvl="0" marL="457200" rtl="0" algn="l">
              <a:spcBef>
                <a:spcPts val="0"/>
              </a:spcBef>
              <a:spcAft>
                <a:spcPts val="0"/>
              </a:spcAft>
              <a:buSzPts val="1800"/>
              <a:buChar char="●"/>
            </a:pPr>
            <a:r>
              <a:rPr lang="en" sz="1800"/>
              <a:t>Main difference in TDD and ATDD is the user involvement</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6" name="Shape 206"/>
        <p:cNvGrpSpPr/>
        <p:nvPr/>
      </p:nvGrpSpPr>
      <p:grpSpPr>
        <a:xfrm>
          <a:off x="0" y="0"/>
          <a:ext cx="0" cy="0"/>
          <a:chOff x="0" y="0"/>
          <a:chExt cx="0" cy="0"/>
        </a:xfrm>
      </p:grpSpPr>
      <p:sp>
        <p:nvSpPr>
          <p:cNvPr id="207" name="Google Shape;207;p38"/>
          <p:cNvSpPr txBox="1"/>
          <p:nvPr>
            <p:ph type="ctrTitle"/>
          </p:nvPr>
        </p:nvSpPr>
        <p:spPr>
          <a:xfrm>
            <a:off x="206275" y="369650"/>
            <a:ext cx="8520600" cy="64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Scripting</a:t>
            </a:r>
            <a:endParaRPr sz="2800"/>
          </a:p>
        </p:txBody>
      </p:sp>
      <p:sp>
        <p:nvSpPr>
          <p:cNvPr id="208" name="Google Shape;208;p38"/>
          <p:cNvSpPr txBox="1"/>
          <p:nvPr>
            <p:ph idx="1" type="subTitle"/>
          </p:nvPr>
        </p:nvSpPr>
        <p:spPr>
          <a:xfrm>
            <a:off x="206275" y="1287050"/>
            <a:ext cx="3824100" cy="32355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t>Language to write acceptance tests.</a:t>
            </a:r>
            <a:endParaRPr sz="1800"/>
          </a:p>
          <a:p>
            <a:pPr indent="-342900" lvl="0" marL="457200" rtl="0" algn="l">
              <a:spcBef>
                <a:spcPts val="0"/>
              </a:spcBef>
              <a:spcAft>
                <a:spcPts val="0"/>
              </a:spcAft>
              <a:buSzPts val="1800"/>
              <a:buChar char="●"/>
            </a:pPr>
            <a:r>
              <a:rPr lang="en" sz="1800"/>
              <a:t>Used to interact with the implementation of the program.</a:t>
            </a:r>
            <a:endParaRPr sz="1800"/>
          </a:p>
          <a:p>
            <a:pPr indent="-342900" lvl="0" marL="457200" rtl="0" algn="l">
              <a:spcBef>
                <a:spcPts val="0"/>
              </a:spcBef>
              <a:spcAft>
                <a:spcPts val="0"/>
              </a:spcAft>
              <a:buSzPts val="1800"/>
              <a:buChar char="●"/>
            </a:pPr>
            <a:r>
              <a:rPr lang="en" sz="1800"/>
              <a:t>A specific set of commands and keywords. </a:t>
            </a:r>
            <a:endParaRPr sz="1800"/>
          </a:p>
          <a:p>
            <a:pPr indent="-342900" lvl="0" marL="457200" rtl="0" algn="l">
              <a:spcBef>
                <a:spcPts val="0"/>
              </a:spcBef>
              <a:spcAft>
                <a:spcPts val="0"/>
              </a:spcAft>
              <a:buSzPts val="1800"/>
              <a:buChar char="●"/>
            </a:pPr>
            <a:r>
              <a:rPr lang="en" sz="1800"/>
              <a:t>Fixture code- </a:t>
            </a:r>
            <a:r>
              <a:rPr lang="en" sz="1800"/>
              <a:t>guards the language of the clients from the keywords used in the application.</a:t>
            </a:r>
            <a:endParaRPr sz="1800"/>
          </a:p>
        </p:txBody>
      </p:sp>
      <p:pic>
        <p:nvPicPr>
          <p:cNvPr id="209" name="Google Shape;209;p38"/>
          <p:cNvPicPr preferRelativeResize="0"/>
          <p:nvPr/>
        </p:nvPicPr>
        <p:blipFill>
          <a:blip r:embed="rId3">
            <a:alphaModFix/>
          </a:blip>
          <a:stretch>
            <a:fillRect/>
          </a:stretch>
        </p:blipFill>
        <p:spPr>
          <a:xfrm>
            <a:off x="4064950" y="1629100"/>
            <a:ext cx="4742526" cy="20097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39"/>
          <p:cNvSpPr txBox="1"/>
          <p:nvPr>
            <p:ph type="ctrTitle"/>
          </p:nvPr>
        </p:nvSpPr>
        <p:spPr>
          <a:xfrm>
            <a:off x="187450" y="229075"/>
            <a:ext cx="8520600" cy="555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Categorization</a:t>
            </a:r>
            <a:endParaRPr sz="2800"/>
          </a:p>
        </p:txBody>
      </p:sp>
      <p:sp>
        <p:nvSpPr>
          <p:cNvPr id="215" name="Google Shape;215;p39"/>
          <p:cNvSpPr txBox="1"/>
          <p:nvPr>
            <p:ph idx="1" type="subTitle"/>
          </p:nvPr>
        </p:nvSpPr>
        <p:spPr>
          <a:xfrm>
            <a:off x="187450" y="935550"/>
            <a:ext cx="4452300" cy="175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Inter-related patterns for:(user gets test)</a:t>
            </a:r>
            <a:endParaRPr sz="1800"/>
          </a:p>
          <a:p>
            <a:pPr indent="0" lvl="0" marL="0" rtl="0" algn="l">
              <a:spcBef>
                <a:spcPts val="0"/>
              </a:spcBef>
              <a:spcAft>
                <a:spcPts val="0"/>
              </a:spcAft>
              <a:buNone/>
            </a:pPr>
            <a:r>
              <a:t/>
            </a:r>
            <a:endParaRPr sz="1800"/>
          </a:p>
          <a:p>
            <a:pPr indent="-342900" lvl="0" marL="457200" rtl="0" algn="l">
              <a:spcBef>
                <a:spcPts val="0"/>
              </a:spcBef>
              <a:spcAft>
                <a:spcPts val="0"/>
              </a:spcAft>
              <a:buSzPts val="1800"/>
              <a:buChar char="●"/>
            </a:pPr>
            <a:r>
              <a:rPr lang="en" sz="1800"/>
              <a:t>Test Creation </a:t>
            </a:r>
            <a:endParaRPr sz="1800"/>
          </a:p>
          <a:p>
            <a:pPr indent="-342900" lvl="0" marL="457200" rtl="0" algn="l">
              <a:spcBef>
                <a:spcPts val="0"/>
              </a:spcBef>
              <a:spcAft>
                <a:spcPts val="0"/>
              </a:spcAft>
              <a:buSzPts val="1800"/>
              <a:buChar char="●"/>
            </a:pPr>
            <a:r>
              <a:rPr lang="en" sz="1800"/>
              <a:t>Test Organization</a:t>
            </a:r>
            <a:endParaRPr sz="1800"/>
          </a:p>
          <a:p>
            <a:pPr indent="-342900" lvl="0" marL="457200" rtl="0" algn="l">
              <a:spcBef>
                <a:spcPts val="0"/>
              </a:spcBef>
              <a:spcAft>
                <a:spcPts val="0"/>
              </a:spcAft>
              <a:buSzPts val="1800"/>
              <a:buChar char="●"/>
            </a:pPr>
            <a:r>
              <a:rPr lang="en" sz="1800"/>
              <a:t>Test Application</a:t>
            </a:r>
            <a:endParaRPr sz="1800"/>
          </a:p>
        </p:txBody>
      </p:sp>
      <p:pic>
        <p:nvPicPr>
          <p:cNvPr id="216" name="Google Shape;216;p39"/>
          <p:cNvPicPr preferRelativeResize="0"/>
          <p:nvPr/>
        </p:nvPicPr>
        <p:blipFill>
          <a:blip r:embed="rId3">
            <a:alphaModFix/>
          </a:blip>
          <a:stretch>
            <a:fillRect/>
          </a:stretch>
        </p:blipFill>
        <p:spPr>
          <a:xfrm>
            <a:off x="4370225" y="510850"/>
            <a:ext cx="4675250" cy="397652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sp>
        <p:nvSpPr>
          <p:cNvPr id="221" name="Google Shape;221;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Limit Breaker</a:t>
            </a:r>
            <a:endParaRPr/>
          </a:p>
        </p:txBody>
      </p:sp>
      <p:sp>
        <p:nvSpPr>
          <p:cNvPr id="222" name="Google Shape;222;p40"/>
          <p:cNvSpPr txBox="1"/>
          <p:nvPr>
            <p:ph idx="1" type="body"/>
          </p:nvPr>
        </p:nvSpPr>
        <p:spPr>
          <a:xfrm>
            <a:off x="311700" y="1152475"/>
            <a:ext cx="3461100" cy="34200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600" u="sng"/>
              <a:t>Context: </a:t>
            </a:r>
            <a:endParaRPr sz="1600" u="sng"/>
          </a:p>
          <a:p>
            <a:pPr indent="0" lvl="0" marL="0" rtl="0" algn="l">
              <a:spcBef>
                <a:spcPts val="0"/>
              </a:spcBef>
              <a:spcAft>
                <a:spcPts val="0"/>
              </a:spcAft>
              <a:buNone/>
            </a:pPr>
            <a:r>
              <a:rPr lang="en" sz="1600"/>
              <a:t>- Checking for overflow or underflow</a:t>
            </a:r>
            <a:endParaRPr sz="1600"/>
          </a:p>
          <a:p>
            <a:pPr indent="0" lvl="0" marL="0" rtl="0" algn="l">
              <a:spcBef>
                <a:spcPts val="1600"/>
              </a:spcBef>
              <a:spcAft>
                <a:spcPts val="0"/>
              </a:spcAft>
              <a:buNone/>
            </a:pPr>
            <a:r>
              <a:rPr lang="en" sz="1600" u="sng"/>
              <a:t>Problem: </a:t>
            </a:r>
            <a:endParaRPr sz="1600" u="sng"/>
          </a:p>
          <a:p>
            <a:pPr indent="0" lvl="0" marL="0" rtl="0" algn="l">
              <a:spcBef>
                <a:spcPts val="0"/>
              </a:spcBef>
              <a:spcAft>
                <a:spcPts val="0"/>
              </a:spcAft>
              <a:buNone/>
            </a:pPr>
            <a:r>
              <a:rPr lang="en" sz="1600"/>
              <a:t>- Unchecked limits result in bugs</a:t>
            </a:r>
            <a:endParaRPr sz="1600"/>
          </a:p>
          <a:p>
            <a:pPr indent="0" lvl="0" marL="0" rtl="0" algn="l">
              <a:spcBef>
                <a:spcPts val="1600"/>
              </a:spcBef>
              <a:spcAft>
                <a:spcPts val="0"/>
              </a:spcAft>
              <a:buNone/>
            </a:pPr>
            <a:r>
              <a:rPr lang="en" sz="1600" u="sng"/>
              <a:t>Solution: </a:t>
            </a:r>
            <a:endParaRPr sz="1600" u="sng"/>
          </a:p>
          <a:p>
            <a:pPr indent="0" lvl="0" marL="0" rtl="0" algn="l">
              <a:spcBef>
                <a:spcPts val="0"/>
              </a:spcBef>
              <a:spcAft>
                <a:spcPts val="1600"/>
              </a:spcAft>
              <a:buNone/>
            </a:pPr>
            <a:r>
              <a:rPr lang="en" sz="1600"/>
              <a:t>- Outbound values throw errors</a:t>
            </a:r>
            <a:endParaRPr sz="1600"/>
          </a:p>
        </p:txBody>
      </p:sp>
      <p:pic>
        <p:nvPicPr>
          <p:cNvPr id="223" name="Google Shape;223;p40"/>
          <p:cNvPicPr preferRelativeResize="0"/>
          <p:nvPr/>
        </p:nvPicPr>
        <p:blipFill>
          <a:blip r:embed="rId3">
            <a:alphaModFix/>
          </a:blip>
          <a:stretch>
            <a:fillRect/>
          </a:stretch>
        </p:blipFill>
        <p:spPr>
          <a:xfrm>
            <a:off x="4519750" y="817550"/>
            <a:ext cx="4126369" cy="3820976"/>
          </a:xfrm>
          <a:prstGeom prst="rect">
            <a:avLst/>
          </a:prstGeom>
          <a:noFill/>
          <a:ln>
            <a:noFill/>
          </a:ln>
        </p:spPr>
      </p:pic>
      <p:sp>
        <p:nvSpPr>
          <p:cNvPr id="224" name="Google Shape;224;p40"/>
          <p:cNvSpPr txBox="1"/>
          <p:nvPr/>
        </p:nvSpPr>
        <p:spPr>
          <a:xfrm>
            <a:off x="5585950" y="2924350"/>
            <a:ext cx="421800" cy="15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t>No</a:t>
            </a:r>
            <a:endParaRPr sz="600"/>
          </a:p>
        </p:txBody>
      </p:sp>
      <p:sp>
        <p:nvSpPr>
          <p:cNvPr id="225" name="Google Shape;225;p40"/>
          <p:cNvSpPr txBox="1"/>
          <p:nvPr/>
        </p:nvSpPr>
        <p:spPr>
          <a:xfrm>
            <a:off x="7238525" y="2924350"/>
            <a:ext cx="421800" cy="15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t>Yes</a:t>
            </a:r>
            <a:endParaRPr sz="6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Command Error</a:t>
            </a:r>
            <a:endParaRPr/>
          </a:p>
        </p:txBody>
      </p:sp>
      <p:sp>
        <p:nvSpPr>
          <p:cNvPr id="231" name="Google Shape;231;p41"/>
          <p:cNvSpPr txBox="1"/>
          <p:nvPr>
            <p:ph idx="1" type="body"/>
          </p:nvPr>
        </p:nvSpPr>
        <p:spPr>
          <a:xfrm>
            <a:off x="311700" y="1152475"/>
            <a:ext cx="4093800" cy="34200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600" u="sng"/>
              <a:t>Context: </a:t>
            </a:r>
            <a:endParaRPr sz="1600" u="sng"/>
          </a:p>
          <a:p>
            <a:pPr indent="0" lvl="0" marL="0" rtl="0" algn="l">
              <a:spcBef>
                <a:spcPts val="0"/>
              </a:spcBef>
              <a:spcAft>
                <a:spcPts val="0"/>
              </a:spcAft>
              <a:buNone/>
            </a:pPr>
            <a:r>
              <a:rPr lang="en" sz="1600"/>
              <a:t>- New Command in script set</a:t>
            </a:r>
            <a:endParaRPr sz="1600"/>
          </a:p>
          <a:p>
            <a:pPr indent="0" lvl="0" marL="0" rtl="0" algn="l">
              <a:spcBef>
                <a:spcPts val="1600"/>
              </a:spcBef>
              <a:spcAft>
                <a:spcPts val="0"/>
              </a:spcAft>
              <a:buNone/>
            </a:pPr>
            <a:r>
              <a:rPr lang="en" sz="1600" u="sng"/>
              <a:t>Problem: </a:t>
            </a:r>
            <a:endParaRPr sz="1600" u="sng"/>
          </a:p>
          <a:p>
            <a:pPr indent="0" lvl="0" marL="0" rtl="0" algn="l">
              <a:spcBef>
                <a:spcPts val="0"/>
              </a:spcBef>
              <a:spcAft>
                <a:spcPts val="0"/>
              </a:spcAft>
              <a:buNone/>
            </a:pPr>
            <a:r>
              <a:rPr lang="en" sz="1600"/>
              <a:t>- Interaction with older implementation can lead to bugs</a:t>
            </a:r>
            <a:endParaRPr sz="1600"/>
          </a:p>
          <a:p>
            <a:pPr indent="0" lvl="0" marL="0" rtl="0" algn="l">
              <a:spcBef>
                <a:spcPts val="1600"/>
              </a:spcBef>
              <a:spcAft>
                <a:spcPts val="0"/>
              </a:spcAft>
              <a:buNone/>
            </a:pPr>
            <a:r>
              <a:rPr lang="en" sz="1600" u="sng"/>
              <a:t>Solution: </a:t>
            </a:r>
            <a:endParaRPr sz="1600" u="sng"/>
          </a:p>
          <a:p>
            <a:pPr indent="0" lvl="0" marL="0" rtl="0" algn="l">
              <a:spcBef>
                <a:spcPts val="0"/>
              </a:spcBef>
              <a:spcAft>
                <a:spcPts val="0"/>
              </a:spcAft>
              <a:buNone/>
            </a:pPr>
            <a:r>
              <a:rPr lang="en" sz="1600"/>
              <a:t>- Error tests to check command’s scope, limits and invalid situations</a:t>
            </a:r>
            <a:endParaRPr sz="1600"/>
          </a:p>
          <a:p>
            <a:pPr indent="0" lvl="0" marL="0" rtl="0" algn="l">
              <a:spcBef>
                <a:spcPts val="1600"/>
              </a:spcBef>
              <a:spcAft>
                <a:spcPts val="1600"/>
              </a:spcAft>
              <a:buNone/>
            </a:pPr>
            <a:r>
              <a:rPr lang="en" sz="1600"/>
              <a:t>- Should be put in script separately</a:t>
            </a:r>
            <a:endParaRPr sz="1600"/>
          </a:p>
        </p:txBody>
      </p:sp>
      <p:pic>
        <p:nvPicPr>
          <p:cNvPr id="232" name="Google Shape;232;p41"/>
          <p:cNvPicPr preferRelativeResize="0"/>
          <p:nvPr/>
        </p:nvPicPr>
        <p:blipFill>
          <a:blip r:embed="rId3">
            <a:alphaModFix/>
          </a:blip>
          <a:stretch>
            <a:fillRect/>
          </a:stretch>
        </p:blipFill>
        <p:spPr>
          <a:xfrm>
            <a:off x="4405500" y="755325"/>
            <a:ext cx="4433700" cy="3710965"/>
          </a:xfrm>
          <a:prstGeom prst="rect">
            <a:avLst/>
          </a:prstGeom>
          <a:noFill/>
          <a:ln>
            <a:noFill/>
          </a:ln>
        </p:spPr>
      </p:pic>
      <p:sp>
        <p:nvSpPr>
          <p:cNvPr id="233" name="Google Shape;233;p41"/>
          <p:cNvSpPr txBox="1"/>
          <p:nvPr/>
        </p:nvSpPr>
        <p:spPr>
          <a:xfrm>
            <a:off x="6083700" y="974775"/>
            <a:ext cx="594600" cy="103800"/>
          </a:xfrm>
          <a:prstGeom prst="rect">
            <a:avLst/>
          </a:prstGeom>
          <a:solidFill>
            <a:srgbClr val="000000"/>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4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Table Tester</a:t>
            </a:r>
            <a:endParaRPr/>
          </a:p>
        </p:txBody>
      </p:sp>
      <p:sp>
        <p:nvSpPr>
          <p:cNvPr id="239" name="Google Shape;239;p42"/>
          <p:cNvSpPr txBox="1"/>
          <p:nvPr>
            <p:ph idx="1" type="body"/>
          </p:nvPr>
        </p:nvSpPr>
        <p:spPr>
          <a:xfrm>
            <a:off x="311700" y="1152475"/>
            <a:ext cx="3698100" cy="34200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600" u="sng"/>
              <a:t>Context: </a:t>
            </a:r>
            <a:endParaRPr sz="1600" u="sng"/>
          </a:p>
          <a:p>
            <a:pPr indent="0" lvl="0" marL="0" rtl="0" algn="l">
              <a:spcBef>
                <a:spcPts val="0"/>
              </a:spcBef>
              <a:spcAft>
                <a:spcPts val="0"/>
              </a:spcAft>
              <a:buNone/>
            </a:pPr>
            <a:r>
              <a:rPr lang="en" sz="1600"/>
              <a:t>- Test Sequence of features for multiple similar business objects. </a:t>
            </a:r>
            <a:endParaRPr sz="1600"/>
          </a:p>
          <a:p>
            <a:pPr indent="0" lvl="0" marL="0" rtl="0" algn="l">
              <a:spcBef>
                <a:spcPts val="1600"/>
              </a:spcBef>
              <a:spcAft>
                <a:spcPts val="0"/>
              </a:spcAft>
              <a:buNone/>
            </a:pPr>
            <a:r>
              <a:rPr lang="en" sz="1600" u="sng"/>
              <a:t>Problem: </a:t>
            </a:r>
            <a:endParaRPr sz="1600" u="sng"/>
          </a:p>
          <a:p>
            <a:pPr indent="0" lvl="0" marL="0" rtl="0" algn="l">
              <a:spcBef>
                <a:spcPts val="0"/>
              </a:spcBef>
              <a:spcAft>
                <a:spcPts val="0"/>
              </a:spcAft>
              <a:buNone/>
            </a:pPr>
            <a:r>
              <a:rPr lang="en" sz="1600"/>
              <a:t>- Clusters the script with too many similar commands.</a:t>
            </a:r>
            <a:endParaRPr sz="1600"/>
          </a:p>
          <a:p>
            <a:pPr indent="0" lvl="0" marL="0" rtl="0" algn="l">
              <a:spcBef>
                <a:spcPts val="1600"/>
              </a:spcBef>
              <a:spcAft>
                <a:spcPts val="0"/>
              </a:spcAft>
              <a:buNone/>
            </a:pPr>
            <a:r>
              <a:rPr lang="en" sz="1600" u="sng"/>
              <a:t>Solution: </a:t>
            </a:r>
            <a:endParaRPr sz="1600" u="sng"/>
          </a:p>
          <a:p>
            <a:pPr indent="0" lvl="0" marL="0" rtl="0" algn="l">
              <a:spcBef>
                <a:spcPts val="0"/>
              </a:spcBef>
              <a:spcAft>
                <a:spcPts val="0"/>
              </a:spcAft>
              <a:buNone/>
            </a:pPr>
            <a:r>
              <a:rPr lang="en" sz="1600"/>
              <a:t>- Multiple Inputs given in tabular form.</a:t>
            </a:r>
            <a:endParaRPr sz="1600"/>
          </a:p>
          <a:p>
            <a:pPr indent="0" lvl="0" marL="0" rtl="0" algn="l">
              <a:spcBef>
                <a:spcPts val="1600"/>
              </a:spcBef>
              <a:spcAft>
                <a:spcPts val="1600"/>
              </a:spcAft>
              <a:buNone/>
            </a:pPr>
            <a:r>
              <a:rPr lang="en" sz="1600"/>
              <a:t>- Hides associated algorithm in the fixture instead of in the script text</a:t>
            </a:r>
            <a:endParaRPr sz="1600"/>
          </a:p>
        </p:txBody>
      </p:sp>
      <p:pic>
        <p:nvPicPr>
          <p:cNvPr id="240" name="Google Shape;240;p42"/>
          <p:cNvPicPr preferRelativeResize="0"/>
          <p:nvPr/>
        </p:nvPicPr>
        <p:blipFill>
          <a:blip r:embed="rId3">
            <a:alphaModFix/>
          </a:blip>
          <a:stretch>
            <a:fillRect/>
          </a:stretch>
        </p:blipFill>
        <p:spPr>
          <a:xfrm>
            <a:off x="4572000" y="77850"/>
            <a:ext cx="3850700" cy="2404050"/>
          </a:xfrm>
          <a:prstGeom prst="rect">
            <a:avLst/>
          </a:prstGeom>
          <a:noFill/>
          <a:ln>
            <a:noFill/>
          </a:ln>
        </p:spPr>
      </p:pic>
      <p:pic>
        <p:nvPicPr>
          <p:cNvPr id="241" name="Google Shape;241;p42"/>
          <p:cNvPicPr preferRelativeResize="0"/>
          <p:nvPr/>
        </p:nvPicPr>
        <p:blipFill>
          <a:blip r:embed="rId4">
            <a:alphaModFix/>
          </a:blip>
          <a:stretch>
            <a:fillRect/>
          </a:stretch>
        </p:blipFill>
        <p:spPr>
          <a:xfrm>
            <a:off x="4106500" y="2516450"/>
            <a:ext cx="4659575" cy="255792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Workflow Tester(similar but opposite)</a:t>
            </a:r>
            <a:endParaRPr/>
          </a:p>
        </p:txBody>
      </p:sp>
      <p:sp>
        <p:nvSpPr>
          <p:cNvPr id="247" name="Google Shape;247;p43"/>
          <p:cNvSpPr txBox="1"/>
          <p:nvPr>
            <p:ph idx="1" type="body"/>
          </p:nvPr>
        </p:nvSpPr>
        <p:spPr>
          <a:xfrm>
            <a:off x="311700" y="1152475"/>
            <a:ext cx="3905400" cy="34200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600" u="sng"/>
              <a:t>Context: </a:t>
            </a:r>
            <a:endParaRPr sz="1600" u="sng"/>
          </a:p>
          <a:p>
            <a:pPr indent="0" lvl="0" marL="0" rtl="0" algn="l">
              <a:spcBef>
                <a:spcPts val="0"/>
              </a:spcBef>
              <a:spcAft>
                <a:spcPts val="0"/>
              </a:spcAft>
              <a:buNone/>
            </a:pPr>
            <a:r>
              <a:rPr lang="en" sz="1600"/>
              <a:t>- Test extensive sequence of operations </a:t>
            </a:r>
            <a:endParaRPr sz="1600"/>
          </a:p>
          <a:p>
            <a:pPr indent="0" lvl="0" marL="0" rtl="0" algn="l">
              <a:spcBef>
                <a:spcPts val="1600"/>
              </a:spcBef>
              <a:spcAft>
                <a:spcPts val="0"/>
              </a:spcAft>
              <a:buNone/>
            </a:pPr>
            <a:r>
              <a:rPr lang="en" sz="1600" u="sng"/>
              <a:t>Problem: </a:t>
            </a:r>
            <a:endParaRPr sz="1600" u="sng"/>
          </a:p>
          <a:p>
            <a:pPr indent="0" lvl="0" marL="0" rtl="0" algn="l">
              <a:spcBef>
                <a:spcPts val="0"/>
              </a:spcBef>
              <a:spcAft>
                <a:spcPts val="0"/>
              </a:spcAft>
              <a:buNone/>
            </a:pPr>
            <a:r>
              <a:rPr lang="en" sz="1600"/>
              <a:t>- Tables used to test workflow would make script too verbose</a:t>
            </a:r>
            <a:endParaRPr sz="1600"/>
          </a:p>
          <a:p>
            <a:pPr indent="0" lvl="0" marL="0" rtl="0" algn="l">
              <a:spcBef>
                <a:spcPts val="1600"/>
              </a:spcBef>
              <a:spcAft>
                <a:spcPts val="0"/>
              </a:spcAft>
              <a:buNone/>
            </a:pPr>
            <a:r>
              <a:rPr lang="en" sz="1600" u="sng"/>
              <a:t>Solution: </a:t>
            </a:r>
            <a:endParaRPr sz="1600" u="sng"/>
          </a:p>
          <a:p>
            <a:pPr indent="0" lvl="0" marL="0" rtl="0" algn="l">
              <a:spcBef>
                <a:spcPts val="0"/>
              </a:spcBef>
              <a:spcAft>
                <a:spcPts val="1600"/>
              </a:spcAft>
              <a:buNone/>
            </a:pPr>
            <a:r>
              <a:rPr lang="en" sz="1600"/>
              <a:t>- Use sequence of commands instead of tables </a:t>
            </a:r>
            <a:endParaRPr sz="16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Google Shape;252;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Template Tester</a:t>
            </a:r>
            <a:endParaRPr/>
          </a:p>
        </p:txBody>
      </p:sp>
      <p:sp>
        <p:nvSpPr>
          <p:cNvPr id="253" name="Google Shape;253;p44"/>
          <p:cNvSpPr txBox="1"/>
          <p:nvPr>
            <p:ph idx="1" type="body"/>
          </p:nvPr>
        </p:nvSpPr>
        <p:spPr>
          <a:xfrm>
            <a:off x="311700" y="1152475"/>
            <a:ext cx="3919200" cy="34200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600" u="sng"/>
              <a:t>Context: </a:t>
            </a:r>
            <a:endParaRPr sz="1600" u="sng"/>
          </a:p>
          <a:p>
            <a:pPr indent="0" lvl="0" marL="0" rtl="0" algn="l">
              <a:spcBef>
                <a:spcPts val="0"/>
              </a:spcBef>
              <a:spcAft>
                <a:spcPts val="0"/>
              </a:spcAft>
              <a:buNone/>
            </a:pPr>
            <a:r>
              <a:rPr lang="en" sz="1600"/>
              <a:t>- Too much content to be matched in a single script</a:t>
            </a:r>
            <a:endParaRPr sz="1600"/>
          </a:p>
          <a:p>
            <a:pPr indent="0" lvl="0" marL="0" rtl="0" algn="l">
              <a:spcBef>
                <a:spcPts val="1600"/>
              </a:spcBef>
              <a:spcAft>
                <a:spcPts val="0"/>
              </a:spcAft>
              <a:buNone/>
            </a:pPr>
            <a:r>
              <a:rPr lang="en" sz="1600" u="sng"/>
              <a:t>Problem: </a:t>
            </a:r>
            <a:endParaRPr sz="1600" u="sng"/>
          </a:p>
          <a:p>
            <a:pPr indent="0" lvl="0" marL="0" rtl="0" algn="l">
              <a:spcBef>
                <a:spcPts val="0"/>
              </a:spcBef>
              <a:spcAft>
                <a:spcPts val="0"/>
              </a:spcAft>
              <a:buNone/>
            </a:pPr>
            <a:r>
              <a:rPr lang="en" sz="1600"/>
              <a:t>- Script becomes difficult to understand</a:t>
            </a:r>
            <a:endParaRPr sz="1600"/>
          </a:p>
          <a:p>
            <a:pPr indent="0" lvl="0" marL="0" rtl="0" algn="l">
              <a:spcBef>
                <a:spcPts val="1600"/>
              </a:spcBef>
              <a:spcAft>
                <a:spcPts val="0"/>
              </a:spcAft>
              <a:buNone/>
            </a:pPr>
            <a:r>
              <a:rPr lang="en" sz="1600" u="sng"/>
              <a:t>Solution: </a:t>
            </a:r>
            <a:endParaRPr sz="1600" u="sng"/>
          </a:p>
          <a:p>
            <a:pPr indent="0" lvl="0" marL="0" rtl="0" algn="l">
              <a:spcBef>
                <a:spcPts val="0"/>
              </a:spcBef>
              <a:spcAft>
                <a:spcPts val="1600"/>
              </a:spcAft>
              <a:buNone/>
            </a:pPr>
            <a:r>
              <a:rPr lang="en" sz="1600"/>
              <a:t>- Files(textual or non-textual) can be matched as output with test output templates.</a:t>
            </a:r>
            <a:endParaRPr sz="1600"/>
          </a:p>
        </p:txBody>
      </p:sp>
      <p:pic>
        <p:nvPicPr>
          <p:cNvPr id="254" name="Google Shape;254;p44"/>
          <p:cNvPicPr preferRelativeResize="0"/>
          <p:nvPr/>
        </p:nvPicPr>
        <p:blipFill>
          <a:blip r:embed="rId3">
            <a:alphaModFix/>
          </a:blip>
          <a:stretch>
            <a:fillRect/>
          </a:stretch>
        </p:blipFill>
        <p:spPr>
          <a:xfrm>
            <a:off x="5129925" y="661263"/>
            <a:ext cx="3399219" cy="38209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Google Shape;259;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Persistence </a:t>
            </a:r>
            <a:r>
              <a:rPr lang="en"/>
              <a:t>Tester</a:t>
            </a:r>
            <a:endParaRPr/>
          </a:p>
        </p:txBody>
      </p:sp>
      <p:sp>
        <p:nvSpPr>
          <p:cNvPr id="260" name="Google Shape;260;p45"/>
          <p:cNvSpPr txBox="1"/>
          <p:nvPr>
            <p:ph idx="1" type="body"/>
          </p:nvPr>
        </p:nvSpPr>
        <p:spPr>
          <a:xfrm>
            <a:off x="311700" y="1152475"/>
            <a:ext cx="3573600" cy="36522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600" u="sng"/>
              <a:t>Context: </a:t>
            </a:r>
            <a:endParaRPr sz="1600" u="sng"/>
          </a:p>
          <a:p>
            <a:pPr indent="0" lvl="0" marL="0" rtl="0" algn="l">
              <a:spcBef>
                <a:spcPts val="0"/>
              </a:spcBef>
              <a:spcAft>
                <a:spcPts val="0"/>
              </a:spcAft>
              <a:buNone/>
            </a:pPr>
            <a:r>
              <a:rPr lang="en" sz="1600"/>
              <a:t>- Test if data persists </a:t>
            </a:r>
            <a:endParaRPr sz="1600"/>
          </a:p>
          <a:p>
            <a:pPr indent="0" lvl="0" marL="0" rtl="0" algn="l">
              <a:spcBef>
                <a:spcPts val="1600"/>
              </a:spcBef>
              <a:spcAft>
                <a:spcPts val="0"/>
              </a:spcAft>
              <a:buNone/>
            </a:pPr>
            <a:r>
              <a:rPr lang="en" sz="1600" u="sng"/>
              <a:t>Problem: </a:t>
            </a:r>
            <a:endParaRPr sz="1600" u="sng"/>
          </a:p>
          <a:p>
            <a:pPr indent="0" lvl="0" marL="0" rtl="0" algn="l">
              <a:spcBef>
                <a:spcPts val="0"/>
              </a:spcBef>
              <a:spcAft>
                <a:spcPts val="0"/>
              </a:spcAft>
              <a:buNone/>
            </a:pPr>
            <a:r>
              <a:rPr lang="en" sz="1600"/>
              <a:t>- Lack of knowledge of testing persistence can obscure understanding and test coverage</a:t>
            </a:r>
            <a:endParaRPr sz="1600"/>
          </a:p>
          <a:p>
            <a:pPr indent="0" lvl="0" marL="0" rtl="0" algn="l">
              <a:spcBef>
                <a:spcPts val="1600"/>
              </a:spcBef>
              <a:spcAft>
                <a:spcPts val="0"/>
              </a:spcAft>
              <a:buNone/>
            </a:pPr>
            <a:r>
              <a:rPr lang="en" sz="1600" u="sng"/>
              <a:t>Solution: </a:t>
            </a:r>
            <a:endParaRPr sz="1600" u="sng"/>
          </a:p>
          <a:p>
            <a:pPr indent="0" lvl="0" marL="0" rtl="0" algn="l">
              <a:spcBef>
                <a:spcPts val="0"/>
              </a:spcBef>
              <a:spcAft>
                <a:spcPts val="0"/>
              </a:spcAft>
              <a:buNone/>
            </a:pPr>
            <a:r>
              <a:rPr lang="en" sz="1600"/>
              <a:t>- Firstly, clear all data, enter new data and check, close program.</a:t>
            </a:r>
            <a:endParaRPr sz="1600"/>
          </a:p>
          <a:p>
            <a:pPr indent="0" lvl="0" marL="0" rtl="0" algn="l">
              <a:spcBef>
                <a:spcPts val="1600"/>
              </a:spcBef>
              <a:spcAft>
                <a:spcPts val="1600"/>
              </a:spcAft>
              <a:buNone/>
            </a:pPr>
            <a:r>
              <a:rPr lang="en" sz="1600"/>
              <a:t>- Rerun the program and check the data.</a:t>
            </a:r>
            <a:endParaRPr sz="1600"/>
          </a:p>
        </p:txBody>
      </p:sp>
      <p:pic>
        <p:nvPicPr>
          <p:cNvPr id="261" name="Google Shape;261;p45"/>
          <p:cNvPicPr preferRelativeResize="0"/>
          <p:nvPr/>
        </p:nvPicPr>
        <p:blipFill>
          <a:blip r:embed="rId3">
            <a:alphaModFix/>
          </a:blip>
          <a:stretch>
            <a:fillRect/>
          </a:stretch>
        </p:blipFill>
        <p:spPr>
          <a:xfrm>
            <a:off x="4735950" y="661263"/>
            <a:ext cx="3609933" cy="38209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Relationship of Creation Patterns</a:t>
            </a:r>
            <a:endParaRPr/>
          </a:p>
        </p:txBody>
      </p:sp>
      <p:pic>
        <p:nvPicPr>
          <p:cNvPr id="267" name="Google Shape;267;p46"/>
          <p:cNvPicPr preferRelativeResize="0"/>
          <p:nvPr/>
        </p:nvPicPr>
        <p:blipFill>
          <a:blip r:embed="rId3">
            <a:alphaModFix/>
          </a:blip>
          <a:stretch>
            <a:fillRect/>
          </a:stretch>
        </p:blipFill>
        <p:spPr>
          <a:xfrm>
            <a:off x="2252575" y="1121725"/>
            <a:ext cx="4826651" cy="384895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1" name="Shape 271"/>
        <p:cNvGrpSpPr/>
        <p:nvPr/>
      </p:nvGrpSpPr>
      <p:grpSpPr>
        <a:xfrm>
          <a:off x="0" y="0"/>
          <a:ext cx="0" cy="0"/>
          <a:chOff x="0" y="0"/>
          <a:chExt cx="0" cy="0"/>
        </a:xfrm>
      </p:grpSpPr>
      <p:pic>
        <p:nvPicPr>
          <p:cNvPr id="272" name="Google Shape;272;p47"/>
          <p:cNvPicPr preferRelativeResize="0"/>
          <p:nvPr/>
        </p:nvPicPr>
        <p:blipFill>
          <a:blip r:embed="rId3">
            <a:alphaModFix/>
          </a:blip>
          <a:stretch>
            <a:fillRect/>
          </a:stretch>
        </p:blipFill>
        <p:spPr>
          <a:xfrm>
            <a:off x="1061236" y="767200"/>
            <a:ext cx="7021525" cy="3807700"/>
          </a:xfrm>
          <a:prstGeom prst="rect">
            <a:avLst/>
          </a:prstGeom>
          <a:noFill/>
          <a:ln>
            <a:noFill/>
          </a:ln>
        </p:spPr>
      </p:pic>
      <p:sp>
        <p:nvSpPr>
          <p:cNvPr id="273" name="Google Shape;273;p47"/>
          <p:cNvSpPr txBox="1"/>
          <p:nvPr/>
        </p:nvSpPr>
        <p:spPr>
          <a:xfrm>
            <a:off x="3876950" y="2646850"/>
            <a:ext cx="1585800" cy="4332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Commentor</a:t>
            </a:r>
            <a:endParaRPr sz="18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7" name="Shape 277"/>
        <p:cNvGrpSpPr/>
        <p:nvPr/>
      </p:nvGrpSpPr>
      <p:grpSpPr>
        <a:xfrm>
          <a:off x="0" y="0"/>
          <a:ext cx="0" cy="0"/>
          <a:chOff x="0" y="0"/>
          <a:chExt cx="0" cy="0"/>
        </a:xfrm>
      </p:grpSpPr>
      <p:sp>
        <p:nvSpPr>
          <p:cNvPr id="278" name="Google Shape;278;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ExtraBold"/>
                <a:ea typeface="EB Garamond ExtraBold"/>
                <a:cs typeface="EB Garamond ExtraBold"/>
                <a:sym typeface="EB Garamond ExtraBold"/>
              </a:rPr>
              <a:t>Build Summarizer</a:t>
            </a:r>
            <a:endParaRPr>
              <a:latin typeface="EB Garamond ExtraBold"/>
              <a:ea typeface="EB Garamond ExtraBold"/>
              <a:cs typeface="EB Garamond ExtraBold"/>
              <a:sym typeface="EB Garamond ExtraBold"/>
            </a:endParaRPr>
          </a:p>
        </p:txBody>
      </p:sp>
      <p:sp>
        <p:nvSpPr>
          <p:cNvPr id="279" name="Google Shape;279;p48"/>
          <p:cNvSpPr txBox="1"/>
          <p:nvPr>
            <p:ph idx="1" type="body"/>
          </p:nvPr>
        </p:nvSpPr>
        <p:spPr>
          <a:xfrm>
            <a:off x="311700" y="1152475"/>
            <a:ext cx="8520600" cy="3420000"/>
          </a:xfrm>
          <a:prstGeom prst="rect">
            <a:avLst/>
          </a:prstGeom>
        </p:spPr>
        <p:txBody>
          <a:bodyPr anchorCtr="0" anchor="t" bIns="0" lIns="91425" spcFirstLastPara="1" rIns="91425" wrap="square" tIns="0">
            <a:noAutofit/>
          </a:bodyPr>
          <a:lstStyle/>
          <a:p>
            <a:pPr indent="0" lvl="0" marL="0" rtl="0" algn="l">
              <a:spcBef>
                <a:spcPts val="0"/>
              </a:spcBef>
              <a:spcAft>
                <a:spcPts val="0"/>
              </a:spcAft>
              <a:buNone/>
            </a:pPr>
            <a:r>
              <a:rPr lang="en" sz="1600" u="sng">
                <a:latin typeface="EB Garamond Medium"/>
                <a:ea typeface="EB Garamond Medium"/>
                <a:cs typeface="EB Garamond Medium"/>
                <a:sym typeface="EB Garamond Medium"/>
              </a:rPr>
              <a:t>Context: </a:t>
            </a:r>
            <a:endParaRPr sz="1600" u="sng">
              <a:latin typeface="EB Garamond Medium"/>
              <a:ea typeface="EB Garamond Medium"/>
              <a:cs typeface="EB Garamond Medium"/>
              <a:sym typeface="EB Garamond Medium"/>
            </a:endParaRPr>
          </a:p>
          <a:p>
            <a:pPr indent="0" lvl="0" marL="0" rtl="0" algn="l">
              <a:spcBef>
                <a:spcPts val="0"/>
              </a:spcBef>
              <a:spcAft>
                <a:spcPts val="0"/>
              </a:spcAft>
              <a:buNone/>
            </a:pPr>
            <a:r>
              <a:rPr lang="en" sz="1600">
                <a:latin typeface="EB Garamond Medium"/>
                <a:ea typeface="EB Garamond Medium"/>
                <a:cs typeface="EB Garamond Medium"/>
                <a:sym typeface="EB Garamond Medium"/>
              </a:rPr>
              <a:t>- Too many tests in the script </a:t>
            </a:r>
            <a:r>
              <a:rPr lang="en" sz="1600">
                <a:latin typeface="EB Garamond Medium"/>
                <a:ea typeface="EB Garamond Medium"/>
                <a:cs typeface="EB Garamond Medium"/>
                <a:sym typeface="EB Garamond Medium"/>
              </a:rPr>
              <a:t>begin </a:t>
            </a:r>
            <a:r>
              <a:rPr lang="en" sz="1600">
                <a:latin typeface="EB Garamond Medium"/>
                <a:ea typeface="EB Garamond Medium"/>
                <a:cs typeface="EB Garamond Medium"/>
                <a:sym typeface="EB Garamond Medium"/>
              </a:rPr>
              <a:t>the same way </a:t>
            </a:r>
            <a:endParaRPr sz="1600">
              <a:latin typeface="EB Garamond Medium"/>
              <a:ea typeface="EB Garamond Medium"/>
              <a:cs typeface="EB Garamond Medium"/>
              <a:sym typeface="EB Garamond Medium"/>
            </a:endParaRPr>
          </a:p>
          <a:p>
            <a:pPr indent="0" lvl="0" marL="0" rtl="0" algn="l">
              <a:spcBef>
                <a:spcPts val="1600"/>
              </a:spcBef>
              <a:spcAft>
                <a:spcPts val="0"/>
              </a:spcAft>
              <a:buNone/>
            </a:pPr>
            <a:r>
              <a:rPr lang="en" sz="1600" u="sng">
                <a:latin typeface="EB Garamond Medium"/>
                <a:ea typeface="EB Garamond Medium"/>
                <a:cs typeface="EB Garamond Medium"/>
                <a:sym typeface="EB Garamond Medium"/>
              </a:rPr>
              <a:t>Problem: </a:t>
            </a:r>
            <a:endParaRPr sz="1600" u="sng">
              <a:latin typeface="EB Garamond Medium"/>
              <a:ea typeface="EB Garamond Medium"/>
              <a:cs typeface="EB Garamond Medium"/>
              <a:sym typeface="EB Garamond Medium"/>
            </a:endParaRPr>
          </a:p>
          <a:p>
            <a:pPr indent="0" lvl="0" marL="0" rtl="0" algn="l">
              <a:spcBef>
                <a:spcPts val="0"/>
              </a:spcBef>
              <a:spcAft>
                <a:spcPts val="0"/>
              </a:spcAft>
              <a:buNone/>
            </a:pPr>
            <a:r>
              <a:rPr lang="en" sz="1600">
                <a:latin typeface="EB Garamond Medium"/>
                <a:ea typeface="EB Garamond Medium"/>
                <a:cs typeface="EB Garamond Medium"/>
                <a:sym typeface="EB Garamond Medium"/>
              </a:rPr>
              <a:t>- Repetition of the same test sequence in multiple tests hinders understanding and makes the scripts harder to maintain </a:t>
            </a:r>
            <a:endParaRPr sz="1600">
              <a:latin typeface="EB Garamond Medium"/>
              <a:ea typeface="EB Garamond Medium"/>
              <a:cs typeface="EB Garamond Medium"/>
              <a:sym typeface="EB Garamond Medium"/>
            </a:endParaRPr>
          </a:p>
          <a:p>
            <a:pPr indent="0" lvl="0" marL="0" rtl="0" algn="l">
              <a:spcBef>
                <a:spcPts val="1600"/>
              </a:spcBef>
              <a:spcAft>
                <a:spcPts val="0"/>
              </a:spcAft>
              <a:buNone/>
            </a:pPr>
            <a:r>
              <a:rPr lang="en" sz="1600" u="sng">
                <a:latin typeface="EB Garamond Medium"/>
                <a:ea typeface="EB Garamond Medium"/>
                <a:cs typeface="EB Garamond Medium"/>
                <a:sym typeface="EB Garamond Medium"/>
              </a:rPr>
              <a:t>Solution: </a:t>
            </a:r>
            <a:endParaRPr sz="1600" u="sng">
              <a:latin typeface="EB Garamond Medium"/>
              <a:ea typeface="EB Garamond Medium"/>
              <a:cs typeface="EB Garamond Medium"/>
              <a:sym typeface="EB Garamond Medium"/>
            </a:endParaRPr>
          </a:p>
          <a:p>
            <a:pPr indent="0" lvl="0" marL="0" rtl="0" algn="l">
              <a:spcBef>
                <a:spcPts val="0"/>
              </a:spcBef>
              <a:spcAft>
                <a:spcPts val="1600"/>
              </a:spcAft>
              <a:buNone/>
            </a:pPr>
            <a:r>
              <a:rPr lang="en" sz="1600">
                <a:latin typeface="EB Garamond Medium"/>
                <a:ea typeface="EB Garamond Medium"/>
                <a:cs typeface="EB Garamond Medium"/>
                <a:sym typeface="EB Garamond Medium"/>
              </a:rPr>
              <a:t>If multiple tests have the same setup or preparer commands sequence, set it aside as a separate single test sequence and have all tests that begin with it refer to it. Alternatively, create a preparer command if you need to hide its content from the script (only developers will have access to what it does, in the hookup code).</a:t>
            </a:r>
            <a:endParaRPr sz="1600">
              <a:latin typeface="EB Garamond Medium"/>
              <a:ea typeface="EB Garamond Medium"/>
              <a:cs typeface="EB Garamond Medium"/>
              <a:sym typeface="EB Garamond Medium"/>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sp>
        <p:nvSpPr>
          <p:cNvPr id="284" name="Google Shape;284;p49"/>
          <p:cNvSpPr txBox="1"/>
          <p:nvPr>
            <p:ph idx="1" type="body"/>
          </p:nvPr>
        </p:nvSpPr>
        <p:spPr>
          <a:xfrm>
            <a:off x="311700" y="238075"/>
            <a:ext cx="4335900" cy="5106600"/>
          </a:xfrm>
          <a:prstGeom prst="rect">
            <a:avLst/>
          </a:prstGeom>
        </p:spPr>
        <p:txBody>
          <a:bodyPr anchorCtr="0" anchor="t" bIns="91425" lIns="91425" spcFirstLastPara="1" rIns="91425" wrap="square" tIns="91425">
            <a:noAutofit/>
          </a:bodyPr>
          <a:lstStyle/>
          <a:p>
            <a:pPr indent="0" lvl="0" marL="152400" marR="152400" rtl="0" algn="l">
              <a:lnSpc>
                <a:spcPct val="140000"/>
              </a:lnSpc>
              <a:spcBef>
                <a:spcPts val="0"/>
              </a:spcBef>
              <a:spcAft>
                <a:spcPts val="0"/>
              </a:spcAft>
              <a:buNone/>
            </a:pPr>
            <a:r>
              <a:rPr lang="en" sz="1100">
                <a:solidFill>
                  <a:srgbClr val="6A737D"/>
                </a:solidFill>
                <a:highlight>
                  <a:srgbClr val="F6F8FA"/>
                </a:highlight>
                <a:latin typeface="Verdana"/>
                <a:ea typeface="Verdana"/>
                <a:cs typeface="Verdana"/>
                <a:sym typeface="Verdana"/>
              </a:rPr>
              <a:t># bad</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describe </a:t>
            </a:r>
            <a:r>
              <a:rPr lang="en" sz="1000">
                <a:solidFill>
                  <a:srgbClr val="032F62"/>
                </a:solidFill>
                <a:highlight>
                  <a:srgbClr val="F6F8FA"/>
                </a:highlight>
                <a:latin typeface="Verdana"/>
                <a:ea typeface="Verdana"/>
                <a:cs typeface="Verdana"/>
                <a:sym typeface="Verdana"/>
              </a:rPr>
              <a:t>'GET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:article</a:t>
            </a:r>
            <a:r>
              <a:rPr lang="en" sz="1000">
                <a:solidFill>
                  <a:srgbClr val="24292E"/>
                </a:solidFill>
                <a:highlight>
                  <a:srgbClr val="F6F8FA"/>
                </a:highlight>
                <a:latin typeface="Verdana"/>
                <a:ea typeface="Verdana"/>
                <a:cs typeface="Verdana"/>
                <a:sym typeface="Verdana"/>
              </a:rPr>
              <a:t>) { </a:t>
            </a:r>
            <a:r>
              <a:rPr lang="en" sz="1000">
                <a:solidFill>
                  <a:srgbClr val="005CC5"/>
                </a:solidFill>
                <a:highlight>
                  <a:srgbClr val="F6F8FA"/>
                </a:highlight>
                <a:latin typeface="Verdana"/>
                <a:ea typeface="Verdana"/>
                <a:cs typeface="Verdana"/>
                <a:sym typeface="Verdana"/>
              </a:rPr>
              <a:t>FactoryBot</a:t>
            </a:r>
            <a:r>
              <a:rPr lang="en" sz="1000">
                <a:solidFill>
                  <a:srgbClr val="24292E"/>
                </a:solidFill>
                <a:highlight>
                  <a:srgbClr val="F6F8FA"/>
                </a:highlight>
                <a:latin typeface="Verdana"/>
                <a:ea typeface="Verdana"/>
                <a:cs typeface="Verdana"/>
                <a:sym typeface="Verdana"/>
              </a:rPr>
              <a:t>.create(</a:t>
            </a:r>
            <a:r>
              <a:rPr lang="en" sz="1000">
                <a:solidFill>
                  <a:srgbClr val="005CC5"/>
                </a:solidFill>
                <a:highlight>
                  <a:srgbClr val="F6F8FA"/>
                </a:highlight>
                <a:latin typeface="Verdana"/>
                <a:ea typeface="Verdana"/>
                <a:cs typeface="Verdana"/>
                <a:sym typeface="Verdana"/>
              </a:rPr>
              <a:t>:article</a:t>
            </a:r>
            <a:r>
              <a:rPr lang="en" sz="1000">
                <a:solidFill>
                  <a:srgbClr val="24292E"/>
                </a:solidFill>
                <a:highlight>
                  <a:srgbClr val="F6F8FA"/>
                </a:highlight>
                <a:latin typeface="Verdana"/>
                <a:ea typeface="Verdana"/>
                <a:cs typeface="Verdana"/>
                <a:sym typeface="Verdana"/>
              </a:rPr>
              <a:t>, </a:t>
            </a:r>
            <a:r>
              <a:rPr lang="en" sz="1000">
                <a:solidFill>
                  <a:srgbClr val="005CC5"/>
                </a:solidFill>
                <a:highlight>
                  <a:srgbClr val="F6F8FA"/>
                </a:highlight>
                <a:latin typeface="Verdana"/>
                <a:ea typeface="Verdana"/>
                <a:cs typeface="Verdana"/>
                <a:sym typeface="Verdana"/>
              </a:rPr>
              <a:t>owner:</a:t>
            </a:r>
            <a:r>
              <a:rPr lang="en" sz="1000">
                <a:solidFill>
                  <a:srgbClr val="24292E"/>
                </a:solidFill>
                <a:highlight>
                  <a:srgbClr val="F6F8FA"/>
                </a:highlight>
                <a:latin typeface="Verdana"/>
                <a:ea typeface="Verdana"/>
                <a:cs typeface="Verdana"/>
                <a:sym typeface="Verdana"/>
              </a:rPr>
              <a:t> owner) }</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before { page.driver.get </a:t>
            </a:r>
            <a:r>
              <a:rPr lang="en" sz="1000">
                <a:solidFill>
                  <a:srgbClr val="032F62"/>
                </a:solidFill>
                <a:highlight>
                  <a:srgbClr val="F6F8FA"/>
                </a:highlight>
                <a:latin typeface="Verdana"/>
                <a:ea typeface="Verdana"/>
                <a:cs typeface="Verdana"/>
                <a:sym typeface="Verdana"/>
              </a:rPr>
              <a:t>'/routine’</a:t>
            </a:r>
            <a:r>
              <a:rPr lang="en" sz="1000">
                <a:solidFill>
                  <a:srgbClr val="24292E"/>
                </a:solidFill>
                <a:highlight>
                  <a:srgbClr val="F6F8FA"/>
                </a:highlight>
                <a:latin typeface="Verdana"/>
                <a:ea typeface="Verdana"/>
                <a:cs typeface="Verdana"/>
                <a:sym typeface="Verdana"/>
              </a:rPr>
              <a:t> }</a:t>
            </a:r>
            <a:br>
              <a:rPr lang="en" sz="1000">
                <a:solidFill>
                  <a:srgbClr val="24292E"/>
                </a:solidFill>
                <a:highlight>
                  <a:srgbClr val="F6F8FA"/>
                </a:highlight>
                <a:latin typeface="Verdana"/>
                <a:ea typeface="Verdana"/>
                <a:cs typeface="Verdana"/>
                <a:sym typeface="Verdana"/>
              </a:rPr>
            </a:br>
            <a:endParaRPr sz="1000">
              <a:solidFill>
                <a:srgbClr val="24292E"/>
              </a:solidFill>
              <a:highlight>
                <a:srgbClr val="F6F8FA"/>
              </a:highlight>
              <a:latin typeface="Verdana"/>
              <a:ea typeface="Verdana"/>
              <a:cs typeface="Verdana"/>
              <a:sym typeface="Verdana"/>
            </a:endParaRPr>
          </a:p>
          <a:p>
            <a:pPr indent="0" lvl="0" marL="152400" marR="152400" rtl="0" algn="l">
              <a:lnSpc>
                <a:spcPct val="140000"/>
              </a:lnSpc>
              <a:spcBef>
                <a:spcPts val="0"/>
              </a:spcBef>
              <a:spcAft>
                <a:spcPts val="0"/>
              </a:spcAft>
              <a:buNone/>
            </a:pPr>
            <a:r>
              <a:rPr lang="en" sz="1000">
                <a:solidFill>
                  <a:srgbClr val="24292E"/>
                </a:solidFill>
                <a:highlight>
                  <a:srgbClr val="F6F8FA"/>
                </a:highlight>
                <a:latin typeface="Verdana"/>
                <a:ea typeface="Verdana"/>
                <a:cs typeface="Verdana"/>
                <a:sym typeface="Verdana"/>
              </a:rPr>
              <a:t>  context </a:t>
            </a:r>
            <a:r>
              <a:rPr lang="en" sz="1000">
                <a:solidFill>
                  <a:srgbClr val="032F62"/>
                </a:solidFill>
                <a:highlight>
                  <a:srgbClr val="F6F8FA"/>
                </a:highlight>
                <a:latin typeface="Verdana"/>
                <a:ea typeface="Verdana"/>
                <a:cs typeface="Verdana"/>
                <a:sym typeface="Verdana"/>
              </a:rPr>
              <a:t>'when user is a normal person'</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 normal poeple}</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it </a:t>
            </a:r>
            <a:r>
              <a:rPr lang="en" sz="1000">
                <a:solidFill>
                  <a:srgbClr val="032F62"/>
                </a:solidFill>
                <a:highlight>
                  <a:srgbClr val="F6F8FA"/>
                </a:highlight>
                <a:latin typeface="Verdana"/>
                <a:ea typeface="Verdana"/>
                <a:cs typeface="Verdana"/>
                <a:sym typeface="Verdana"/>
              </a:rPr>
              <a:t>'morning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brush_teeth brush;</a:t>
            </a:r>
            <a:endParaRPr sz="1000">
              <a:solidFill>
                <a:srgbClr val="24292E"/>
              </a:solidFill>
              <a:highlight>
                <a:srgbClr val="F6F8FA"/>
              </a:highlight>
              <a:latin typeface="Verdana"/>
              <a:ea typeface="Verdana"/>
              <a:cs typeface="Verdana"/>
              <a:sym typeface="Verdana"/>
            </a:endParaRPr>
          </a:p>
          <a:p>
            <a:pPr indent="0" lvl="0" marL="152400" marR="152400" rtl="0" algn="l">
              <a:lnSpc>
                <a:spcPct val="140000"/>
              </a:lnSpc>
              <a:spcBef>
                <a:spcPts val="0"/>
              </a:spcBef>
              <a:spcAft>
                <a:spcPts val="0"/>
              </a:spcAft>
              <a:buNone/>
            </a:pPr>
            <a:r>
              <a:rPr lang="en" sz="1000">
                <a:solidFill>
                  <a:srgbClr val="24292E"/>
                </a:solidFill>
                <a:highlight>
                  <a:srgbClr val="F6F8FA"/>
                </a:highlight>
                <a:latin typeface="Verdana"/>
                <a:ea typeface="Verdana"/>
                <a:cs typeface="Verdana"/>
                <a:sym typeface="Verdana"/>
              </a:rPr>
              <a:t>      wash_face wash;</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endParaRPr sz="1000">
              <a:solidFill>
                <a:srgbClr val="24292E"/>
              </a:solidFill>
              <a:highlight>
                <a:srgbClr val="F6F8FA"/>
              </a:highlight>
              <a:latin typeface="Verdana"/>
              <a:ea typeface="Verdana"/>
              <a:cs typeface="Verdana"/>
              <a:sym typeface="Verdana"/>
            </a:endParaRPr>
          </a:p>
          <a:p>
            <a:pPr indent="0" lvl="0" marL="152400" marR="152400" rtl="0" algn="l">
              <a:lnSpc>
                <a:spcPct val="140000"/>
              </a:lnSpc>
              <a:spcBef>
                <a:spcPts val="0"/>
              </a:spcBef>
              <a:spcAft>
                <a:spcPts val="0"/>
              </a:spcAft>
              <a:buNone/>
            </a:pPr>
            <a:r>
              <a:rPr lang="en" sz="1000">
                <a:solidFill>
                  <a:srgbClr val="24292E"/>
                </a:solidFill>
                <a:highlight>
                  <a:srgbClr val="F6F8FA"/>
                </a:highlight>
                <a:latin typeface="Verdana"/>
                <a:ea typeface="Verdana"/>
                <a:cs typeface="Verdana"/>
                <a:sym typeface="Verdana"/>
              </a:rPr>
              <a:t>  context </a:t>
            </a:r>
            <a:r>
              <a:rPr lang="en" sz="1000">
                <a:solidFill>
                  <a:srgbClr val="032F62"/>
                </a:solidFill>
                <a:highlight>
                  <a:srgbClr val="F6F8FA"/>
                </a:highlight>
                <a:latin typeface="Verdana"/>
                <a:ea typeface="Verdana"/>
                <a:cs typeface="Verdana"/>
                <a:sym typeface="Verdana"/>
              </a:rPr>
              <a:t>'when user is the President’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 </a:t>
            </a:r>
            <a:r>
              <a:rPr lang="en" sz="1000">
                <a:solidFill>
                  <a:srgbClr val="005CC5"/>
                </a:solidFill>
                <a:highlight>
                  <a:srgbClr val="F6F8FA"/>
                </a:highlight>
                <a:latin typeface="Verdana"/>
                <a:ea typeface="Verdana"/>
                <a:cs typeface="Verdana"/>
                <a:sym typeface="Verdana"/>
              </a:rPr>
              <a:t>FactoryBot</a:t>
            </a:r>
            <a:r>
              <a:rPr lang="en" sz="1000">
                <a:solidFill>
                  <a:srgbClr val="24292E"/>
                </a:solidFill>
                <a:highlight>
                  <a:srgbClr val="F6F8FA"/>
                </a:highlight>
                <a:latin typeface="Verdana"/>
                <a:ea typeface="Verdana"/>
                <a:cs typeface="Verdana"/>
                <a:sym typeface="Verdana"/>
              </a:rPr>
              <a:t>.create(</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a:t>
            </a:r>
            <a:r>
              <a:rPr lang="en" sz="1000">
                <a:solidFill>
                  <a:srgbClr val="005CC5"/>
                </a:solidFill>
                <a:highlight>
                  <a:srgbClr val="F6F8FA"/>
                </a:highlight>
                <a:latin typeface="Verdana"/>
                <a:ea typeface="Verdana"/>
                <a:cs typeface="Verdana"/>
                <a:sym typeface="Verdana"/>
              </a:rPr>
              <a:t>:President</a:t>
            </a:r>
            <a:r>
              <a:rPr lang="en" sz="1000">
                <a:solidFill>
                  <a:srgbClr val="24292E"/>
                </a:solidFill>
                <a:highlight>
                  <a:srgbClr val="F6F8FA"/>
                </a:highlight>
                <a:latin typeface="Verdana"/>
                <a:ea typeface="Verdana"/>
                <a:cs typeface="Verdana"/>
                <a:sym typeface="Verdana"/>
              </a:rPr>
              <a:t>) </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it </a:t>
            </a:r>
            <a:r>
              <a:rPr lang="en" sz="1000">
                <a:solidFill>
                  <a:srgbClr val="032F62"/>
                </a:solidFill>
                <a:highlight>
                  <a:srgbClr val="F6F8FA"/>
                </a:highlight>
                <a:latin typeface="Verdana"/>
                <a:ea typeface="Verdana"/>
                <a:cs typeface="Verdana"/>
                <a:sym typeface="Verdana"/>
              </a:rPr>
              <a:t>'morning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brush_teeth brush;</a:t>
            </a:r>
            <a:endParaRPr sz="1000">
              <a:solidFill>
                <a:srgbClr val="24292E"/>
              </a:solidFill>
              <a:highlight>
                <a:srgbClr val="F6F8FA"/>
              </a:highlight>
              <a:latin typeface="Verdana"/>
              <a:ea typeface="Verdana"/>
              <a:cs typeface="Verdana"/>
              <a:sym typeface="Verdana"/>
            </a:endParaRPr>
          </a:p>
          <a:p>
            <a:pPr indent="0" lvl="0" marL="152400" marR="152400" rtl="0" algn="l">
              <a:lnSpc>
                <a:spcPct val="140000"/>
              </a:lnSpc>
              <a:spcBef>
                <a:spcPts val="0"/>
              </a:spcBef>
              <a:spcAft>
                <a:spcPts val="0"/>
              </a:spcAft>
              <a:buNone/>
            </a:pPr>
            <a:r>
              <a:rPr lang="en" sz="1000">
                <a:solidFill>
                  <a:srgbClr val="24292E"/>
                </a:solidFill>
                <a:highlight>
                  <a:srgbClr val="F6F8FA"/>
                </a:highlight>
                <a:latin typeface="Verdana"/>
                <a:ea typeface="Verdana"/>
                <a:cs typeface="Verdana"/>
                <a:sym typeface="Verdana"/>
              </a:rPr>
              <a:t>      wash_face wash;</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r>
              <a:rPr lang="en" sz="1000">
                <a:solidFill>
                  <a:srgbClr val="D73A49"/>
                </a:solidFill>
                <a:highlight>
                  <a:srgbClr val="F6F8FA"/>
                </a:highlight>
                <a:latin typeface="Verdana"/>
                <a:ea typeface="Verdana"/>
                <a:cs typeface="Verdana"/>
                <a:sym typeface="Verdana"/>
              </a:rPr>
              <a:t>end</a:t>
            </a:r>
            <a:endParaRPr/>
          </a:p>
          <a:p>
            <a:pPr indent="0" lvl="0" marL="152400" marR="152400" rtl="0" algn="l">
              <a:lnSpc>
                <a:spcPct val="140000"/>
              </a:lnSpc>
              <a:spcBef>
                <a:spcPts val="0"/>
              </a:spcBef>
              <a:spcAft>
                <a:spcPts val="0"/>
              </a:spcAft>
              <a:buNone/>
            </a:pPr>
            <a:r>
              <a:t/>
            </a:r>
            <a:endParaRPr sz="1100">
              <a:solidFill>
                <a:srgbClr val="6A737D"/>
              </a:solidFill>
              <a:highlight>
                <a:srgbClr val="F6F8FA"/>
              </a:highlight>
              <a:latin typeface="Verdana"/>
              <a:ea typeface="Verdana"/>
              <a:cs typeface="Verdana"/>
              <a:sym typeface="Verdana"/>
            </a:endParaRPr>
          </a:p>
        </p:txBody>
      </p:sp>
      <p:sp>
        <p:nvSpPr>
          <p:cNvPr id="285" name="Google Shape;285;p49"/>
          <p:cNvSpPr txBox="1"/>
          <p:nvPr>
            <p:ph idx="1" type="body"/>
          </p:nvPr>
        </p:nvSpPr>
        <p:spPr>
          <a:xfrm>
            <a:off x="4616075" y="238075"/>
            <a:ext cx="4335900" cy="4478400"/>
          </a:xfrm>
          <a:prstGeom prst="rect">
            <a:avLst/>
          </a:prstGeom>
        </p:spPr>
        <p:txBody>
          <a:bodyPr anchorCtr="0" anchor="t" bIns="91425" lIns="91425" spcFirstLastPara="1" rIns="91425" wrap="square" tIns="91425">
            <a:noAutofit/>
          </a:bodyPr>
          <a:lstStyle/>
          <a:p>
            <a:pPr indent="0" lvl="0" marL="152400" marR="152400" rtl="0" algn="l">
              <a:lnSpc>
                <a:spcPct val="130000"/>
              </a:lnSpc>
              <a:spcBef>
                <a:spcPts val="0"/>
              </a:spcBef>
              <a:spcAft>
                <a:spcPts val="0"/>
              </a:spcAft>
              <a:buNone/>
            </a:pPr>
            <a:r>
              <a:rPr lang="en" sz="1100">
                <a:solidFill>
                  <a:srgbClr val="6A737D"/>
                </a:solidFill>
                <a:highlight>
                  <a:srgbClr val="F6F8FA"/>
                </a:highlight>
                <a:latin typeface="Verdana"/>
                <a:ea typeface="Verdana"/>
                <a:cs typeface="Verdana"/>
                <a:sym typeface="Verdana"/>
              </a:rPr>
              <a:t># good</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describe </a:t>
            </a:r>
            <a:r>
              <a:rPr lang="en" sz="1000">
                <a:solidFill>
                  <a:srgbClr val="032F62"/>
                </a:solidFill>
                <a:highlight>
                  <a:srgbClr val="F6F8FA"/>
                </a:highlight>
                <a:latin typeface="Verdana"/>
                <a:ea typeface="Verdana"/>
                <a:cs typeface="Verdana"/>
                <a:sym typeface="Verdana"/>
              </a:rPr>
              <a:t>'GET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:article</a:t>
            </a:r>
            <a:r>
              <a:rPr lang="en" sz="1000">
                <a:solidFill>
                  <a:srgbClr val="24292E"/>
                </a:solidFill>
                <a:highlight>
                  <a:srgbClr val="F6F8FA"/>
                </a:highlight>
                <a:latin typeface="Verdana"/>
                <a:ea typeface="Verdana"/>
                <a:cs typeface="Verdana"/>
                <a:sym typeface="Verdana"/>
              </a:rPr>
              <a:t>) { </a:t>
            </a:r>
            <a:r>
              <a:rPr lang="en" sz="1000">
                <a:solidFill>
                  <a:srgbClr val="005CC5"/>
                </a:solidFill>
                <a:highlight>
                  <a:srgbClr val="F6F8FA"/>
                </a:highlight>
                <a:latin typeface="Verdana"/>
                <a:ea typeface="Verdana"/>
                <a:cs typeface="Verdana"/>
                <a:sym typeface="Verdana"/>
              </a:rPr>
              <a:t>FactoryBot</a:t>
            </a:r>
            <a:r>
              <a:rPr lang="en" sz="1000">
                <a:solidFill>
                  <a:srgbClr val="24292E"/>
                </a:solidFill>
                <a:highlight>
                  <a:srgbClr val="F6F8FA"/>
                </a:highlight>
                <a:latin typeface="Verdana"/>
                <a:ea typeface="Verdana"/>
                <a:cs typeface="Verdana"/>
                <a:sym typeface="Verdana"/>
              </a:rPr>
              <a:t>.create(</a:t>
            </a:r>
            <a:r>
              <a:rPr lang="en" sz="1000">
                <a:solidFill>
                  <a:srgbClr val="005CC5"/>
                </a:solidFill>
                <a:highlight>
                  <a:srgbClr val="F6F8FA"/>
                </a:highlight>
                <a:latin typeface="Verdana"/>
                <a:ea typeface="Verdana"/>
                <a:cs typeface="Verdana"/>
                <a:sym typeface="Verdana"/>
              </a:rPr>
              <a:t>:article</a:t>
            </a:r>
            <a:r>
              <a:rPr lang="en" sz="1000">
                <a:solidFill>
                  <a:srgbClr val="24292E"/>
                </a:solidFill>
                <a:highlight>
                  <a:srgbClr val="F6F8FA"/>
                </a:highlight>
                <a:latin typeface="Verdana"/>
                <a:ea typeface="Verdana"/>
                <a:cs typeface="Verdana"/>
                <a:sym typeface="Verdana"/>
              </a:rPr>
              <a:t>, </a:t>
            </a:r>
            <a:r>
              <a:rPr lang="en" sz="1000">
                <a:solidFill>
                  <a:srgbClr val="005CC5"/>
                </a:solidFill>
                <a:highlight>
                  <a:srgbClr val="F6F8FA"/>
                </a:highlight>
                <a:latin typeface="Verdana"/>
                <a:ea typeface="Verdana"/>
                <a:cs typeface="Verdana"/>
                <a:sym typeface="Verdana"/>
              </a:rPr>
              <a:t>owner:</a:t>
            </a:r>
            <a:r>
              <a:rPr lang="en" sz="1000">
                <a:solidFill>
                  <a:srgbClr val="24292E"/>
                </a:solidFill>
                <a:highlight>
                  <a:srgbClr val="F6F8FA"/>
                </a:highlight>
                <a:latin typeface="Verdana"/>
                <a:ea typeface="Verdana"/>
                <a:cs typeface="Verdana"/>
                <a:sym typeface="Verdana"/>
              </a:rPr>
              <a:t> owner) }</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before { page.driver.get </a:t>
            </a:r>
            <a:r>
              <a:rPr lang="en" sz="1000">
                <a:solidFill>
                  <a:srgbClr val="032F62"/>
                </a:solidFill>
                <a:highlight>
                  <a:srgbClr val="F6F8FA"/>
                </a:highlight>
                <a:latin typeface="Verdana"/>
                <a:ea typeface="Verdana"/>
                <a:cs typeface="Verdana"/>
                <a:sym typeface="Verdana"/>
              </a:rPr>
              <a:t>'/routine'</a:t>
            </a:r>
            <a:r>
              <a:rPr lang="en" sz="1000">
                <a:solidFill>
                  <a:srgbClr val="24292E"/>
                </a:solidFill>
                <a:highlight>
                  <a:srgbClr val="F6F8FA"/>
                </a:highlight>
                <a:latin typeface="Verdana"/>
                <a:ea typeface="Verdana"/>
                <a:cs typeface="Verdana"/>
                <a:sym typeface="Verdana"/>
              </a:rPr>
              <a:t> }</a:t>
            </a:r>
            <a:br>
              <a:rPr lang="en" sz="1000">
                <a:solidFill>
                  <a:srgbClr val="24292E"/>
                </a:solidFill>
                <a:highlight>
                  <a:srgbClr val="F6F8FA"/>
                </a:highlight>
                <a:latin typeface="Verdana"/>
                <a:ea typeface="Verdana"/>
                <a:cs typeface="Verdana"/>
                <a:sym typeface="Verdana"/>
              </a:rPr>
            </a:b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shared_examples </a:t>
            </a:r>
            <a:r>
              <a:rPr lang="en" sz="1000">
                <a:solidFill>
                  <a:srgbClr val="032F62"/>
                </a:solidFill>
                <a:highlight>
                  <a:srgbClr val="F6F8FA"/>
                </a:highlight>
                <a:latin typeface="Verdana"/>
                <a:ea typeface="Verdana"/>
                <a:cs typeface="Verdana"/>
                <a:sym typeface="Verdana"/>
              </a:rPr>
              <a:t>'morning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it </a:t>
            </a:r>
            <a:r>
              <a:rPr lang="en" sz="1000">
                <a:solidFill>
                  <a:srgbClr val="032F62"/>
                </a:solidFill>
                <a:highlight>
                  <a:srgbClr val="F6F8FA"/>
                </a:highlight>
                <a:latin typeface="Verdana"/>
                <a:ea typeface="Verdana"/>
                <a:cs typeface="Verdana"/>
                <a:sym typeface="Verdana"/>
              </a:rPr>
              <a:t>'morning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brush_teeth brush;</a:t>
            </a:r>
            <a:endParaRPr sz="1000">
              <a:solidFill>
                <a:srgbClr val="24292E"/>
              </a:solidFill>
              <a:highlight>
                <a:srgbClr val="F6F8FA"/>
              </a:highlight>
              <a:latin typeface="Verdana"/>
              <a:ea typeface="Verdana"/>
              <a:cs typeface="Verdana"/>
              <a:sym typeface="Verdana"/>
            </a:endParaRPr>
          </a:p>
          <a:p>
            <a:pPr indent="0" lvl="0" marL="152400" marR="152400" rtl="0" algn="l">
              <a:lnSpc>
                <a:spcPct val="130000"/>
              </a:lnSpc>
              <a:spcBef>
                <a:spcPts val="0"/>
              </a:spcBef>
              <a:spcAft>
                <a:spcPts val="0"/>
              </a:spcAft>
              <a:buNone/>
            </a:pPr>
            <a:r>
              <a:rPr lang="en" sz="1000">
                <a:solidFill>
                  <a:srgbClr val="24292E"/>
                </a:solidFill>
                <a:highlight>
                  <a:srgbClr val="F6F8FA"/>
                </a:highlight>
                <a:latin typeface="Verdana"/>
                <a:ea typeface="Verdana"/>
                <a:cs typeface="Verdana"/>
                <a:sym typeface="Verdana"/>
              </a:rPr>
              <a:t>      wash_face wash;</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endParaRPr sz="1000">
              <a:solidFill>
                <a:srgbClr val="D73A49"/>
              </a:solidFill>
              <a:highlight>
                <a:srgbClr val="F6F8FA"/>
              </a:highlight>
              <a:latin typeface="Verdana"/>
              <a:ea typeface="Verdana"/>
              <a:cs typeface="Verdana"/>
              <a:sym typeface="Verdana"/>
            </a:endParaRPr>
          </a:p>
          <a:p>
            <a:pPr indent="0" lvl="0" marL="152400" marR="152400" rtl="0" algn="l">
              <a:lnSpc>
                <a:spcPct val="130000"/>
              </a:lnSpc>
              <a:spcBef>
                <a:spcPts val="0"/>
              </a:spcBef>
              <a:spcAft>
                <a:spcPts val="0"/>
              </a:spcAft>
              <a:buNone/>
            </a:pP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context </a:t>
            </a:r>
            <a:r>
              <a:rPr lang="en" sz="1000">
                <a:solidFill>
                  <a:srgbClr val="032F62"/>
                </a:solidFill>
                <a:highlight>
                  <a:srgbClr val="F6F8FA"/>
                </a:highlight>
                <a:latin typeface="Verdana"/>
                <a:ea typeface="Verdana"/>
                <a:cs typeface="Verdana"/>
                <a:sym typeface="Verdana"/>
              </a:rPr>
              <a:t>'when user is a </a:t>
            </a:r>
            <a:r>
              <a:rPr lang="en" sz="1000">
                <a:solidFill>
                  <a:srgbClr val="24292E"/>
                </a:solidFill>
                <a:highlight>
                  <a:srgbClr val="F6F8FA"/>
                </a:highlight>
                <a:latin typeface="Verdana"/>
                <a:ea typeface="Verdana"/>
                <a:cs typeface="Verdana"/>
                <a:sym typeface="Verdana"/>
              </a:rPr>
              <a:t>normal person’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 normal people }</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include_examples </a:t>
            </a:r>
            <a:r>
              <a:rPr lang="en" sz="1000">
                <a:solidFill>
                  <a:srgbClr val="032F62"/>
                </a:solidFill>
                <a:highlight>
                  <a:srgbClr val="F6F8FA"/>
                </a:highlight>
                <a:latin typeface="Verdana"/>
                <a:ea typeface="Verdana"/>
                <a:cs typeface="Verdana"/>
                <a:sym typeface="Verdana"/>
              </a:rPr>
              <a:t>'morning routine'</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endParaRPr sz="1000">
              <a:solidFill>
                <a:srgbClr val="D73A49"/>
              </a:solidFill>
              <a:highlight>
                <a:srgbClr val="F6F8FA"/>
              </a:highlight>
              <a:latin typeface="Verdana"/>
              <a:ea typeface="Verdana"/>
              <a:cs typeface="Verdana"/>
              <a:sym typeface="Verdana"/>
            </a:endParaRPr>
          </a:p>
          <a:p>
            <a:pPr indent="0" lvl="0" marL="152400" marR="152400" rtl="0" algn="l">
              <a:lnSpc>
                <a:spcPct val="130000"/>
              </a:lnSpc>
              <a:spcBef>
                <a:spcPts val="0"/>
              </a:spcBef>
              <a:spcAft>
                <a:spcPts val="0"/>
              </a:spcAft>
              <a:buNone/>
            </a:pP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context </a:t>
            </a:r>
            <a:r>
              <a:rPr lang="en" sz="1000">
                <a:solidFill>
                  <a:srgbClr val="032F62"/>
                </a:solidFill>
                <a:highlight>
                  <a:srgbClr val="F6F8FA"/>
                </a:highlight>
                <a:latin typeface="Verdana"/>
                <a:ea typeface="Verdana"/>
                <a:cs typeface="Verdana"/>
                <a:sym typeface="Verdana"/>
              </a:rPr>
              <a:t>'when user is the President’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 </a:t>
            </a:r>
            <a:r>
              <a:rPr lang="en" sz="1000">
                <a:solidFill>
                  <a:srgbClr val="005CC5"/>
                </a:solidFill>
                <a:highlight>
                  <a:srgbClr val="F6F8FA"/>
                </a:highlight>
                <a:latin typeface="Verdana"/>
                <a:ea typeface="Verdana"/>
                <a:cs typeface="Verdana"/>
                <a:sym typeface="Verdana"/>
              </a:rPr>
              <a:t>FactoryBot</a:t>
            </a:r>
            <a:r>
              <a:rPr lang="en" sz="1000">
                <a:solidFill>
                  <a:srgbClr val="24292E"/>
                </a:solidFill>
                <a:highlight>
                  <a:srgbClr val="F6F8FA"/>
                </a:highlight>
                <a:latin typeface="Verdana"/>
                <a:ea typeface="Verdana"/>
                <a:cs typeface="Verdana"/>
                <a:sym typeface="Verdana"/>
              </a:rPr>
              <a:t>.create(</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a:t>
            </a:r>
            <a:r>
              <a:rPr lang="en" sz="1000">
                <a:solidFill>
                  <a:srgbClr val="005CC5"/>
                </a:solidFill>
                <a:highlight>
                  <a:srgbClr val="F6F8FA"/>
                </a:highlight>
                <a:latin typeface="Verdana"/>
                <a:ea typeface="Verdana"/>
                <a:cs typeface="Verdana"/>
                <a:sym typeface="Verdana"/>
              </a:rPr>
              <a:t>:President</a:t>
            </a:r>
            <a:r>
              <a:rPr lang="en" sz="1000">
                <a:solidFill>
                  <a:srgbClr val="24292E"/>
                </a:solidFill>
                <a:highlight>
                  <a:srgbClr val="F6F8FA"/>
                </a:highlight>
                <a:latin typeface="Verdana"/>
                <a:ea typeface="Verdana"/>
                <a:cs typeface="Verdana"/>
                <a:sym typeface="Verdana"/>
              </a:rPr>
              <a:t>) }</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include_examples </a:t>
            </a:r>
            <a:r>
              <a:rPr lang="en" sz="1000">
                <a:solidFill>
                  <a:srgbClr val="032F62"/>
                </a:solidFill>
                <a:highlight>
                  <a:srgbClr val="F6F8FA"/>
                </a:highlight>
                <a:latin typeface="Verdana"/>
                <a:ea typeface="Verdana"/>
                <a:cs typeface="Verdana"/>
                <a:sym typeface="Verdana"/>
              </a:rPr>
              <a:t>'morning routine'</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r>
              <a:rPr lang="en" sz="1000">
                <a:solidFill>
                  <a:srgbClr val="D73A49"/>
                </a:solidFill>
                <a:highlight>
                  <a:srgbClr val="F6F8FA"/>
                </a:highlight>
                <a:latin typeface="Verdana"/>
                <a:ea typeface="Verdana"/>
                <a:cs typeface="Verdana"/>
                <a:sym typeface="Verdana"/>
              </a:rPr>
              <a:t>end</a:t>
            </a:r>
            <a:endParaRPr sz="1100">
              <a:solidFill>
                <a:srgbClr val="6A737D"/>
              </a:solidFill>
              <a:highlight>
                <a:srgbClr val="F6F8FA"/>
              </a:highlight>
              <a:latin typeface="Verdana"/>
              <a:ea typeface="Verdana"/>
              <a:cs typeface="Verdana"/>
              <a:sym typeface="Verdan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9" name="Shape 289"/>
        <p:cNvGrpSpPr/>
        <p:nvPr/>
      </p:nvGrpSpPr>
      <p:grpSpPr>
        <a:xfrm>
          <a:off x="0" y="0"/>
          <a:ext cx="0" cy="0"/>
          <a:chOff x="0" y="0"/>
          <a:chExt cx="0" cy="0"/>
        </a:xfrm>
      </p:grpSpPr>
      <p:sp>
        <p:nvSpPr>
          <p:cNvPr id="290" name="Google Shape;290;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ExtraBold"/>
                <a:ea typeface="EB Garamond ExtraBold"/>
                <a:cs typeface="EB Garamond ExtraBold"/>
                <a:sym typeface="EB Garamond ExtraBold"/>
              </a:rPr>
              <a:t>Only Business Objects (1)</a:t>
            </a:r>
            <a:endParaRPr>
              <a:latin typeface="EB Garamond ExtraBold"/>
              <a:ea typeface="EB Garamond ExtraBold"/>
              <a:cs typeface="EB Garamond ExtraBold"/>
              <a:sym typeface="EB Garamond ExtraBold"/>
            </a:endParaRPr>
          </a:p>
        </p:txBody>
      </p:sp>
      <p:sp>
        <p:nvSpPr>
          <p:cNvPr id="291" name="Google Shape;291;p50"/>
          <p:cNvSpPr txBox="1"/>
          <p:nvPr>
            <p:ph idx="1" type="body"/>
          </p:nvPr>
        </p:nvSpPr>
        <p:spPr>
          <a:xfrm>
            <a:off x="311700" y="1000075"/>
            <a:ext cx="8520600" cy="34164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sz="1600" u="sng"/>
              <a:t>Context: </a:t>
            </a:r>
            <a:endParaRPr sz="1600" u="sng"/>
          </a:p>
          <a:p>
            <a:pPr indent="0" lvl="0" marL="0" marR="0" rtl="0" algn="l">
              <a:lnSpc>
                <a:spcPct val="115000"/>
              </a:lnSpc>
              <a:spcBef>
                <a:spcPts val="0"/>
              </a:spcBef>
              <a:spcAft>
                <a:spcPts val="0"/>
              </a:spcAft>
              <a:buNone/>
            </a:pPr>
            <a:r>
              <a:rPr lang="en" sz="1600"/>
              <a:t>- Non-business objects are included in the tests</a:t>
            </a:r>
            <a:endParaRPr sz="1600"/>
          </a:p>
          <a:p>
            <a:pPr indent="0" lvl="0" marL="0" marR="0" rtl="0" algn="l">
              <a:lnSpc>
                <a:spcPct val="115000"/>
              </a:lnSpc>
              <a:spcBef>
                <a:spcPts val="1600"/>
              </a:spcBef>
              <a:spcAft>
                <a:spcPts val="0"/>
              </a:spcAft>
              <a:buNone/>
            </a:pPr>
            <a:r>
              <a:rPr lang="en" sz="1600"/>
              <a:t> </a:t>
            </a:r>
            <a:endParaRPr sz="1600"/>
          </a:p>
          <a:p>
            <a:pPr indent="0" lvl="0" marL="0" marR="0" rtl="0" algn="l">
              <a:lnSpc>
                <a:spcPct val="115000"/>
              </a:lnSpc>
              <a:spcBef>
                <a:spcPts val="1600"/>
              </a:spcBef>
              <a:spcAft>
                <a:spcPts val="0"/>
              </a:spcAft>
              <a:buNone/>
            </a:pPr>
            <a:r>
              <a:t/>
            </a:r>
            <a:endParaRPr sz="1600"/>
          </a:p>
        </p:txBody>
      </p:sp>
      <p:pic>
        <p:nvPicPr>
          <p:cNvPr id="292" name="Google Shape;292;p50"/>
          <p:cNvPicPr preferRelativeResize="0"/>
          <p:nvPr/>
        </p:nvPicPr>
        <p:blipFill>
          <a:blip r:embed="rId3">
            <a:alphaModFix/>
          </a:blip>
          <a:stretch>
            <a:fillRect/>
          </a:stretch>
        </p:blipFill>
        <p:spPr>
          <a:xfrm>
            <a:off x="1714500" y="1853925"/>
            <a:ext cx="5715000" cy="28194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6" name="Shape 296"/>
        <p:cNvGrpSpPr/>
        <p:nvPr/>
      </p:nvGrpSpPr>
      <p:grpSpPr>
        <a:xfrm>
          <a:off x="0" y="0"/>
          <a:ext cx="0" cy="0"/>
          <a:chOff x="0" y="0"/>
          <a:chExt cx="0" cy="0"/>
        </a:xfrm>
      </p:grpSpPr>
      <p:sp>
        <p:nvSpPr>
          <p:cNvPr id="297" name="Google Shape;297;p5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Only Business Objects (2)</a:t>
            </a:r>
            <a:endParaRPr/>
          </a:p>
          <a:p>
            <a:pPr indent="0" lvl="0" marL="0" rtl="0" algn="l">
              <a:spcBef>
                <a:spcPts val="0"/>
              </a:spcBef>
              <a:spcAft>
                <a:spcPts val="0"/>
              </a:spcAft>
              <a:buNone/>
            </a:pPr>
            <a:r>
              <a:t/>
            </a:r>
            <a:endParaRPr/>
          </a:p>
        </p:txBody>
      </p:sp>
      <p:sp>
        <p:nvSpPr>
          <p:cNvPr id="298" name="Google Shape;298;p51"/>
          <p:cNvSpPr txBox="1"/>
          <p:nvPr>
            <p:ph idx="1" type="body"/>
          </p:nvPr>
        </p:nvSpPr>
        <p:spPr>
          <a:xfrm>
            <a:off x="311700" y="10762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u="sng">
                <a:latin typeface="EB Garamond Medium"/>
                <a:ea typeface="EB Garamond Medium"/>
                <a:cs typeface="EB Garamond Medium"/>
                <a:sym typeface="EB Garamond Medium"/>
              </a:rPr>
              <a:t>Problem: </a:t>
            </a:r>
            <a:endParaRPr sz="1600" u="sng">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rPr lang="en" sz="1600">
                <a:latin typeface="EB Garamond Medium"/>
                <a:ea typeface="EB Garamond Medium"/>
                <a:cs typeface="EB Garamond Medium"/>
                <a:sym typeface="EB Garamond Medium"/>
              </a:rPr>
              <a:t>- When non-business objects are included in the script, the tests related to them will be unintelligible for the client, who typically is not a technical person and doesn’t understand non-business objects </a:t>
            </a:r>
            <a:endParaRPr sz="1600">
              <a:latin typeface="EB Garamond Medium"/>
              <a:ea typeface="EB Garamond Medium"/>
              <a:cs typeface="EB Garamond Medium"/>
              <a:sym typeface="EB Garamond Medium"/>
            </a:endParaRPr>
          </a:p>
          <a:p>
            <a:pPr indent="0" lvl="0" marL="0" rtl="0" algn="l">
              <a:spcBef>
                <a:spcPts val="1600"/>
              </a:spcBef>
              <a:spcAft>
                <a:spcPts val="0"/>
              </a:spcAft>
              <a:buClr>
                <a:schemeClr val="dk1"/>
              </a:buClr>
              <a:buSzPts val="1100"/>
              <a:buFont typeface="Arial"/>
              <a:buNone/>
            </a:pPr>
            <a:r>
              <a:rPr lang="en" sz="1600" u="sng">
                <a:latin typeface="EB Garamond Medium"/>
                <a:ea typeface="EB Garamond Medium"/>
                <a:cs typeface="EB Garamond Medium"/>
                <a:sym typeface="EB Garamond Medium"/>
              </a:rPr>
              <a:t>Solution: </a:t>
            </a:r>
            <a:endParaRPr sz="1600" u="sng">
              <a:latin typeface="EB Garamond Medium"/>
              <a:ea typeface="EB Garamond Medium"/>
              <a:cs typeface="EB Garamond Medium"/>
              <a:sym typeface="EB Garamond Medium"/>
            </a:endParaRPr>
          </a:p>
          <a:p>
            <a:pPr indent="0" lvl="0" marL="0" rtl="0" algn="l">
              <a:spcBef>
                <a:spcPts val="0"/>
              </a:spcBef>
              <a:spcAft>
                <a:spcPts val="0"/>
              </a:spcAft>
              <a:buClr>
                <a:schemeClr val="dk1"/>
              </a:buClr>
              <a:buSzPts val="1100"/>
              <a:buFont typeface="Arial"/>
              <a:buNone/>
            </a:pPr>
            <a:r>
              <a:rPr lang="en" sz="1600">
                <a:latin typeface="EB Garamond Medium"/>
                <a:ea typeface="EB Garamond Medium"/>
                <a:cs typeface="EB Garamond Medium"/>
                <a:sym typeface="EB Garamond Medium"/>
              </a:rPr>
              <a:t>Only business objects should be tested in an acceptance test script. Remove all tests for non-BOs and make them unit tests instead. That way, such objects are still tested (in TDD, everything must be tested) but, as they are not a concern for the client, they should be hidden from him.</a:t>
            </a:r>
            <a:endParaRPr sz="1600">
              <a:latin typeface="EB Garamond Medium"/>
              <a:ea typeface="EB Garamond Medium"/>
              <a:cs typeface="EB Garamond Medium"/>
              <a:sym typeface="EB Garamond Medium"/>
            </a:endParaRPr>
          </a:p>
          <a:p>
            <a:pPr indent="0" lvl="0" marL="0" rtl="0" algn="l">
              <a:spcBef>
                <a:spcPts val="0"/>
              </a:spcBef>
              <a:spcAft>
                <a:spcPts val="1600"/>
              </a:spcAft>
              <a:buNone/>
            </a:pPr>
            <a:r>
              <a:t/>
            </a:r>
            <a:endParaRPr sz="1600">
              <a:latin typeface="EB Garamond Medium"/>
              <a:ea typeface="EB Garamond Medium"/>
              <a:cs typeface="EB Garamond Medium"/>
              <a:sym typeface="EB Garamond Medium"/>
            </a:endParaRPr>
          </a:p>
        </p:txBody>
      </p:sp>
      <p:pic>
        <p:nvPicPr>
          <p:cNvPr id="299" name="Google Shape;299;p51"/>
          <p:cNvPicPr preferRelativeResize="0"/>
          <p:nvPr/>
        </p:nvPicPr>
        <p:blipFill>
          <a:blip r:embed="rId3">
            <a:alphaModFix/>
          </a:blip>
          <a:stretch>
            <a:fillRect/>
          </a:stretch>
        </p:blipFill>
        <p:spPr>
          <a:xfrm>
            <a:off x="161925" y="3765913"/>
            <a:ext cx="8820150" cy="10001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3" name="Shape 303"/>
        <p:cNvGrpSpPr/>
        <p:nvPr/>
      </p:nvGrpSpPr>
      <p:grpSpPr>
        <a:xfrm>
          <a:off x="0" y="0"/>
          <a:ext cx="0" cy="0"/>
          <a:chOff x="0" y="0"/>
          <a:chExt cx="0" cy="0"/>
        </a:xfrm>
      </p:grpSpPr>
      <p:sp>
        <p:nvSpPr>
          <p:cNvPr id="304" name="Google Shape;304;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ExtraBold"/>
                <a:ea typeface="EB Garamond ExtraBold"/>
                <a:cs typeface="EB Garamond ExtraBold"/>
                <a:sym typeface="EB Garamond ExtraBold"/>
              </a:rPr>
              <a:t>Commentor</a:t>
            </a:r>
            <a:endParaRPr>
              <a:latin typeface="EB Garamond ExtraBold"/>
              <a:ea typeface="EB Garamond ExtraBold"/>
              <a:cs typeface="EB Garamond ExtraBold"/>
              <a:sym typeface="EB Garamond ExtraBold"/>
            </a:endParaRPr>
          </a:p>
        </p:txBody>
      </p:sp>
      <p:sp>
        <p:nvSpPr>
          <p:cNvPr id="305" name="Google Shape;305;p5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sz="1450" u="sng">
                <a:latin typeface="EB Garamond Medium"/>
                <a:ea typeface="EB Garamond Medium"/>
                <a:cs typeface="EB Garamond Medium"/>
                <a:sym typeface="EB Garamond Medium"/>
              </a:rPr>
              <a:t>Context: </a:t>
            </a:r>
            <a:endParaRPr sz="1450" u="sng">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450">
                <a:latin typeface="EB Garamond Medium"/>
                <a:ea typeface="EB Garamond Medium"/>
                <a:cs typeface="EB Garamond Medium"/>
                <a:sym typeface="EB Garamond Medium"/>
              </a:rPr>
              <a:t>- Developers can’t understand exactly what some tests are doing. </a:t>
            </a:r>
            <a:endParaRPr sz="1450">
              <a:latin typeface="EB Garamond Medium"/>
              <a:ea typeface="EB Garamond Medium"/>
              <a:cs typeface="EB Garamond Medium"/>
              <a:sym typeface="EB Garamond Medium"/>
            </a:endParaRPr>
          </a:p>
          <a:p>
            <a:pPr indent="0" lvl="0" marL="0" marR="0" rtl="0" algn="l">
              <a:lnSpc>
                <a:spcPct val="115000"/>
              </a:lnSpc>
              <a:spcBef>
                <a:spcPts val="1000"/>
              </a:spcBef>
              <a:spcAft>
                <a:spcPts val="0"/>
              </a:spcAft>
              <a:buNone/>
            </a:pPr>
            <a:r>
              <a:rPr lang="en" sz="1450" u="sng">
                <a:latin typeface="EB Garamond Medium"/>
                <a:ea typeface="EB Garamond Medium"/>
                <a:cs typeface="EB Garamond Medium"/>
                <a:sym typeface="EB Garamond Medium"/>
              </a:rPr>
              <a:t>Problem: </a:t>
            </a:r>
            <a:endParaRPr sz="1450" u="sng">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450">
                <a:latin typeface="EB Garamond Medium"/>
                <a:ea typeface="EB Garamond Medium"/>
                <a:cs typeface="EB Garamond Medium"/>
                <a:sym typeface="EB Garamond Medium"/>
              </a:rPr>
              <a:t>- If developers don’t understand a test, either development stalls or a bug or wrong requirement may be introduced in the program; </a:t>
            </a:r>
            <a:endParaRPr sz="1450">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450">
                <a:latin typeface="EB Garamond Medium"/>
                <a:ea typeface="EB Garamond Medium"/>
                <a:cs typeface="EB Garamond Medium"/>
                <a:sym typeface="EB Garamond Medium"/>
              </a:rPr>
              <a:t>- Comments become inconsistent with the associated tests if they are not updated when the tests change.</a:t>
            </a:r>
            <a:endParaRPr sz="1450">
              <a:latin typeface="EB Garamond Medium"/>
              <a:ea typeface="EB Garamond Medium"/>
              <a:cs typeface="EB Garamond Medium"/>
              <a:sym typeface="EB Garamond Medium"/>
            </a:endParaRPr>
          </a:p>
          <a:p>
            <a:pPr indent="0" lvl="0" marL="0" marR="0" rtl="0" algn="l">
              <a:lnSpc>
                <a:spcPct val="115000"/>
              </a:lnSpc>
              <a:spcBef>
                <a:spcPts val="1000"/>
              </a:spcBef>
              <a:spcAft>
                <a:spcPts val="0"/>
              </a:spcAft>
              <a:buNone/>
            </a:pPr>
            <a:r>
              <a:rPr lang="en" sz="1450" u="sng">
                <a:latin typeface="EB Garamond Medium"/>
                <a:ea typeface="EB Garamond Medium"/>
                <a:cs typeface="EB Garamond Medium"/>
                <a:sym typeface="EB Garamond Medium"/>
              </a:rPr>
              <a:t>Solution: </a:t>
            </a:r>
            <a:endParaRPr sz="1450" u="sng">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450">
                <a:latin typeface="EB Garamond Medium"/>
                <a:ea typeface="EB Garamond Medium"/>
                <a:cs typeface="EB Garamond Medium"/>
                <a:sym typeface="EB Garamond Medium"/>
              </a:rPr>
              <a:t>Ask the client for clarification and include it as a comment in the script, explaining the test. Additionally, whenever a test changes (after being clarified), the associated comments must be updated. Comments are an integral part of the test base and serve as the means of communicating how the program should behave. As the understanding of requirements and business rules evolve (including client's decisions) or doubts are cleared, comments must be added to be tests.</a:t>
            </a:r>
            <a:endParaRPr sz="1450">
              <a:latin typeface="EB Garamond Medium"/>
              <a:ea typeface="EB Garamond Medium"/>
              <a:cs typeface="EB Garamond Medium"/>
              <a:sym typeface="EB Garamond Medium"/>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Google Shape;310;p53"/>
          <p:cNvSpPr txBox="1"/>
          <p:nvPr>
            <p:ph idx="1" type="body"/>
          </p:nvPr>
        </p:nvSpPr>
        <p:spPr>
          <a:xfrm>
            <a:off x="311700" y="85675"/>
            <a:ext cx="4335900" cy="5106600"/>
          </a:xfrm>
          <a:prstGeom prst="rect">
            <a:avLst/>
          </a:prstGeom>
        </p:spPr>
        <p:txBody>
          <a:bodyPr anchorCtr="0" anchor="t" bIns="91425" lIns="91425" spcFirstLastPara="1" rIns="91425" wrap="square" tIns="91425">
            <a:noAutofit/>
          </a:bodyPr>
          <a:lstStyle/>
          <a:p>
            <a:pPr indent="0" lvl="0" marL="152400" marR="152400" rtl="0" algn="l">
              <a:lnSpc>
                <a:spcPct val="140000"/>
              </a:lnSpc>
              <a:spcBef>
                <a:spcPts val="0"/>
              </a:spcBef>
              <a:spcAft>
                <a:spcPts val="0"/>
              </a:spcAft>
              <a:buNone/>
            </a:pPr>
            <a:r>
              <a:rPr lang="en" sz="1100">
                <a:solidFill>
                  <a:srgbClr val="6A737D"/>
                </a:solidFill>
                <a:highlight>
                  <a:srgbClr val="F6F8FA"/>
                </a:highlight>
                <a:latin typeface="Verdana"/>
                <a:ea typeface="Verdana"/>
                <a:cs typeface="Verdana"/>
                <a:sym typeface="Verdana"/>
              </a:rPr>
              <a:t># bad</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describe </a:t>
            </a:r>
            <a:r>
              <a:rPr lang="en" sz="1000">
                <a:solidFill>
                  <a:srgbClr val="032F62"/>
                </a:solidFill>
                <a:highlight>
                  <a:srgbClr val="F6F8FA"/>
                </a:highlight>
                <a:latin typeface="Verdana"/>
                <a:ea typeface="Verdana"/>
                <a:cs typeface="Verdana"/>
                <a:sym typeface="Verdana"/>
              </a:rPr>
              <a:t>'GET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:article</a:t>
            </a:r>
            <a:r>
              <a:rPr lang="en" sz="1000">
                <a:solidFill>
                  <a:srgbClr val="24292E"/>
                </a:solidFill>
                <a:highlight>
                  <a:srgbClr val="F6F8FA"/>
                </a:highlight>
                <a:latin typeface="Verdana"/>
                <a:ea typeface="Verdana"/>
                <a:cs typeface="Verdana"/>
                <a:sym typeface="Verdana"/>
              </a:rPr>
              <a:t>) { </a:t>
            </a:r>
            <a:r>
              <a:rPr lang="en" sz="1000">
                <a:solidFill>
                  <a:srgbClr val="005CC5"/>
                </a:solidFill>
                <a:highlight>
                  <a:srgbClr val="F6F8FA"/>
                </a:highlight>
                <a:latin typeface="Verdana"/>
                <a:ea typeface="Verdana"/>
                <a:cs typeface="Verdana"/>
                <a:sym typeface="Verdana"/>
              </a:rPr>
              <a:t>FactoryBot</a:t>
            </a:r>
            <a:r>
              <a:rPr lang="en" sz="1000">
                <a:solidFill>
                  <a:srgbClr val="24292E"/>
                </a:solidFill>
                <a:highlight>
                  <a:srgbClr val="F6F8FA"/>
                </a:highlight>
                <a:latin typeface="Verdana"/>
                <a:ea typeface="Verdana"/>
                <a:cs typeface="Verdana"/>
                <a:sym typeface="Verdana"/>
              </a:rPr>
              <a:t>.create(</a:t>
            </a:r>
            <a:r>
              <a:rPr lang="en" sz="1000">
                <a:solidFill>
                  <a:srgbClr val="005CC5"/>
                </a:solidFill>
                <a:highlight>
                  <a:srgbClr val="F6F8FA"/>
                </a:highlight>
                <a:latin typeface="Verdana"/>
                <a:ea typeface="Verdana"/>
                <a:cs typeface="Verdana"/>
                <a:sym typeface="Verdana"/>
              </a:rPr>
              <a:t>:article</a:t>
            </a:r>
            <a:r>
              <a:rPr lang="en" sz="1000">
                <a:solidFill>
                  <a:srgbClr val="24292E"/>
                </a:solidFill>
                <a:highlight>
                  <a:srgbClr val="F6F8FA"/>
                </a:highlight>
                <a:latin typeface="Verdana"/>
                <a:ea typeface="Verdana"/>
                <a:cs typeface="Verdana"/>
                <a:sym typeface="Verdana"/>
              </a:rPr>
              <a:t>, </a:t>
            </a:r>
            <a:r>
              <a:rPr lang="en" sz="1000">
                <a:solidFill>
                  <a:srgbClr val="005CC5"/>
                </a:solidFill>
                <a:highlight>
                  <a:srgbClr val="F6F8FA"/>
                </a:highlight>
                <a:latin typeface="Verdana"/>
                <a:ea typeface="Verdana"/>
                <a:cs typeface="Verdana"/>
                <a:sym typeface="Verdana"/>
              </a:rPr>
              <a:t>owner:</a:t>
            </a:r>
            <a:r>
              <a:rPr lang="en" sz="1000">
                <a:solidFill>
                  <a:srgbClr val="24292E"/>
                </a:solidFill>
                <a:highlight>
                  <a:srgbClr val="F6F8FA"/>
                </a:highlight>
                <a:latin typeface="Verdana"/>
                <a:ea typeface="Verdana"/>
                <a:cs typeface="Verdana"/>
                <a:sym typeface="Verdana"/>
              </a:rPr>
              <a:t> owner) }</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before { page.driver.get </a:t>
            </a:r>
            <a:r>
              <a:rPr lang="en" sz="1000">
                <a:solidFill>
                  <a:srgbClr val="032F62"/>
                </a:solidFill>
                <a:highlight>
                  <a:srgbClr val="F6F8FA"/>
                </a:highlight>
                <a:latin typeface="Verdana"/>
                <a:ea typeface="Verdana"/>
                <a:cs typeface="Verdana"/>
                <a:sym typeface="Verdana"/>
              </a:rPr>
              <a:t>'/routine’</a:t>
            </a:r>
            <a:r>
              <a:rPr lang="en" sz="1000">
                <a:solidFill>
                  <a:srgbClr val="24292E"/>
                </a:solidFill>
                <a:highlight>
                  <a:srgbClr val="F6F8FA"/>
                </a:highlight>
                <a:latin typeface="Verdana"/>
                <a:ea typeface="Verdana"/>
                <a:cs typeface="Verdana"/>
                <a:sym typeface="Verdana"/>
              </a:rPr>
              <a:t> }</a:t>
            </a:r>
            <a:br>
              <a:rPr lang="en" sz="1000">
                <a:solidFill>
                  <a:srgbClr val="24292E"/>
                </a:solidFill>
                <a:highlight>
                  <a:srgbClr val="F6F8FA"/>
                </a:highlight>
                <a:latin typeface="Verdana"/>
                <a:ea typeface="Verdana"/>
                <a:cs typeface="Verdana"/>
                <a:sym typeface="Verdana"/>
              </a:rPr>
            </a:br>
            <a:endParaRPr sz="1000">
              <a:solidFill>
                <a:srgbClr val="24292E"/>
              </a:solidFill>
              <a:highlight>
                <a:srgbClr val="F6F8FA"/>
              </a:highlight>
              <a:latin typeface="Verdana"/>
              <a:ea typeface="Verdana"/>
              <a:cs typeface="Verdana"/>
              <a:sym typeface="Verdana"/>
            </a:endParaRPr>
          </a:p>
          <a:p>
            <a:pPr indent="0" lvl="0" marL="152400" marR="152400" rtl="0" algn="l">
              <a:lnSpc>
                <a:spcPct val="140000"/>
              </a:lnSpc>
              <a:spcBef>
                <a:spcPts val="0"/>
              </a:spcBef>
              <a:spcAft>
                <a:spcPts val="0"/>
              </a:spcAft>
              <a:buNone/>
            </a:pPr>
            <a:r>
              <a:rPr lang="en" sz="1000">
                <a:solidFill>
                  <a:srgbClr val="24292E"/>
                </a:solidFill>
                <a:highlight>
                  <a:srgbClr val="F6F8FA"/>
                </a:highlight>
                <a:latin typeface="Verdana"/>
                <a:ea typeface="Verdana"/>
                <a:cs typeface="Verdana"/>
                <a:sym typeface="Verdana"/>
              </a:rPr>
              <a:t># test the morning routine for a normal person</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context </a:t>
            </a:r>
            <a:r>
              <a:rPr lang="en" sz="1000">
                <a:solidFill>
                  <a:srgbClr val="032F62"/>
                </a:solidFill>
                <a:highlight>
                  <a:srgbClr val="F6F8FA"/>
                </a:highlight>
                <a:latin typeface="Verdana"/>
                <a:ea typeface="Verdana"/>
                <a:cs typeface="Verdana"/>
                <a:sym typeface="Verdana"/>
              </a:rPr>
              <a:t>'when user is a normal person'</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 normal people}</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it </a:t>
            </a:r>
            <a:r>
              <a:rPr lang="en" sz="1000">
                <a:solidFill>
                  <a:srgbClr val="032F62"/>
                </a:solidFill>
                <a:highlight>
                  <a:srgbClr val="F6F8FA"/>
                </a:highlight>
                <a:latin typeface="Verdana"/>
                <a:ea typeface="Verdana"/>
                <a:cs typeface="Verdana"/>
                <a:sym typeface="Verdana"/>
              </a:rPr>
              <a:t>'morning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brush_teeth brush;</a:t>
            </a:r>
            <a:endParaRPr sz="1000">
              <a:solidFill>
                <a:srgbClr val="24292E"/>
              </a:solidFill>
              <a:highlight>
                <a:srgbClr val="F6F8FA"/>
              </a:highlight>
              <a:latin typeface="Verdana"/>
              <a:ea typeface="Verdana"/>
              <a:cs typeface="Verdana"/>
              <a:sym typeface="Verdana"/>
            </a:endParaRPr>
          </a:p>
          <a:p>
            <a:pPr indent="0" lvl="0" marL="152400" marR="152400" rtl="0" algn="l">
              <a:lnSpc>
                <a:spcPct val="140000"/>
              </a:lnSpc>
              <a:spcBef>
                <a:spcPts val="0"/>
              </a:spcBef>
              <a:spcAft>
                <a:spcPts val="0"/>
              </a:spcAft>
              <a:buNone/>
            </a:pPr>
            <a:r>
              <a:rPr lang="en" sz="1000">
                <a:solidFill>
                  <a:srgbClr val="24292E"/>
                </a:solidFill>
                <a:highlight>
                  <a:srgbClr val="F6F8FA"/>
                </a:highlight>
                <a:latin typeface="Verdana"/>
                <a:ea typeface="Verdana"/>
                <a:cs typeface="Verdana"/>
                <a:sym typeface="Verdana"/>
              </a:rPr>
              <a:t>      wash_face wash;</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endParaRPr sz="1000">
              <a:solidFill>
                <a:srgbClr val="24292E"/>
              </a:solidFill>
              <a:highlight>
                <a:srgbClr val="F6F8FA"/>
              </a:highlight>
              <a:latin typeface="Verdana"/>
              <a:ea typeface="Verdana"/>
              <a:cs typeface="Verdana"/>
              <a:sym typeface="Verdana"/>
            </a:endParaRPr>
          </a:p>
          <a:p>
            <a:pPr indent="0" lvl="0" marL="152400" marR="152400" rtl="0" algn="l">
              <a:lnSpc>
                <a:spcPct val="140000"/>
              </a:lnSpc>
              <a:spcBef>
                <a:spcPts val="0"/>
              </a:spcBef>
              <a:spcAft>
                <a:spcPts val="0"/>
              </a:spcAft>
              <a:buNone/>
            </a:pPr>
            <a:r>
              <a:rPr lang="en" sz="1000">
                <a:solidFill>
                  <a:srgbClr val="24292E"/>
                </a:solidFill>
                <a:highlight>
                  <a:srgbClr val="F6F8FA"/>
                </a:highlight>
                <a:latin typeface="Verdana"/>
                <a:ea typeface="Verdana"/>
                <a:cs typeface="Verdana"/>
                <a:sym typeface="Verdana"/>
              </a:rPr>
              <a:t># test </a:t>
            </a:r>
            <a:r>
              <a:rPr lang="en" sz="1000">
                <a:solidFill>
                  <a:srgbClr val="24292E"/>
                </a:solidFill>
                <a:highlight>
                  <a:srgbClr val="F6F8FA"/>
                </a:highlight>
                <a:latin typeface="Verdana"/>
                <a:ea typeface="Verdana"/>
                <a:cs typeface="Verdana"/>
                <a:sym typeface="Verdana"/>
              </a:rPr>
              <a:t>the morning routine for the President</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context </a:t>
            </a:r>
            <a:r>
              <a:rPr lang="en" sz="1000">
                <a:solidFill>
                  <a:srgbClr val="032F62"/>
                </a:solidFill>
                <a:highlight>
                  <a:srgbClr val="F6F8FA"/>
                </a:highlight>
                <a:latin typeface="Verdana"/>
                <a:ea typeface="Verdana"/>
                <a:cs typeface="Verdana"/>
                <a:sym typeface="Verdana"/>
              </a:rPr>
              <a:t>'when user is the President’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 </a:t>
            </a:r>
            <a:r>
              <a:rPr lang="en" sz="1000">
                <a:solidFill>
                  <a:srgbClr val="005CC5"/>
                </a:solidFill>
                <a:highlight>
                  <a:srgbClr val="F6F8FA"/>
                </a:highlight>
                <a:latin typeface="Verdana"/>
                <a:ea typeface="Verdana"/>
                <a:cs typeface="Verdana"/>
                <a:sym typeface="Verdana"/>
              </a:rPr>
              <a:t>FactoryBot</a:t>
            </a:r>
            <a:r>
              <a:rPr lang="en" sz="1000">
                <a:solidFill>
                  <a:srgbClr val="24292E"/>
                </a:solidFill>
                <a:highlight>
                  <a:srgbClr val="F6F8FA"/>
                </a:highlight>
                <a:latin typeface="Verdana"/>
                <a:ea typeface="Verdana"/>
                <a:cs typeface="Verdana"/>
                <a:sym typeface="Verdana"/>
              </a:rPr>
              <a:t>.create(</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a:t>
            </a:r>
            <a:r>
              <a:rPr lang="en" sz="1000">
                <a:solidFill>
                  <a:srgbClr val="005CC5"/>
                </a:solidFill>
                <a:highlight>
                  <a:srgbClr val="F6F8FA"/>
                </a:highlight>
                <a:latin typeface="Verdana"/>
                <a:ea typeface="Verdana"/>
                <a:cs typeface="Verdana"/>
                <a:sym typeface="Verdana"/>
              </a:rPr>
              <a:t>:President</a:t>
            </a:r>
            <a:r>
              <a:rPr lang="en" sz="1000">
                <a:solidFill>
                  <a:srgbClr val="24292E"/>
                </a:solidFill>
                <a:highlight>
                  <a:srgbClr val="F6F8FA"/>
                </a:highlight>
                <a:latin typeface="Verdana"/>
                <a:ea typeface="Verdana"/>
                <a:cs typeface="Verdana"/>
                <a:sym typeface="Verdana"/>
              </a:rPr>
              <a:t>) </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it </a:t>
            </a:r>
            <a:r>
              <a:rPr lang="en" sz="1000">
                <a:solidFill>
                  <a:srgbClr val="032F62"/>
                </a:solidFill>
                <a:highlight>
                  <a:srgbClr val="F6F8FA"/>
                </a:highlight>
                <a:latin typeface="Verdana"/>
                <a:ea typeface="Verdana"/>
                <a:cs typeface="Verdana"/>
                <a:sym typeface="Verdana"/>
              </a:rPr>
              <a:t>'morning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brush_teeth brush;</a:t>
            </a:r>
            <a:endParaRPr sz="1000">
              <a:solidFill>
                <a:srgbClr val="24292E"/>
              </a:solidFill>
              <a:highlight>
                <a:srgbClr val="F6F8FA"/>
              </a:highlight>
              <a:latin typeface="Verdana"/>
              <a:ea typeface="Verdana"/>
              <a:cs typeface="Verdana"/>
              <a:sym typeface="Verdana"/>
            </a:endParaRPr>
          </a:p>
          <a:p>
            <a:pPr indent="0" lvl="0" marL="152400" marR="152400" rtl="0" algn="l">
              <a:lnSpc>
                <a:spcPct val="140000"/>
              </a:lnSpc>
              <a:spcBef>
                <a:spcPts val="0"/>
              </a:spcBef>
              <a:spcAft>
                <a:spcPts val="0"/>
              </a:spcAft>
              <a:buNone/>
            </a:pPr>
            <a:r>
              <a:rPr lang="en" sz="1000">
                <a:solidFill>
                  <a:srgbClr val="24292E"/>
                </a:solidFill>
                <a:highlight>
                  <a:srgbClr val="F6F8FA"/>
                </a:highlight>
                <a:latin typeface="Verdana"/>
                <a:ea typeface="Verdana"/>
                <a:cs typeface="Verdana"/>
                <a:sym typeface="Verdana"/>
              </a:rPr>
              <a:t>      wash_face wash;</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r>
              <a:rPr lang="en" sz="1000">
                <a:solidFill>
                  <a:srgbClr val="D73A49"/>
                </a:solidFill>
                <a:highlight>
                  <a:srgbClr val="F6F8FA"/>
                </a:highlight>
                <a:latin typeface="Verdana"/>
                <a:ea typeface="Verdana"/>
                <a:cs typeface="Verdana"/>
                <a:sym typeface="Verdana"/>
              </a:rPr>
              <a:t>end</a:t>
            </a:r>
            <a:endParaRPr/>
          </a:p>
        </p:txBody>
      </p:sp>
      <p:sp>
        <p:nvSpPr>
          <p:cNvPr id="311" name="Google Shape;311;p53"/>
          <p:cNvSpPr txBox="1"/>
          <p:nvPr>
            <p:ph idx="1" type="body"/>
          </p:nvPr>
        </p:nvSpPr>
        <p:spPr>
          <a:xfrm>
            <a:off x="4616075" y="9475"/>
            <a:ext cx="4335900" cy="4478400"/>
          </a:xfrm>
          <a:prstGeom prst="rect">
            <a:avLst/>
          </a:prstGeom>
        </p:spPr>
        <p:txBody>
          <a:bodyPr anchorCtr="0" anchor="t" bIns="91425" lIns="91425" spcFirstLastPara="1" rIns="91425" wrap="square" tIns="91425">
            <a:noAutofit/>
          </a:bodyPr>
          <a:lstStyle/>
          <a:p>
            <a:pPr indent="0" lvl="0" marL="152400" marR="152400" rtl="0" algn="l">
              <a:lnSpc>
                <a:spcPct val="130000"/>
              </a:lnSpc>
              <a:spcBef>
                <a:spcPts val="0"/>
              </a:spcBef>
              <a:spcAft>
                <a:spcPts val="0"/>
              </a:spcAft>
              <a:buNone/>
            </a:pPr>
            <a:r>
              <a:rPr lang="en" sz="1100">
                <a:solidFill>
                  <a:srgbClr val="6A737D"/>
                </a:solidFill>
                <a:highlight>
                  <a:srgbClr val="F6F8FA"/>
                </a:highlight>
                <a:latin typeface="Verdana"/>
                <a:ea typeface="Verdana"/>
                <a:cs typeface="Verdana"/>
                <a:sym typeface="Verdana"/>
              </a:rPr>
              <a:t># good</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describe </a:t>
            </a:r>
            <a:r>
              <a:rPr lang="en" sz="1000">
                <a:solidFill>
                  <a:srgbClr val="032F62"/>
                </a:solidFill>
                <a:highlight>
                  <a:srgbClr val="F6F8FA"/>
                </a:highlight>
                <a:latin typeface="Verdana"/>
                <a:ea typeface="Verdana"/>
                <a:cs typeface="Verdana"/>
                <a:sym typeface="Verdana"/>
              </a:rPr>
              <a:t>'GET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:article</a:t>
            </a:r>
            <a:r>
              <a:rPr lang="en" sz="1000">
                <a:solidFill>
                  <a:srgbClr val="24292E"/>
                </a:solidFill>
                <a:highlight>
                  <a:srgbClr val="F6F8FA"/>
                </a:highlight>
                <a:latin typeface="Verdana"/>
                <a:ea typeface="Verdana"/>
                <a:cs typeface="Verdana"/>
                <a:sym typeface="Verdana"/>
              </a:rPr>
              <a:t>) { </a:t>
            </a:r>
            <a:r>
              <a:rPr lang="en" sz="1000">
                <a:solidFill>
                  <a:srgbClr val="005CC5"/>
                </a:solidFill>
                <a:highlight>
                  <a:srgbClr val="F6F8FA"/>
                </a:highlight>
                <a:latin typeface="Verdana"/>
                <a:ea typeface="Verdana"/>
                <a:cs typeface="Verdana"/>
                <a:sym typeface="Verdana"/>
              </a:rPr>
              <a:t>FactoryBot</a:t>
            </a:r>
            <a:r>
              <a:rPr lang="en" sz="1000">
                <a:solidFill>
                  <a:srgbClr val="24292E"/>
                </a:solidFill>
                <a:highlight>
                  <a:srgbClr val="F6F8FA"/>
                </a:highlight>
                <a:latin typeface="Verdana"/>
                <a:ea typeface="Verdana"/>
                <a:cs typeface="Verdana"/>
                <a:sym typeface="Verdana"/>
              </a:rPr>
              <a:t>.create(</a:t>
            </a:r>
            <a:r>
              <a:rPr lang="en" sz="1000">
                <a:solidFill>
                  <a:srgbClr val="005CC5"/>
                </a:solidFill>
                <a:highlight>
                  <a:srgbClr val="F6F8FA"/>
                </a:highlight>
                <a:latin typeface="Verdana"/>
                <a:ea typeface="Verdana"/>
                <a:cs typeface="Verdana"/>
                <a:sym typeface="Verdana"/>
              </a:rPr>
              <a:t>:article</a:t>
            </a:r>
            <a:r>
              <a:rPr lang="en" sz="1000">
                <a:solidFill>
                  <a:srgbClr val="24292E"/>
                </a:solidFill>
                <a:highlight>
                  <a:srgbClr val="F6F8FA"/>
                </a:highlight>
                <a:latin typeface="Verdana"/>
                <a:ea typeface="Verdana"/>
                <a:cs typeface="Verdana"/>
                <a:sym typeface="Verdana"/>
              </a:rPr>
              <a:t>, </a:t>
            </a:r>
            <a:r>
              <a:rPr lang="en" sz="1000">
                <a:solidFill>
                  <a:srgbClr val="005CC5"/>
                </a:solidFill>
                <a:highlight>
                  <a:srgbClr val="F6F8FA"/>
                </a:highlight>
                <a:latin typeface="Verdana"/>
                <a:ea typeface="Verdana"/>
                <a:cs typeface="Verdana"/>
                <a:sym typeface="Verdana"/>
              </a:rPr>
              <a:t>owner:</a:t>
            </a:r>
            <a:r>
              <a:rPr lang="en" sz="1000">
                <a:solidFill>
                  <a:srgbClr val="24292E"/>
                </a:solidFill>
                <a:highlight>
                  <a:srgbClr val="F6F8FA"/>
                </a:highlight>
                <a:latin typeface="Verdana"/>
                <a:ea typeface="Verdana"/>
                <a:cs typeface="Verdana"/>
                <a:sym typeface="Verdana"/>
              </a:rPr>
              <a:t> owner) }</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before { page.driver.get </a:t>
            </a:r>
            <a:r>
              <a:rPr lang="en" sz="1000">
                <a:solidFill>
                  <a:srgbClr val="032F62"/>
                </a:solidFill>
                <a:highlight>
                  <a:srgbClr val="F6F8FA"/>
                </a:highlight>
                <a:latin typeface="Verdana"/>
                <a:ea typeface="Verdana"/>
                <a:cs typeface="Verdana"/>
                <a:sym typeface="Verdana"/>
              </a:rPr>
              <a:t>'/routine'</a:t>
            </a:r>
            <a:r>
              <a:rPr lang="en" sz="1000">
                <a:solidFill>
                  <a:srgbClr val="24292E"/>
                </a:solidFill>
                <a:highlight>
                  <a:srgbClr val="F6F8FA"/>
                </a:highlight>
                <a:latin typeface="Verdana"/>
                <a:ea typeface="Verdana"/>
                <a:cs typeface="Verdana"/>
                <a:sym typeface="Verdana"/>
              </a:rPr>
              <a:t> }</a:t>
            </a:r>
            <a:br>
              <a:rPr lang="en" sz="1000">
                <a:solidFill>
                  <a:srgbClr val="24292E"/>
                </a:solidFill>
                <a:highlight>
                  <a:srgbClr val="F6F8FA"/>
                </a:highlight>
                <a:latin typeface="Verdana"/>
                <a:ea typeface="Verdana"/>
                <a:cs typeface="Verdana"/>
                <a:sym typeface="Verdana"/>
              </a:rPr>
            </a:br>
            <a:endParaRPr sz="1000">
              <a:solidFill>
                <a:srgbClr val="24292E"/>
              </a:solidFill>
              <a:highlight>
                <a:srgbClr val="F6F8FA"/>
              </a:highlight>
              <a:latin typeface="Verdana"/>
              <a:ea typeface="Verdana"/>
              <a:cs typeface="Verdana"/>
              <a:sym typeface="Verdana"/>
            </a:endParaRPr>
          </a:p>
          <a:p>
            <a:pPr indent="0" lvl="0" marL="152400" marR="152400" rtl="0" algn="l">
              <a:lnSpc>
                <a:spcPct val="130000"/>
              </a:lnSpc>
              <a:spcBef>
                <a:spcPts val="0"/>
              </a:spcBef>
              <a:spcAft>
                <a:spcPts val="0"/>
              </a:spcAft>
              <a:buNone/>
            </a:pPr>
            <a:r>
              <a:rPr lang="en" sz="1000">
                <a:solidFill>
                  <a:srgbClr val="24292E"/>
                </a:solidFill>
                <a:highlight>
                  <a:srgbClr val="F6F8FA"/>
                </a:highlight>
                <a:latin typeface="Verdana"/>
                <a:ea typeface="Verdana"/>
                <a:cs typeface="Verdana"/>
                <a:sym typeface="Verdana"/>
              </a:rPr>
              <a:t># common morning routine</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shared_examples </a:t>
            </a:r>
            <a:r>
              <a:rPr lang="en" sz="1000">
                <a:solidFill>
                  <a:srgbClr val="032F62"/>
                </a:solidFill>
                <a:highlight>
                  <a:srgbClr val="F6F8FA"/>
                </a:highlight>
                <a:latin typeface="Verdana"/>
                <a:ea typeface="Verdana"/>
                <a:cs typeface="Verdana"/>
                <a:sym typeface="Verdana"/>
              </a:rPr>
              <a:t>'morning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it </a:t>
            </a:r>
            <a:r>
              <a:rPr lang="en" sz="1000">
                <a:solidFill>
                  <a:srgbClr val="032F62"/>
                </a:solidFill>
                <a:highlight>
                  <a:srgbClr val="F6F8FA"/>
                </a:highlight>
                <a:latin typeface="Verdana"/>
                <a:ea typeface="Verdana"/>
                <a:cs typeface="Verdana"/>
                <a:sym typeface="Verdana"/>
              </a:rPr>
              <a:t>'morning routine'</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brush_teeth brush;</a:t>
            </a:r>
            <a:endParaRPr sz="1000">
              <a:solidFill>
                <a:srgbClr val="24292E"/>
              </a:solidFill>
              <a:highlight>
                <a:srgbClr val="F6F8FA"/>
              </a:highlight>
              <a:latin typeface="Verdana"/>
              <a:ea typeface="Verdana"/>
              <a:cs typeface="Verdana"/>
              <a:sym typeface="Verdana"/>
            </a:endParaRPr>
          </a:p>
          <a:p>
            <a:pPr indent="0" lvl="0" marL="152400" marR="152400" rtl="0" algn="l">
              <a:lnSpc>
                <a:spcPct val="130000"/>
              </a:lnSpc>
              <a:spcBef>
                <a:spcPts val="0"/>
              </a:spcBef>
              <a:spcAft>
                <a:spcPts val="0"/>
              </a:spcAft>
              <a:buNone/>
            </a:pPr>
            <a:r>
              <a:rPr lang="en" sz="1000">
                <a:solidFill>
                  <a:srgbClr val="24292E"/>
                </a:solidFill>
                <a:highlight>
                  <a:srgbClr val="F6F8FA"/>
                </a:highlight>
                <a:latin typeface="Verdana"/>
                <a:ea typeface="Verdana"/>
                <a:cs typeface="Verdana"/>
                <a:sym typeface="Verdana"/>
              </a:rPr>
              <a:t>      wash_face wash;</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endParaRPr sz="1000">
              <a:solidFill>
                <a:srgbClr val="D73A49"/>
              </a:solidFill>
              <a:highlight>
                <a:srgbClr val="F6F8FA"/>
              </a:highlight>
              <a:latin typeface="Verdana"/>
              <a:ea typeface="Verdana"/>
              <a:cs typeface="Verdana"/>
              <a:sym typeface="Verdana"/>
            </a:endParaRPr>
          </a:p>
          <a:p>
            <a:pPr indent="0" lvl="0" marL="152400" marR="152400" rtl="0" algn="l">
              <a:lnSpc>
                <a:spcPct val="130000"/>
              </a:lnSpc>
              <a:spcBef>
                <a:spcPts val="0"/>
              </a:spcBef>
              <a:spcAft>
                <a:spcPts val="0"/>
              </a:spcAft>
              <a:buNone/>
            </a:pPr>
            <a:r>
              <a:t/>
            </a:r>
            <a:endParaRPr sz="1000">
              <a:solidFill>
                <a:srgbClr val="D73A49"/>
              </a:solidFill>
              <a:highlight>
                <a:srgbClr val="F6F8FA"/>
              </a:highlight>
              <a:latin typeface="Verdana"/>
              <a:ea typeface="Verdana"/>
              <a:cs typeface="Verdana"/>
              <a:sym typeface="Verdana"/>
            </a:endParaRPr>
          </a:p>
          <a:p>
            <a:pPr indent="0" lvl="0" marL="152400" marR="152400" rtl="0" algn="l">
              <a:lnSpc>
                <a:spcPct val="130000"/>
              </a:lnSpc>
              <a:spcBef>
                <a:spcPts val="0"/>
              </a:spcBef>
              <a:spcAft>
                <a:spcPts val="0"/>
              </a:spcAft>
              <a:buNone/>
            </a:pPr>
            <a:r>
              <a:rPr lang="en" sz="1000">
                <a:solidFill>
                  <a:srgbClr val="24292E"/>
                </a:solidFill>
                <a:highlight>
                  <a:srgbClr val="F6F8FA"/>
                </a:highlight>
                <a:latin typeface="Verdana"/>
                <a:ea typeface="Verdana"/>
                <a:cs typeface="Verdana"/>
                <a:sym typeface="Verdana"/>
              </a:rPr>
              <a:t># test the morning routine for normal people</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context </a:t>
            </a:r>
            <a:r>
              <a:rPr lang="en" sz="1000">
                <a:solidFill>
                  <a:srgbClr val="032F62"/>
                </a:solidFill>
                <a:highlight>
                  <a:srgbClr val="F6F8FA"/>
                </a:highlight>
                <a:latin typeface="Verdana"/>
                <a:ea typeface="Verdana"/>
                <a:cs typeface="Verdana"/>
                <a:sym typeface="Verdana"/>
              </a:rPr>
              <a:t>'when user is a </a:t>
            </a:r>
            <a:r>
              <a:rPr lang="en" sz="1000">
                <a:solidFill>
                  <a:srgbClr val="24292E"/>
                </a:solidFill>
                <a:highlight>
                  <a:srgbClr val="F6F8FA"/>
                </a:highlight>
                <a:latin typeface="Verdana"/>
                <a:ea typeface="Verdana"/>
                <a:cs typeface="Verdana"/>
                <a:sym typeface="Verdana"/>
              </a:rPr>
              <a:t>normal person</a:t>
            </a:r>
            <a:r>
              <a:rPr lang="en" sz="1000">
                <a:solidFill>
                  <a:srgbClr val="032F62"/>
                </a:solidFill>
                <a:highlight>
                  <a:srgbClr val="F6F8FA"/>
                </a:highlight>
                <a:latin typeface="Verdana"/>
                <a:ea typeface="Verdana"/>
                <a:cs typeface="Verdana"/>
                <a:sym typeface="Verdana"/>
              </a:rPr>
              <a:t>'</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 normal people }</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include_examples </a:t>
            </a:r>
            <a:r>
              <a:rPr lang="en" sz="1000">
                <a:solidFill>
                  <a:srgbClr val="032F62"/>
                </a:solidFill>
                <a:highlight>
                  <a:srgbClr val="F6F8FA"/>
                </a:highlight>
                <a:latin typeface="Verdana"/>
                <a:ea typeface="Verdana"/>
                <a:cs typeface="Verdana"/>
                <a:sym typeface="Verdana"/>
              </a:rPr>
              <a:t>'morning routine'</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endParaRPr sz="1000">
              <a:solidFill>
                <a:srgbClr val="D73A49"/>
              </a:solidFill>
              <a:highlight>
                <a:srgbClr val="F6F8FA"/>
              </a:highlight>
              <a:latin typeface="Verdana"/>
              <a:ea typeface="Verdana"/>
              <a:cs typeface="Verdana"/>
              <a:sym typeface="Verdana"/>
            </a:endParaRPr>
          </a:p>
          <a:p>
            <a:pPr indent="0" lvl="0" marL="152400" marR="152400" rtl="0" algn="l">
              <a:lnSpc>
                <a:spcPct val="130000"/>
              </a:lnSpc>
              <a:spcBef>
                <a:spcPts val="0"/>
              </a:spcBef>
              <a:spcAft>
                <a:spcPts val="0"/>
              </a:spcAft>
              <a:buNone/>
            </a:pPr>
            <a:r>
              <a:t/>
            </a:r>
            <a:endParaRPr sz="1000">
              <a:solidFill>
                <a:srgbClr val="D73A49"/>
              </a:solidFill>
              <a:highlight>
                <a:srgbClr val="F6F8FA"/>
              </a:highlight>
              <a:latin typeface="Verdana"/>
              <a:ea typeface="Verdana"/>
              <a:cs typeface="Verdana"/>
              <a:sym typeface="Verdana"/>
            </a:endParaRPr>
          </a:p>
          <a:p>
            <a:pPr indent="0" lvl="0" marL="152400" marR="152400" rtl="0" algn="l">
              <a:lnSpc>
                <a:spcPct val="130000"/>
              </a:lnSpc>
              <a:spcBef>
                <a:spcPts val="0"/>
              </a:spcBef>
              <a:spcAft>
                <a:spcPts val="0"/>
              </a:spcAft>
              <a:buNone/>
            </a:pPr>
            <a:r>
              <a:rPr lang="en" sz="1000">
                <a:solidFill>
                  <a:srgbClr val="24292E"/>
                </a:solidFill>
                <a:highlight>
                  <a:srgbClr val="F6F8FA"/>
                </a:highlight>
                <a:latin typeface="Verdana"/>
                <a:ea typeface="Verdana"/>
                <a:cs typeface="Verdana"/>
                <a:sym typeface="Verdana"/>
              </a:rPr>
              <a:t># test the morning routine for the President</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context </a:t>
            </a:r>
            <a:r>
              <a:rPr lang="en" sz="1000">
                <a:solidFill>
                  <a:srgbClr val="032F62"/>
                </a:solidFill>
                <a:highlight>
                  <a:srgbClr val="F6F8FA"/>
                </a:highlight>
                <a:latin typeface="Verdana"/>
                <a:ea typeface="Verdana"/>
                <a:cs typeface="Verdana"/>
                <a:sym typeface="Verdana"/>
              </a:rPr>
              <a:t>'when user is the President'</a:t>
            </a: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do</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let(</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 </a:t>
            </a:r>
            <a:r>
              <a:rPr lang="en" sz="1000">
                <a:solidFill>
                  <a:srgbClr val="005CC5"/>
                </a:solidFill>
                <a:highlight>
                  <a:srgbClr val="F6F8FA"/>
                </a:highlight>
                <a:latin typeface="Verdana"/>
                <a:ea typeface="Verdana"/>
                <a:cs typeface="Verdana"/>
                <a:sym typeface="Verdana"/>
              </a:rPr>
              <a:t>FactoryBot</a:t>
            </a:r>
            <a:r>
              <a:rPr lang="en" sz="1000">
                <a:solidFill>
                  <a:srgbClr val="24292E"/>
                </a:solidFill>
                <a:highlight>
                  <a:srgbClr val="F6F8FA"/>
                </a:highlight>
                <a:latin typeface="Verdana"/>
                <a:ea typeface="Verdana"/>
                <a:cs typeface="Verdana"/>
                <a:sym typeface="Verdana"/>
              </a:rPr>
              <a:t>.create(</a:t>
            </a:r>
            <a:r>
              <a:rPr lang="en" sz="1000">
                <a:solidFill>
                  <a:srgbClr val="005CC5"/>
                </a:solidFill>
                <a:highlight>
                  <a:srgbClr val="F6F8FA"/>
                </a:highlight>
                <a:latin typeface="Verdana"/>
                <a:ea typeface="Verdana"/>
                <a:cs typeface="Verdana"/>
                <a:sym typeface="Verdana"/>
              </a:rPr>
              <a:t>:user</a:t>
            </a:r>
            <a:r>
              <a:rPr lang="en" sz="1000">
                <a:solidFill>
                  <a:srgbClr val="24292E"/>
                </a:solidFill>
                <a:highlight>
                  <a:srgbClr val="F6F8FA"/>
                </a:highlight>
                <a:latin typeface="Verdana"/>
                <a:ea typeface="Verdana"/>
                <a:cs typeface="Verdana"/>
                <a:sym typeface="Verdana"/>
              </a:rPr>
              <a:t>, </a:t>
            </a:r>
            <a:r>
              <a:rPr lang="en" sz="1000">
                <a:solidFill>
                  <a:srgbClr val="005CC5"/>
                </a:solidFill>
                <a:highlight>
                  <a:srgbClr val="F6F8FA"/>
                </a:highlight>
                <a:latin typeface="Verdana"/>
                <a:ea typeface="Verdana"/>
                <a:cs typeface="Verdana"/>
                <a:sym typeface="Verdana"/>
              </a:rPr>
              <a:t>:President</a:t>
            </a:r>
            <a:r>
              <a:rPr lang="en" sz="1000">
                <a:solidFill>
                  <a:srgbClr val="24292E"/>
                </a:solidFill>
                <a:highlight>
                  <a:srgbClr val="F6F8FA"/>
                </a:highlight>
                <a:latin typeface="Verdana"/>
                <a:ea typeface="Verdana"/>
                <a:cs typeface="Verdana"/>
                <a:sym typeface="Verdana"/>
              </a:rPr>
              <a:t>) }</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include_examples </a:t>
            </a:r>
            <a:r>
              <a:rPr lang="en" sz="1000">
                <a:solidFill>
                  <a:srgbClr val="032F62"/>
                </a:solidFill>
                <a:highlight>
                  <a:srgbClr val="F6F8FA"/>
                </a:highlight>
                <a:latin typeface="Verdana"/>
                <a:ea typeface="Verdana"/>
                <a:cs typeface="Verdana"/>
                <a:sym typeface="Verdana"/>
              </a:rPr>
              <a:t>'morning routine'</a:t>
            </a:r>
            <a:br>
              <a:rPr lang="en" sz="1000">
                <a:solidFill>
                  <a:srgbClr val="24292E"/>
                </a:solidFill>
                <a:highlight>
                  <a:srgbClr val="F6F8FA"/>
                </a:highlight>
                <a:latin typeface="Verdana"/>
                <a:ea typeface="Verdana"/>
                <a:cs typeface="Verdana"/>
                <a:sym typeface="Verdana"/>
              </a:rPr>
            </a:br>
            <a:r>
              <a:rPr lang="en" sz="1000">
                <a:solidFill>
                  <a:srgbClr val="24292E"/>
                </a:solidFill>
                <a:highlight>
                  <a:srgbClr val="F6F8FA"/>
                </a:highlight>
                <a:latin typeface="Verdana"/>
                <a:ea typeface="Verdana"/>
                <a:cs typeface="Verdana"/>
                <a:sym typeface="Verdana"/>
              </a:rPr>
              <a:t>  </a:t>
            </a:r>
            <a:r>
              <a:rPr lang="en" sz="1000">
                <a:solidFill>
                  <a:srgbClr val="D73A49"/>
                </a:solidFill>
                <a:highlight>
                  <a:srgbClr val="F6F8FA"/>
                </a:highlight>
                <a:latin typeface="Verdana"/>
                <a:ea typeface="Verdana"/>
                <a:cs typeface="Verdana"/>
                <a:sym typeface="Verdana"/>
              </a:rPr>
              <a:t>end</a:t>
            </a:r>
            <a:br>
              <a:rPr lang="en" sz="1000">
                <a:solidFill>
                  <a:srgbClr val="24292E"/>
                </a:solidFill>
                <a:highlight>
                  <a:srgbClr val="F6F8FA"/>
                </a:highlight>
                <a:latin typeface="Verdana"/>
                <a:ea typeface="Verdana"/>
                <a:cs typeface="Verdana"/>
                <a:sym typeface="Verdana"/>
              </a:rPr>
            </a:br>
            <a:r>
              <a:rPr lang="en" sz="1000">
                <a:solidFill>
                  <a:srgbClr val="D73A49"/>
                </a:solidFill>
                <a:highlight>
                  <a:srgbClr val="F6F8FA"/>
                </a:highlight>
                <a:latin typeface="Verdana"/>
                <a:ea typeface="Verdana"/>
                <a:cs typeface="Verdana"/>
                <a:sym typeface="Verdana"/>
              </a:rPr>
              <a:t>end</a:t>
            </a:r>
            <a:endParaRPr sz="1100">
              <a:solidFill>
                <a:srgbClr val="6A737D"/>
              </a:solidFill>
              <a:highlight>
                <a:srgbClr val="F6F8FA"/>
              </a:highlight>
              <a:latin typeface="Verdana"/>
              <a:ea typeface="Verdana"/>
              <a:cs typeface="Verdana"/>
              <a:sym typeface="Verdan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5" name="Shape 315"/>
        <p:cNvGrpSpPr/>
        <p:nvPr/>
      </p:nvGrpSpPr>
      <p:grpSpPr>
        <a:xfrm>
          <a:off x="0" y="0"/>
          <a:ext cx="0" cy="0"/>
          <a:chOff x="0" y="0"/>
          <a:chExt cx="0" cy="0"/>
        </a:xfrm>
      </p:grpSpPr>
      <p:pic>
        <p:nvPicPr>
          <p:cNvPr id="316" name="Google Shape;316;p54"/>
          <p:cNvPicPr preferRelativeResize="0"/>
          <p:nvPr/>
        </p:nvPicPr>
        <p:blipFill>
          <a:blip r:embed="rId3">
            <a:alphaModFix/>
          </a:blip>
          <a:stretch>
            <a:fillRect/>
          </a:stretch>
        </p:blipFill>
        <p:spPr>
          <a:xfrm>
            <a:off x="1057725" y="900400"/>
            <a:ext cx="7028549" cy="3227325"/>
          </a:xfrm>
          <a:prstGeom prst="rect">
            <a:avLst/>
          </a:prstGeom>
          <a:noFill/>
          <a:ln>
            <a:noFill/>
          </a:ln>
        </p:spPr>
      </p:pic>
      <p:sp>
        <p:nvSpPr>
          <p:cNvPr id="317" name="Google Shape;317;p54"/>
          <p:cNvSpPr txBox="1"/>
          <p:nvPr/>
        </p:nvSpPr>
        <p:spPr>
          <a:xfrm>
            <a:off x="2155175" y="2967675"/>
            <a:ext cx="4682100" cy="55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54"/>
          <p:cNvSpPr txBox="1"/>
          <p:nvPr/>
        </p:nvSpPr>
        <p:spPr>
          <a:xfrm>
            <a:off x="2251575" y="2988325"/>
            <a:ext cx="4509900" cy="5370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800"/>
              <a:t>Test Application Patterns</a:t>
            </a:r>
            <a:endParaRPr b="1" sz="28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sp>
        <p:nvSpPr>
          <p:cNvPr id="323" name="Google Shape;323;p5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latin typeface="EB Garamond ExtraBold"/>
                <a:ea typeface="EB Garamond ExtraBold"/>
                <a:cs typeface="EB Garamond ExtraBold"/>
                <a:sym typeface="EB Garamond ExtraBold"/>
              </a:rPr>
              <a:t>Client Assertion</a:t>
            </a:r>
            <a:endParaRPr>
              <a:latin typeface="EB Garamond ExtraBold"/>
              <a:ea typeface="EB Garamond ExtraBold"/>
              <a:cs typeface="EB Garamond ExtraBold"/>
              <a:sym typeface="EB Garamond ExtraBold"/>
            </a:endParaRPr>
          </a:p>
          <a:p>
            <a:pPr indent="0" lvl="0" marL="0" rtl="0" algn="l">
              <a:spcBef>
                <a:spcPts val="0"/>
              </a:spcBef>
              <a:spcAft>
                <a:spcPts val="0"/>
              </a:spcAft>
              <a:buNone/>
            </a:pPr>
            <a:r>
              <a:t/>
            </a:r>
            <a:endParaRPr>
              <a:latin typeface="EB Garamond ExtraBold"/>
              <a:ea typeface="EB Garamond ExtraBold"/>
              <a:cs typeface="EB Garamond ExtraBold"/>
              <a:sym typeface="EB Garamond ExtraBold"/>
            </a:endParaRPr>
          </a:p>
        </p:txBody>
      </p:sp>
      <p:sp>
        <p:nvSpPr>
          <p:cNvPr id="324" name="Google Shape;324;p5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sz="1600" u="sng">
                <a:latin typeface="EB Garamond Medium"/>
                <a:ea typeface="EB Garamond Medium"/>
                <a:cs typeface="EB Garamond Medium"/>
                <a:sym typeface="EB Garamond Medium"/>
              </a:rPr>
              <a:t>Context: </a:t>
            </a:r>
            <a:endParaRPr sz="1600" u="sng">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600">
                <a:latin typeface="EB Garamond Medium"/>
                <a:ea typeface="EB Garamond Medium"/>
                <a:cs typeface="EB Garamond Medium"/>
                <a:sym typeface="EB Garamond Medium"/>
              </a:rPr>
              <a:t>- A developer has found a potential wrong test (test bug). </a:t>
            </a:r>
            <a:endParaRPr sz="1600">
              <a:latin typeface="EB Garamond Medium"/>
              <a:ea typeface="EB Garamond Medium"/>
              <a:cs typeface="EB Garamond Medium"/>
              <a:sym typeface="EB Garamond Medium"/>
            </a:endParaRPr>
          </a:p>
          <a:p>
            <a:pPr indent="0" lvl="0" marL="0" marR="0" rtl="0" algn="l">
              <a:lnSpc>
                <a:spcPct val="115000"/>
              </a:lnSpc>
              <a:spcBef>
                <a:spcPts val="1000"/>
              </a:spcBef>
              <a:spcAft>
                <a:spcPts val="0"/>
              </a:spcAft>
              <a:buNone/>
            </a:pPr>
            <a:r>
              <a:rPr lang="en" sz="1600" u="sng">
                <a:latin typeface="EB Garamond Medium"/>
                <a:ea typeface="EB Garamond Medium"/>
                <a:cs typeface="EB Garamond Medium"/>
                <a:sym typeface="EB Garamond Medium"/>
              </a:rPr>
              <a:t>Problem: </a:t>
            </a:r>
            <a:endParaRPr sz="1600" u="sng">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600">
                <a:latin typeface="EB Garamond Medium"/>
                <a:ea typeface="EB Garamond Medium"/>
                <a:cs typeface="EB Garamond Medium"/>
                <a:sym typeface="EB Garamond Medium"/>
              </a:rPr>
              <a:t>- If developers change what they think might be test bugs by themselves, potential feature creep will emerge in the program; </a:t>
            </a:r>
            <a:endParaRPr sz="1600">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600">
                <a:latin typeface="EB Garamond Medium"/>
                <a:ea typeface="EB Garamond Medium"/>
                <a:cs typeface="EB Garamond Medium"/>
                <a:sym typeface="EB Garamond Medium"/>
              </a:rPr>
              <a:t>- If test bugs are not discovered the system may not be what the clients expect </a:t>
            </a:r>
            <a:endParaRPr sz="1600">
              <a:latin typeface="EB Garamond Medium"/>
              <a:ea typeface="EB Garamond Medium"/>
              <a:cs typeface="EB Garamond Medium"/>
              <a:sym typeface="EB Garamond Medium"/>
            </a:endParaRPr>
          </a:p>
          <a:p>
            <a:pPr indent="0" lvl="0" marL="0" marR="0" rtl="0" algn="l">
              <a:lnSpc>
                <a:spcPct val="115000"/>
              </a:lnSpc>
              <a:spcBef>
                <a:spcPts val="1000"/>
              </a:spcBef>
              <a:spcAft>
                <a:spcPts val="0"/>
              </a:spcAft>
              <a:buNone/>
            </a:pPr>
            <a:r>
              <a:rPr lang="en" sz="1600" u="sng">
                <a:latin typeface="EB Garamond Medium"/>
                <a:ea typeface="EB Garamond Medium"/>
                <a:cs typeface="EB Garamond Medium"/>
                <a:sym typeface="EB Garamond Medium"/>
              </a:rPr>
              <a:t>Solution: </a:t>
            </a:r>
            <a:endParaRPr sz="1600" u="sng">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600">
                <a:latin typeface="EB Garamond Medium"/>
                <a:ea typeface="EB Garamond Medium"/>
                <a:cs typeface="EB Garamond Medium"/>
                <a:sym typeface="EB Garamond Medium"/>
              </a:rPr>
              <a:t>Every time a doubt arises over a test (i.e., involving requirements and/or business rules), developers should ask the client for clarification. No test should be modified without the client's consent. This avoids developers introducing errors in the test base and can serve as a means of impelling the client towards reviewing the tests. Additionally, the clarification should be included as comments in the tests.</a:t>
            </a:r>
            <a:endParaRPr sz="1600">
              <a:latin typeface="EB Garamond Medium"/>
              <a:ea typeface="EB Garamond Medium"/>
              <a:cs typeface="EB Garamond Medium"/>
              <a:sym typeface="EB Garamond Medium"/>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8" name="Shape 328"/>
        <p:cNvGrpSpPr/>
        <p:nvPr/>
      </p:nvGrpSpPr>
      <p:grpSpPr>
        <a:xfrm>
          <a:off x="0" y="0"/>
          <a:ext cx="0" cy="0"/>
          <a:chOff x="0" y="0"/>
          <a:chExt cx="0" cy="0"/>
        </a:xfrm>
      </p:grpSpPr>
      <p:sp>
        <p:nvSpPr>
          <p:cNvPr id="329" name="Google Shape;329;p5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latin typeface="EB Garamond ExtraBold"/>
                <a:ea typeface="EB Garamond ExtraBold"/>
                <a:cs typeface="EB Garamond ExtraBold"/>
                <a:sym typeface="EB Garamond ExtraBold"/>
              </a:rPr>
              <a:t>Template Generator</a:t>
            </a:r>
            <a:endParaRPr sz="1800">
              <a:solidFill>
                <a:schemeClr val="dk2"/>
              </a:solidFill>
              <a:latin typeface="EB Garamond ExtraBold"/>
              <a:ea typeface="EB Garamond ExtraBold"/>
              <a:cs typeface="EB Garamond ExtraBold"/>
              <a:sym typeface="EB Garamond ExtraBold"/>
            </a:endParaRPr>
          </a:p>
          <a:p>
            <a:pPr indent="0" lvl="0" marL="0" rtl="0" algn="l">
              <a:spcBef>
                <a:spcPts val="1600"/>
              </a:spcBef>
              <a:spcAft>
                <a:spcPts val="0"/>
              </a:spcAft>
              <a:buNone/>
            </a:pPr>
            <a:r>
              <a:t/>
            </a:r>
            <a:endParaRPr sz="1800">
              <a:solidFill>
                <a:schemeClr val="dk2"/>
              </a:solidFill>
              <a:latin typeface="EB Garamond ExtraBold"/>
              <a:ea typeface="EB Garamond ExtraBold"/>
              <a:cs typeface="EB Garamond ExtraBold"/>
              <a:sym typeface="EB Garamond ExtraBold"/>
            </a:endParaRPr>
          </a:p>
        </p:txBody>
      </p:sp>
      <p:sp>
        <p:nvSpPr>
          <p:cNvPr id="330" name="Google Shape;330;p5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sz="1600" u="sng">
                <a:latin typeface="EB Garamond Medium"/>
                <a:ea typeface="EB Garamond Medium"/>
                <a:cs typeface="EB Garamond Medium"/>
                <a:sym typeface="EB Garamond Medium"/>
              </a:rPr>
              <a:t>Context: </a:t>
            </a:r>
            <a:endParaRPr sz="1600" u="sng">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600">
                <a:latin typeface="EB Garamond Medium"/>
                <a:ea typeface="EB Garamond Medium"/>
                <a:cs typeface="EB Garamond Medium"/>
                <a:sym typeface="EB Garamond Medium"/>
              </a:rPr>
              <a:t>- Development is under way and partially working software is available. You need to find more test cases. </a:t>
            </a:r>
            <a:endParaRPr sz="1600">
              <a:latin typeface="EB Garamond Medium"/>
              <a:ea typeface="EB Garamond Medium"/>
              <a:cs typeface="EB Garamond Medium"/>
              <a:sym typeface="EB Garamond Medium"/>
            </a:endParaRPr>
          </a:p>
          <a:p>
            <a:pPr indent="0" lvl="0" marL="0" marR="0" rtl="0" algn="l">
              <a:lnSpc>
                <a:spcPct val="115000"/>
              </a:lnSpc>
              <a:spcBef>
                <a:spcPts val="1000"/>
              </a:spcBef>
              <a:spcAft>
                <a:spcPts val="0"/>
              </a:spcAft>
              <a:buNone/>
            </a:pPr>
            <a:r>
              <a:rPr lang="en" sz="1600" u="sng">
                <a:latin typeface="EB Garamond Medium"/>
                <a:ea typeface="EB Garamond Medium"/>
                <a:cs typeface="EB Garamond Medium"/>
                <a:sym typeface="EB Garamond Medium"/>
              </a:rPr>
              <a:t>Problem: </a:t>
            </a:r>
            <a:endParaRPr sz="1600" u="sng">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600">
                <a:latin typeface="EB Garamond Medium"/>
                <a:ea typeface="EB Garamond Medium"/>
                <a:cs typeface="EB Garamond Medium"/>
                <a:sym typeface="EB Garamond Medium"/>
              </a:rPr>
              <a:t>- As development progresses, it becomes harder to find test cases other than the more direct examples of software functions. </a:t>
            </a:r>
            <a:endParaRPr sz="1600">
              <a:latin typeface="EB Garamond Medium"/>
              <a:ea typeface="EB Garamond Medium"/>
              <a:cs typeface="EB Garamond Medium"/>
              <a:sym typeface="EB Garamond Medium"/>
            </a:endParaRPr>
          </a:p>
          <a:p>
            <a:pPr indent="0" lvl="0" marL="0" marR="0" rtl="0" algn="l">
              <a:lnSpc>
                <a:spcPct val="115000"/>
              </a:lnSpc>
              <a:spcBef>
                <a:spcPts val="1000"/>
              </a:spcBef>
              <a:spcAft>
                <a:spcPts val="0"/>
              </a:spcAft>
              <a:buNone/>
            </a:pPr>
            <a:r>
              <a:rPr lang="en" sz="1600" u="sng">
                <a:latin typeface="EB Garamond Medium"/>
                <a:ea typeface="EB Garamond Medium"/>
                <a:cs typeface="EB Garamond Medium"/>
                <a:sym typeface="EB Garamond Medium"/>
              </a:rPr>
              <a:t>Solution: </a:t>
            </a:r>
            <a:endParaRPr sz="1600" u="sng">
              <a:latin typeface="EB Garamond Medium"/>
              <a:ea typeface="EB Garamond Medium"/>
              <a:cs typeface="EB Garamond Medium"/>
              <a:sym typeface="EB Garamond Medium"/>
            </a:endParaRPr>
          </a:p>
          <a:p>
            <a:pPr indent="0" lvl="0" marL="0" marR="0" rtl="0" algn="l">
              <a:lnSpc>
                <a:spcPct val="115000"/>
              </a:lnSpc>
              <a:spcBef>
                <a:spcPts val="0"/>
              </a:spcBef>
              <a:spcAft>
                <a:spcPts val="0"/>
              </a:spcAft>
              <a:buNone/>
            </a:pPr>
            <a:r>
              <a:rPr lang="en" sz="1600">
                <a:latin typeface="EB Garamond Medium"/>
                <a:ea typeface="EB Garamond Medium"/>
                <a:cs typeface="EB Garamond Medium"/>
                <a:sym typeface="EB Garamond Medium"/>
              </a:rPr>
              <a:t>Have the client or end user operate the partially working software and provide a background mechanism to automatically generate a test script based on his actions (by recording the sequence of actions). When the client is done with a given operation, he examines the results that were presented and either accepts or rejects it. This result then functions as a template for a test consisting in the sequence of actions performed by the client.</a:t>
            </a:r>
            <a:endParaRPr sz="1600">
              <a:latin typeface="EB Garamond Medium"/>
              <a:ea typeface="EB Garamond Medium"/>
              <a:cs typeface="EB Garamond Medium"/>
              <a:sym typeface="EB Garamond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4" name="Shape 334"/>
        <p:cNvGrpSpPr/>
        <p:nvPr/>
      </p:nvGrpSpPr>
      <p:grpSpPr>
        <a:xfrm>
          <a:off x="0" y="0"/>
          <a:ext cx="0" cy="0"/>
          <a:chOff x="0" y="0"/>
          <a:chExt cx="0" cy="0"/>
        </a:xfrm>
      </p:grpSpPr>
      <p:sp>
        <p:nvSpPr>
          <p:cNvPr id="335" name="Google Shape;335;p5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EB Garamond SemiBold"/>
                <a:ea typeface="EB Garamond SemiBold"/>
                <a:cs typeface="EB Garamond SemiBold"/>
                <a:sym typeface="EB Garamond SemiBold"/>
              </a:rPr>
              <a:t>References</a:t>
            </a:r>
            <a:r>
              <a:rPr lang="en"/>
              <a:t>:	</a:t>
            </a:r>
            <a:endParaRPr/>
          </a:p>
        </p:txBody>
      </p:sp>
      <p:sp>
        <p:nvSpPr>
          <p:cNvPr id="336" name="Google Shape;336;p5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i="1" lang="en" sz="2100">
                <a:solidFill>
                  <a:srgbClr val="111111"/>
                </a:solidFill>
                <a:latin typeface="EB Garamond"/>
                <a:ea typeface="EB Garamond"/>
                <a:cs typeface="EB Garamond"/>
                <a:sym typeface="EB Garamond"/>
              </a:rPr>
              <a:t>Test Driven Development: By Example - Kent Beck</a:t>
            </a:r>
            <a:endParaRPr i="1" sz="1200">
              <a:solidFill>
                <a:srgbClr val="111111"/>
              </a:solidFill>
              <a:latin typeface="EB Garamond"/>
              <a:ea typeface="EB Garamond"/>
              <a:cs typeface="EB Garamond"/>
              <a:sym typeface="EB Garamond"/>
            </a:endParaRPr>
          </a:p>
          <a:p>
            <a:pPr indent="0" lvl="0" marL="0" rtl="0" algn="l">
              <a:lnSpc>
                <a:spcPct val="120000"/>
              </a:lnSpc>
              <a:spcBef>
                <a:spcPts val="1700"/>
              </a:spcBef>
              <a:spcAft>
                <a:spcPts val="0"/>
              </a:spcAft>
              <a:buNone/>
            </a:pPr>
            <a:r>
              <a:rPr i="1" lang="en" sz="2100">
                <a:solidFill>
                  <a:srgbClr val="111111"/>
                </a:solidFill>
                <a:latin typeface="EB Garamond"/>
                <a:ea typeface="EB Garamond"/>
                <a:cs typeface="EB Garamond"/>
                <a:sym typeface="EB Garamond"/>
              </a:rPr>
              <a:t>Clean Code: A Handbook of Agile Software Craftsmanship 1st Edition - Robert Martin</a:t>
            </a:r>
            <a:endParaRPr i="1" sz="2100">
              <a:solidFill>
                <a:srgbClr val="111111"/>
              </a:solidFill>
              <a:latin typeface="EB Garamond"/>
              <a:ea typeface="EB Garamond"/>
              <a:cs typeface="EB Garamond"/>
              <a:sym typeface="EB Garamond"/>
            </a:endParaRPr>
          </a:p>
          <a:p>
            <a:pPr indent="0" lvl="0" marL="0" rtl="0" algn="l">
              <a:lnSpc>
                <a:spcPct val="120000"/>
              </a:lnSpc>
              <a:spcBef>
                <a:spcPts val="1700"/>
              </a:spcBef>
              <a:spcAft>
                <a:spcPts val="0"/>
              </a:spcAft>
              <a:buNone/>
            </a:pPr>
            <a:r>
              <a:rPr i="1" lang="en" sz="2100">
                <a:solidFill>
                  <a:srgbClr val="111111"/>
                </a:solidFill>
                <a:latin typeface="EB Garamond"/>
                <a:ea typeface="EB Garamond"/>
                <a:cs typeface="EB Garamond"/>
                <a:sym typeface="EB Garamond"/>
              </a:rPr>
              <a:t>Lean-Agile Acceptance Test-Driven Development: Better Software Through Collaboration - Ken Bugh</a:t>
            </a:r>
            <a:endParaRPr i="1" sz="2100">
              <a:solidFill>
                <a:srgbClr val="111111"/>
              </a:solidFill>
              <a:latin typeface="EB Garamond"/>
              <a:ea typeface="EB Garamond"/>
              <a:cs typeface="EB Garamond"/>
              <a:sym typeface="EB Garamond"/>
            </a:endParaRPr>
          </a:p>
          <a:p>
            <a:pPr indent="0" lvl="0" marL="0" rtl="0" algn="l">
              <a:lnSpc>
                <a:spcPct val="120000"/>
              </a:lnSpc>
              <a:spcBef>
                <a:spcPts val="600"/>
              </a:spcBef>
              <a:spcAft>
                <a:spcPts val="0"/>
              </a:spcAft>
              <a:buClr>
                <a:schemeClr val="dk1"/>
              </a:buClr>
              <a:buSzPts val="1100"/>
              <a:buFont typeface="Arial"/>
              <a:buNone/>
            </a:pPr>
            <a:r>
              <a:rPr i="1" lang="en" sz="2100">
                <a:solidFill>
                  <a:srgbClr val="111111"/>
                </a:solidFill>
                <a:latin typeface="EB Garamond"/>
                <a:ea typeface="EB Garamond"/>
                <a:cs typeface="EB Garamond"/>
                <a:sym typeface="EB Garamond"/>
              </a:rPr>
              <a:t>Refactoring: Improving the Design of Existing Code - Martin Fowler and Kent Beck</a:t>
            </a:r>
            <a:endParaRPr i="1" sz="2100" u="sng">
              <a:solidFill>
                <a:srgbClr val="0066C0"/>
              </a:solidFill>
              <a:latin typeface="EB Garamond"/>
              <a:ea typeface="EB Garamond"/>
              <a:cs typeface="EB Garamond"/>
              <a:sym typeface="EB Garamond"/>
              <a:hlinkClick r:id="rId3"/>
            </a:endParaRPr>
          </a:p>
          <a:p>
            <a:pPr indent="0" lvl="0" marL="0" rtl="0" algn="l">
              <a:lnSpc>
                <a:spcPct val="120000"/>
              </a:lnSpc>
              <a:spcBef>
                <a:spcPts val="600"/>
              </a:spcBef>
              <a:spcAft>
                <a:spcPts val="0"/>
              </a:spcAft>
              <a:buNone/>
            </a:pPr>
            <a:r>
              <a:t/>
            </a:r>
            <a:endParaRPr i="1" sz="2100">
              <a:solidFill>
                <a:srgbClr val="111111"/>
              </a:solidFill>
              <a:latin typeface="EB Garamond"/>
              <a:ea typeface="EB Garamond"/>
              <a:cs typeface="EB Garamond"/>
              <a:sym typeface="EB Garamond"/>
            </a:endParaRPr>
          </a:p>
          <a:p>
            <a:pPr indent="0" lvl="0" marL="0" rtl="0" algn="l">
              <a:lnSpc>
                <a:spcPct val="120000"/>
              </a:lnSpc>
              <a:spcBef>
                <a:spcPts val="600"/>
              </a:spcBef>
              <a:spcAft>
                <a:spcPts val="0"/>
              </a:spcAft>
              <a:buNone/>
            </a:pPr>
            <a:r>
              <a:t/>
            </a:r>
            <a:endParaRPr i="1" sz="2100">
              <a:solidFill>
                <a:srgbClr val="111111"/>
              </a:solidFill>
              <a:uFill>
                <a:noFill/>
              </a:uFill>
              <a:latin typeface="EB Garamond"/>
              <a:ea typeface="EB Garamond"/>
              <a:cs typeface="EB Garamond"/>
              <a:sym typeface="EB Garamond"/>
              <a:hlinkClick r:id="rId4"/>
            </a:endParaRPr>
          </a:p>
          <a:p>
            <a:pPr indent="0" lvl="0" marL="0" rtl="0" algn="l">
              <a:lnSpc>
                <a:spcPct val="120000"/>
              </a:lnSpc>
              <a:spcBef>
                <a:spcPts val="1700"/>
              </a:spcBef>
              <a:spcAft>
                <a:spcPts val="0"/>
              </a:spcAft>
              <a:buClr>
                <a:schemeClr val="dk1"/>
              </a:buClr>
              <a:buSzPts val="1100"/>
              <a:buFont typeface="Arial"/>
              <a:buNone/>
            </a:pPr>
            <a:r>
              <a:t/>
            </a:r>
            <a:endParaRPr i="1" sz="1200">
              <a:solidFill>
                <a:srgbClr val="111111"/>
              </a:solidFill>
              <a:latin typeface="EB Garamond"/>
              <a:ea typeface="EB Garamond"/>
              <a:cs typeface="EB Garamond"/>
              <a:sym typeface="EB Garamond"/>
            </a:endParaRPr>
          </a:p>
          <a:p>
            <a:pPr indent="0" lvl="0" marL="0" rtl="0" algn="l">
              <a:spcBef>
                <a:spcPts val="1700"/>
              </a:spcBef>
              <a:spcAft>
                <a:spcPts val="1600"/>
              </a:spcAft>
              <a:buNone/>
            </a:pPr>
            <a:r>
              <a:t/>
            </a:r>
            <a:endParaRPr i="1">
              <a:latin typeface="EB Garamond"/>
              <a:ea typeface="EB Garamond"/>
              <a:cs typeface="EB Garamond"/>
              <a:sym typeface="EB Garamon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0" name="Shape 340"/>
        <p:cNvGrpSpPr/>
        <p:nvPr/>
      </p:nvGrpSpPr>
      <p:grpSpPr>
        <a:xfrm>
          <a:off x="0" y="0"/>
          <a:ext cx="0" cy="0"/>
          <a:chOff x="0" y="0"/>
          <a:chExt cx="0" cy="0"/>
        </a:xfrm>
      </p:grpSpPr>
      <p:pic>
        <p:nvPicPr>
          <p:cNvPr id="341" name="Google Shape;341;p58"/>
          <p:cNvPicPr preferRelativeResize="0"/>
          <p:nvPr/>
        </p:nvPicPr>
        <p:blipFill>
          <a:blip r:embed="rId3">
            <a:alphaModFix/>
          </a:blip>
          <a:stretch>
            <a:fillRect/>
          </a:stretch>
        </p:blipFill>
        <p:spPr>
          <a:xfrm>
            <a:off x="152400" y="152400"/>
            <a:ext cx="3810000" cy="3781425"/>
          </a:xfrm>
          <a:prstGeom prst="rect">
            <a:avLst/>
          </a:prstGeom>
          <a:noFill/>
          <a:ln>
            <a:noFill/>
          </a:ln>
        </p:spPr>
      </p:pic>
      <p:pic>
        <p:nvPicPr>
          <p:cNvPr id="342" name="Google Shape;342;p58"/>
          <p:cNvPicPr preferRelativeResize="0"/>
          <p:nvPr/>
        </p:nvPicPr>
        <p:blipFill>
          <a:blip r:embed="rId4">
            <a:alphaModFix/>
          </a:blip>
          <a:stretch>
            <a:fillRect/>
          </a:stretch>
        </p:blipFill>
        <p:spPr>
          <a:xfrm>
            <a:off x="4114800" y="152400"/>
            <a:ext cx="4876801" cy="3751385"/>
          </a:xfrm>
          <a:prstGeom prst="rect">
            <a:avLst/>
          </a:prstGeom>
          <a:noFill/>
          <a:ln>
            <a:noFill/>
          </a:ln>
        </p:spPr>
      </p:pic>
      <p:sp>
        <p:nvSpPr>
          <p:cNvPr id="343" name="Google Shape;343;p58"/>
          <p:cNvSpPr txBox="1"/>
          <p:nvPr/>
        </p:nvSpPr>
        <p:spPr>
          <a:xfrm>
            <a:off x="1457775" y="4290825"/>
            <a:ext cx="6436200" cy="687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EB Garamond ExtraBold"/>
                <a:ea typeface="EB Garamond ExtraBold"/>
                <a:cs typeface="EB Garamond ExtraBold"/>
                <a:sym typeface="EB Garamond ExtraBold"/>
              </a:rPr>
              <a:t>Don’t show me your code without writing tests for them. </a:t>
            </a:r>
            <a:endParaRPr sz="1800">
              <a:latin typeface="EB Garamond ExtraBold"/>
              <a:ea typeface="EB Garamond ExtraBold"/>
              <a:cs typeface="EB Garamond ExtraBold"/>
              <a:sym typeface="EB Garamond ExtraBo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7" name="Shape 347"/>
        <p:cNvGrpSpPr/>
        <p:nvPr/>
      </p:nvGrpSpPr>
      <p:grpSpPr>
        <a:xfrm>
          <a:off x="0" y="0"/>
          <a:ext cx="0" cy="0"/>
          <a:chOff x="0" y="0"/>
          <a:chExt cx="0" cy="0"/>
        </a:xfrm>
      </p:grpSpPr>
      <p:sp>
        <p:nvSpPr>
          <p:cNvPr id="348" name="Google Shape;348;p59"/>
          <p:cNvSpPr txBox="1"/>
          <p:nvPr>
            <p:ph type="title"/>
          </p:nvPr>
        </p:nvSpPr>
        <p:spPr>
          <a:xfrm>
            <a:off x="35121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EB Garamond ExtraBold"/>
                <a:ea typeface="EB Garamond ExtraBold"/>
                <a:cs typeface="EB Garamond ExtraBold"/>
                <a:sym typeface="EB Garamond ExtraBold"/>
              </a:rPr>
              <a:t>Thank you !</a:t>
            </a:r>
            <a:endParaRPr sz="3000">
              <a:latin typeface="EB Garamond ExtraBold"/>
              <a:ea typeface="EB Garamond ExtraBold"/>
              <a:cs typeface="EB Garamond ExtraBold"/>
              <a:sym typeface="EB Garamond ExtraBold"/>
            </a:endParaRPr>
          </a:p>
        </p:txBody>
      </p:sp>
      <p:pic>
        <p:nvPicPr>
          <p:cNvPr id="349" name="Google Shape;349;p59"/>
          <p:cNvPicPr preferRelativeResize="0"/>
          <p:nvPr/>
        </p:nvPicPr>
        <p:blipFill>
          <a:blip r:embed="rId3">
            <a:alphaModFix/>
          </a:blip>
          <a:stretch>
            <a:fillRect/>
          </a:stretch>
        </p:blipFill>
        <p:spPr>
          <a:xfrm>
            <a:off x="1905000" y="1996650"/>
            <a:ext cx="5267266" cy="2842050"/>
          </a:xfrm>
          <a:prstGeom prst="rect">
            <a:avLst/>
          </a:prstGeom>
          <a:noFill/>
          <a:ln>
            <a:noFill/>
          </a:ln>
        </p:spPr>
      </p:pic>
      <p:sp>
        <p:nvSpPr>
          <p:cNvPr id="350" name="Google Shape;350;p59"/>
          <p:cNvSpPr txBox="1"/>
          <p:nvPr/>
        </p:nvSpPr>
        <p:spPr>
          <a:xfrm>
            <a:off x="2361375" y="1174175"/>
            <a:ext cx="51918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sz="3000">
                <a:solidFill>
                  <a:schemeClr val="dk1"/>
                </a:solidFill>
                <a:latin typeface="EB Garamond Medium"/>
                <a:ea typeface="EB Garamond Medium"/>
                <a:cs typeface="EB Garamond Medium"/>
                <a:sym typeface="EB Garamond Medium"/>
              </a:rPr>
              <a:t>Now you know how to have a </a:t>
            </a:r>
            <a:endParaRPr i="1">
              <a:latin typeface="EB Garamond Medium"/>
              <a:ea typeface="EB Garamond Medium"/>
              <a:cs typeface="EB Garamond Medium"/>
              <a:sym typeface="EB Garamo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