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4" r:id="rId23"/>
    <p:sldId id="280" r:id="rId24"/>
    <p:sldId id="282" r:id="rId25"/>
    <p:sldId id="283" r:id="rId26"/>
    <p:sldId id="276" r:id="rId27"/>
    <p:sldId id="277" r:id="rId28"/>
    <p:sldId id="285" r:id="rId29"/>
    <p:sldId id="286" r:id="rId30"/>
    <p:sldId id="278" r:id="rId31"/>
    <p:sldId id="279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5B156-00E7-4BF7-B79E-D1729EED47EB}" type="datetimeFigureOut">
              <a:rPr lang="en-US" smtClean="0"/>
              <a:pPr/>
              <a:t>4/4/2008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08722-3B8C-434B-8341-3CF7237E9E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08722-3B8C-434B-8341-3CF7237E9EF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chemeClr val="bg2">
                <a:lumMod val="50000"/>
              </a:schemeClr>
            </a:gs>
            <a:gs pos="50000">
              <a:schemeClr val="bg2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EC7A-AFF5-4F6C-990D-0B355084BBD9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5381-E408-4B07-AA69-892F87885B8A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FF706D7D-EE79-4E02-92F2-BE70E7674A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7677-DDBA-45AF-BC11-5CC507E430DD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0132-521F-4DF4-8A08-0BCFC0E79C9E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C11E-B1F1-442E-8BEC-C1E99DF4F3CB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9EC45-F0C8-4789-BA69-50D82539CA37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AFA-FB7C-4651-AC34-F64D94880C1F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D585-0ACB-4A85-B3B0-95D134031E6C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9B75-072D-4D9F-B056-DBF3F4D5A51C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581C-8889-47F7-BDAE-28A3960927B1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497B-9FC3-4520-94C3-31209AB37908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03C77-AFBF-47E4-B2F7-0027EE406F50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C1F4-27E7-4130-9811-5FA84511529B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537F-B138-4F13-921E-1E8C520554F0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BAB3A-C45E-4F54-BA74-E94668E877CA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A79F-2F48-4749-88F0-40CF13A7D412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F47A-C00C-4533-843C-9E568F38EE19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5FB33-EABE-4B06-BBED-709A8BBB7AE1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8096-D434-4705-BE7B-BC6BBD962628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5F7-3666-4A7C-9070-709C4E3DA0A2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27C8C-9FF7-4C8B-BA3F-89FA990BEB02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25DBC-03BA-4EAF-AC4F-AEDA32D014D7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50000"/>
              </a:schemeClr>
            </a:gs>
            <a:gs pos="50000">
              <a:schemeClr val="tx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F5F5C-8A52-498A-9353-4A841A34D0B1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06D7D-EE79-4E02-92F2-BE70E7674A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4C7DB-876F-4972-AA9B-9A89E1BC24F3}" type="datetime1">
              <a:rPr lang="en-US" smtClean="0"/>
              <a:pPr/>
              <a:t>4/4/2008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6BDDA-3F05-4DE8-90CC-0FB09C35E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eacosta.com/blog/?m=20070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50000">
              <a:schemeClr val="bg2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905000"/>
          </a:xfrm>
        </p:spPr>
        <p:txBody>
          <a:bodyPr>
            <a:normAutofit/>
          </a:bodyPr>
          <a:lstStyle/>
          <a:p>
            <a:r>
              <a:rPr lang="en-US" sz="5400" b="1" i="1" dirty="0" smtClean="0">
                <a:solidFill>
                  <a:schemeClr val="tx1"/>
                </a:solidFill>
              </a:rPr>
              <a:t>Window Presentation Foundation</a:t>
            </a:r>
            <a:endParaRPr lang="en-US" sz="5400" b="1" i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Jim Fawcett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CSE775 – Distributed Objects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Spring 2008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Programming WPF,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Edition, Sells &amp; Griffiths, O’Reilly, 2007</a:t>
            </a:r>
          </a:p>
          <a:p>
            <a:r>
              <a:rPr lang="en-US" sz="2400" dirty="0" smtClean="0"/>
              <a:t>Windows Presentation Foundation Unleashed, Adam Nathan, SAMS, 2007</a:t>
            </a:r>
          </a:p>
          <a:p>
            <a:r>
              <a:rPr lang="en-US" sz="2400" dirty="0" smtClean="0"/>
              <a:t>Essential Windows Presentation Foundation, Chris Anderson, Addison-Wesley, 2007</a:t>
            </a:r>
          </a:p>
          <a:p>
            <a:r>
              <a:rPr lang="en-US" sz="2400" dirty="0" smtClean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msdn2.microsoft.com/en-us/library/aa970268.aspx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msdn2.microsoft.com/en-us/library/ms754130.aspx</a:t>
            </a:r>
            <a:endParaRPr lang="en-US" sz="2400" dirty="0" smtClean="0"/>
          </a:p>
          <a:p>
            <a:r>
              <a:rPr lang="en-US" sz="2400" dirty="0" smtClean="0">
                <a:hlinkClick r:id="rId4"/>
              </a:rPr>
              <a:t>http://www.beacosta.com/blog/?</a:t>
            </a:r>
            <a:r>
              <a:rPr lang="en-US" sz="2400" dirty="0" smtClean="0">
                <a:hlinkClick r:id="rId4"/>
              </a:rPr>
              <a:t>m=200704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WPF?</a:t>
            </a:r>
          </a:p>
          <a:p>
            <a:pPr lvl="1"/>
            <a:r>
              <a:rPr lang="en-US" dirty="0" smtClean="0"/>
              <a:t>A Graphical User Interface Technology</a:t>
            </a:r>
          </a:p>
          <a:p>
            <a:pPr lvl="2"/>
            <a:r>
              <a:rPr lang="en-US" dirty="0" smtClean="0"/>
              <a:t>Desktop</a:t>
            </a:r>
          </a:p>
          <a:p>
            <a:pPr lvl="2"/>
            <a:r>
              <a:rPr lang="en-US" dirty="0" smtClean="0"/>
              <a:t>Little brother </a:t>
            </a:r>
            <a:r>
              <a:rPr lang="en-US" dirty="0" err="1" smtClean="0"/>
              <a:t>Silverlight</a:t>
            </a:r>
            <a:r>
              <a:rPr lang="en-US" dirty="0" smtClean="0"/>
              <a:t> is used for web applications</a:t>
            </a:r>
          </a:p>
          <a:p>
            <a:pPr lvl="1"/>
            <a:r>
              <a:rPr lang="en-US" dirty="0" smtClean="0"/>
              <a:t>Uses Markup and Code</a:t>
            </a:r>
          </a:p>
          <a:p>
            <a:pPr lvl="2"/>
            <a:r>
              <a:rPr lang="en-US" dirty="0" smtClean="0"/>
              <a:t>Together or separately, much like </a:t>
            </a:r>
            <a:r>
              <a:rPr lang="en-US" dirty="0" err="1" smtClean="0"/>
              <a:t>ASP.Net</a:t>
            </a:r>
            <a:endParaRPr lang="en-US" dirty="0" smtClean="0"/>
          </a:p>
          <a:p>
            <a:pPr lvl="1"/>
            <a:r>
              <a:rPr lang="en-US" dirty="0" smtClean="0"/>
              <a:t>Easy to produce different styles</a:t>
            </a:r>
          </a:p>
          <a:p>
            <a:pPr lvl="2"/>
            <a:r>
              <a:rPr lang="en-US" dirty="0" smtClean="0"/>
              <a:t>Web browser like navigation and placement</a:t>
            </a:r>
          </a:p>
          <a:p>
            <a:pPr lvl="2"/>
            <a:r>
              <a:rPr lang="en-US" dirty="0" smtClean="0"/>
              <a:t>Traditional forms</a:t>
            </a:r>
          </a:p>
          <a:p>
            <a:pPr lvl="2"/>
            <a:r>
              <a:rPr lang="en-US" dirty="0" smtClean="0"/>
              <a:t>Animated Graphics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XAML</a:t>
            </a:r>
          </a:p>
          <a:p>
            <a:pPr lvl="1"/>
            <a:r>
              <a:rPr lang="en-US" dirty="0" err="1" smtClean="0"/>
              <a:t>eXtensible</a:t>
            </a:r>
            <a:r>
              <a:rPr lang="en-US" dirty="0" smtClean="0"/>
              <a:t> Application Markup Language</a:t>
            </a:r>
          </a:p>
          <a:p>
            <a:pPr lvl="1"/>
            <a:r>
              <a:rPr lang="en-US" dirty="0" smtClean="0"/>
              <a:t>Tags are names of </a:t>
            </a:r>
            <a:r>
              <a:rPr lang="en-US" dirty="0" err="1" smtClean="0"/>
              <a:t>.Net</a:t>
            </a:r>
            <a:r>
              <a:rPr lang="en-US" dirty="0" smtClean="0"/>
              <a:t> 3.5 classes</a:t>
            </a:r>
          </a:p>
          <a:p>
            <a:pPr lvl="1"/>
            <a:r>
              <a:rPr lang="en-US" dirty="0" smtClean="0"/>
              <a:t>Attributes are class properties and events</a:t>
            </a:r>
          </a:p>
          <a:p>
            <a:pPr lvl="1">
              <a:buNone/>
            </a:pPr>
            <a:r>
              <a:rPr lang="en-US" dirty="0" smtClean="0"/>
              <a:t>    &lt;Grid&gt;</a:t>
            </a:r>
            <a:br>
              <a:rPr lang="en-US" dirty="0" smtClean="0"/>
            </a:br>
            <a:r>
              <a:rPr lang="en-US" dirty="0" smtClean="0"/>
              <a:t>   &lt;Ellipse Fill=“blue” /&gt;</a:t>
            </a:r>
            <a:br>
              <a:rPr lang="en-US" dirty="0" smtClean="0"/>
            </a:br>
            <a:r>
              <a:rPr lang="en-US" dirty="0" smtClean="0"/>
              <a:t>   &lt;</a:t>
            </a:r>
            <a:r>
              <a:rPr lang="en-US" dirty="0" err="1" smtClean="0"/>
              <a:t>TextBlock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Name: &lt;</a:t>
            </a:r>
            <a:r>
              <a:rPr lang="en-US" dirty="0" err="1" smtClean="0"/>
              <a:t>TextBlock</a:t>
            </a:r>
            <a:r>
              <a:rPr lang="en-US" dirty="0" smtClean="0"/>
              <a:t> Text=“{Binding Name}” /&gt;</a:t>
            </a:r>
            <a:br>
              <a:rPr lang="en-US" dirty="0" smtClean="0"/>
            </a:br>
            <a:r>
              <a:rPr lang="en-US" dirty="0" smtClean="0"/>
              <a:t>   &lt;/</a:t>
            </a:r>
            <a:r>
              <a:rPr lang="en-US" dirty="0" err="1" smtClean="0"/>
              <a:t>TextBlock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&lt;/Grid&gt;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Behind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Often, code provides processing for control events, bound in XAML, like this:</a:t>
            </a:r>
          </a:p>
          <a:p>
            <a:pPr lvl="1"/>
            <a:r>
              <a:rPr lang="en-US" dirty="0" smtClean="0"/>
              <a:t>XAML in </a:t>
            </a:r>
            <a:r>
              <a:rPr lang="en-US" dirty="0" err="1" smtClean="0"/>
              <a:t>Window.Xaml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&lt;Button</a:t>
            </a:r>
            <a:br>
              <a:rPr lang="en-US" dirty="0" smtClean="0"/>
            </a:br>
            <a:r>
              <a:rPr lang="en-US" dirty="0" smtClean="0"/>
              <a:t>x:Name=“button”</a:t>
            </a:r>
            <a:br>
              <a:rPr lang="en-US" dirty="0" smtClean="0"/>
            </a:br>
            <a:r>
              <a:rPr lang="en-US" dirty="0" smtClean="0"/>
              <a:t>Width=“200”</a:t>
            </a:r>
            <a:br>
              <a:rPr lang="en-US" dirty="0" smtClean="0"/>
            </a:br>
            <a:r>
              <a:rPr lang="en-US" dirty="0" smtClean="0"/>
              <a:t>Height=“25”</a:t>
            </a:r>
            <a:br>
              <a:rPr lang="en-US" dirty="0" smtClean="0"/>
            </a:br>
            <a:r>
              <a:rPr lang="en-US" dirty="0" smtClean="0"/>
              <a:t>Click=“</a:t>
            </a:r>
            <a:r>
              <a:rPr lang="en-US" dirty="0" err="1" smtClean="0"/>
              <a:t>button_Click</a:t>
            </a:r>
            <a:r>
              <a:rPr lang="en-US" dirty="0" smtClean="0"/>
              <a:t>”&gt;Submit&lt;/Button&gt;</a:t>
            </a:r>
          </a:p>
          <a:p>
            <a:pPr lvl="1"/>
            <a:r>
              <a:rPr lang="en-US" dirty="0" smtClean="0"/>
              <a:t>C# code in </a:t>
            </a:r>
            <a:r>
              <a:rPr lang="en-US" dirty="0" err="1" smtClean="0"/>
              <a:t>Window.Xaml.cs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button_Click</a:t>
            </a:r>
            <a:r>
              <a:rPr lang="en-US" dirty="0" smtClean="0"/>
              <a:t>(object sender, </a:t>
            </a:r>
            <a:r>
              <a:rPr lang="en-US" dirty="0" err="1" smtClean="0"/>
              <a:t>RoutedEventsArgs</a:t>
            </a:r>
            <a:r>
              <a:rPr lang="en-US" dirty="0" smtClean="0"/>
              <a:t> e) {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err="1" smtClean="0"/>
              <a:t>MessageBox.Show</a:t>
            </a:r>
            <a:r>
              <a:rPr lang="en-US" dirty="0" smtClean="0"/>
              <a:t>(…)</a:t>
            </a:r>
            <a:br>
              <a:rPr lang="en-US" dirty="0" smtClean="0"/>
            </a:b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1104900"/>
            <a:ext cx="76581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C# Wizard – No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Default Grid Panel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90600"/>
            <a:ext cx="8686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Like </a:t>
            </a:r>
            <a:r>
              <a:rPr lang="en-US" dirty="0" err="1" smtClean="0"/>
              <a:t>WinForms</a:t>
            </a:r>
            <a:r>
              <a:rPr lang="en-US" dirty="0" smtClean="0"/>
              <a:t>, But …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8839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It’s Easy to do more interesting things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195387"/>
            <a:ext cx="8229600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Layouts, like the previous page can use:</a:t>
            </a:r>
          </a:p>
          <a:p>
            <a:pPr lvl="1"/>
            <a:r>
              <a:rPr lang="en-US" dirty="0" smtClean="0"/>
              <a:t>Canvas</a:t>
            </a:r>
          </a:p>
          <a:p>
            <a:pPr lvl="2"/>
            <a:r>
              <a:rPr lang="en-US" dirty="0" smtClean="0"/>
              <a:t>Simplest, placement relative to two edges</a:t>
            </a:r>
          </a:p>
          <a:p>
            <a:pPr lvl="1"/>
            <a:r>
              <a:rPr lang="en-US" dirty="0" err="1" smtClean="0"/>
              <a:t>StackPanel</a:t>
            </a:r>
            <a:endParaRPr lang="en-US" dirty="0" smtClean="0"/>
          </a:p>
          <a:p>
            <a:pPr lvl="2"/>
            <a:r>
              <a:rPr lang="en-US" dirty="0" smtClean="0"/>
              <a:t>Horizontal or vertical stacking</a:t>
            </a:r>
          </a:p>
          <a:p>
            <a:pPr lvl="1"/>
            <a:r>
              <a:rPr lang="en-US" dirty="0" smtClean="0"/>
              <a:t>Grid</a:t>
            </a:r>
          </a:p>
          <a:p>
            <a:pPr lvl="2"/>
            <a:r>
              <a:rPr lang="en-US" dirty="0" smtClean="0"/>
              <a:t>Uses rows and columns</a:t>
            </a:r>
          </a:p>
          <a:p>
            <a:pPr lvl="1"/>
            <a:r>
              <a:rPr lang="en-US" dirty="0" err="1" smtClean="0"/>
              <a:t>DockPanel</a:t>
            </a:r>
            <a:endParaRPr lang="en-US" dirty="0" smtClean="0"/>
          </a:p>
          <a:p>
            <a:pPr lvl="2"/>
            <a:r>
              <a:rPr lang="en-US" dirty="0" smtClean="0"/>
              <a:t>Dock to top, right, bottom, left, and all else fills remaining space</a:t>
            </a:r>
          </a:p>
          <a:p>
            <a:pPr lvl="1"/>
            <a:r>
              <a:rPr lang="en-US" dirty="0" smtClean="0"/>
              <a:t>A couple of others</a:t>
            </a:r>
          </a:p>
          <a:p>
            <a:pPr lvl="1"/>
            <a:r>
              <a:rPr lang="en-US" dirty="0" smtClean="0"/>
              <a:t>All of these can be nested, any one in another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WPF there is only (usually) one window</a:t>
            </a:r>
          </a:p>
          <a:p>
            <a:pPr lvl="1"/>
            <a:r>
              <a:rPr lang="en-US" dirty="0" smtClean="0"/>
              <a:t>Controls are not windows!</a:t>
            </a:r>
          </a:p>
          <a:p>
            <a:pPr lvl="1"/>
            <a:r>
              <a:rPr lang="en-US" dirty="0" smtClean="0"/>
              <a:t>No handles – really, no handles</a:t>
            </a:r>
          </a:p>
          <a:p>
            <a:pPr lvl="1"/>
            <a:r>
              <a:rPr lang="en-US" dirty="0" smtClean="0"/>
              <a:t>A button is a shape with border, fill, text, animation, and events, like click.</a:t>
            </a:r>
          </a:p>
          <a:p>
            <a:pPr lvl="1"/>
            <a:r>
              <a:rPr lang="en-US" dirty="0" smtClean="0"/>
              <a:t>There is a Button class, but it is not a </a:t>
            </a:r>
            <a:r>
              <a:rPr lang="en-US" dirty="0" err="1" smtClean="0"/>
              <a:t>.Net</a:t>
            </a:r>
            <a:r>
              <a:rPr lang="en-US" dirty="0" smtClean="0"/>
              <a:t> control nor an ActiveX control.</a:t>
            </a:r>
          </a:p>
          <a:p>
            <a:pPr lvl="2"/>
            <a:r>
              <a:rPr lang="en-US" dirty="0"/>
              <a:t>J</a:t>
            </a:r>
            <a:r>
              <a:rPr lang="en-US" dirty="0" smtClean="0"/>
              <a:t>ust markup, lines, fills, and events.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XAML gets rendered into a parse tree, just like XML – it is XML</a:t>
            </a:r>
          </a:p>
          <a:p>
            <a:pPr lvl="1"/>
            <a:r>
              <a:rPr lang="en-US" dirty="0" smtClean="0"/>
              <a:t>Inherited properties are based on parent child relationships in the markup tree</a:t>
            </a:r>
          </a:p>
          <a:p>
            <a:pPr lvl="1"/>
            <a:r>
              <a:rPr lang="en-US" dirty="0" smtClean="0"/>
              <a:t>Events bubble based on those relationships as well</a:t>
            </a:r>
          </a:p>
          <a:p>
            <a:pPr lvl="1"/>
            <a:r>
              <a:rPr lang="en-US" dirty="0" smtClean="0"/>
              <a:t>You have direct and simple control over that structure</a:t>
            </a:r>
          </a:p>
          <a:p>
            <a:pPr lvl="2"/>
            <a:r>
              <a:rPr lang="en-US" dirty="0" smtClean="0"/>
              <a:t>The world is yours!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WPF Unique?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Vector Graphics with Parse Tree Structure derived from markup</a:t>
            </a:r>
          </a:p>
          <a:p>
            <a:r>
              <a:rPr lang="en-US" dirty="0" smtClean="0"/>
              <a:t>Pervasive Publish and Subscribe Model</a:t>
            </a:r>
          </a:p>
          <a:p>
            <a:pPr lvl="1"/>
            <a:r>
              <a:rPr lang="en-US" dirty="0" smtClean="0"/>
              <a:t>Routed Events</a:t>
            </a:r>
          </a:p>
          <a:p>
            <a:pPr lvl="1"/>
            <a:r>
              <a:rPr lang="en-US" dirty="0" smtClean="0"/>
              <a:t>Data Binding</a:t>
            </a:r>
          </a:p>
          <a:p>
            <a:pPr lvl="1"/>
            <a:r>
              <a:rPr lang="en-US" dirty="0" smtClean="0"/>
              <a:t>Dependent Properties</a:t>
            </a:r>
          </a:p>
          <a:p>
            <a:r>
              <a:rPr lang="en-US" dirty="0" smtClean="0"/>
              <a:t>Layered on top of DirectX</a:t>
            </a:r>
          </a:p>
          <a:p>
            <a:pPr lvl="1"/>
            <a:r>
              <a:rPr lang="en-US" dirty="0" smtClean="0"/>
              <a:t>Strong 2D and 3D graphics</a:t>
            </a:r>
          </a:p>
          <a:p>
            <a:pPr lvl="1"/>
            <a:r>
              <a:rPr lang="en-US" dirty="0" smtClean="0"/>
              <a:t>Animation</a:t>
            </a:r>
          </a:p>
          <a:p>
            <a:r>
              <a:rPr lang="en-US" dirty="0" smtClean="0"/>
              <a:t>Layout and styles model similar to the best of the web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533400"/>
            <a:ext cx="7874000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600200"/>
            <a:ext cx="47625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Hit Testing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048000"/>
            <a:ext cx="43719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Perspective Camera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447800"/>
            <a:ext cx="6070600" cy="488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Teapot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24000"/>
            <a:ext cx="7035800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0537"/>
            <a:ext cx="8505825" cy="613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WPF maps markup elements to </a:t>
            </a:r>
            <a:r>
              <a:rPr lang="en-US" dirty="0" err="1" smtClean="0"/>
              <a:t>UIElements</a:t>
            </a:r>
            <a:r>
              <a:rPr lang="en-US" dirty="0" smtClean="0"/>
              <a:t>, which derive from </a:t>
            </a:r>
            <a:r>
              <a:rPr lang="en-US" dirty="0" err="1" smtClean="0"/>
              <a:t>ContentControl</a:t>
            </a:r>
            <a:endParaRPr lang="en-US" dirty="0" smtClean="0"/>
          </a:p>
          <a:p>
            <a:pPr lvl="1"/>
            <a:r>
              <a:rPr lang="en-US" dirty="0" smtClean="0"/>
              <a:t>That means that almost everything can hold content, often multiple things.</a:t>
            </a:r>
          </a:p>
          <a:p>
            <a:pPr lvl="1"/>
            <a:r>
              <a:rPr lang="en-US" dirty="0" smtClean="0"/>
              <a:t>How does a mouse click </a:t>
            </a:r>
            <a:r>
              <a:rPr lang="en-US" b="1" i="1" dirty="0" smtClean="0"/>
              <a:t>event</a:t>
            </a:r>
            <a:r>
              <a:rPr lang="en-US" dirty="0" smtClean="0"/>
              <a:t> on any one of a control’s content elements get </a:t>
            </a:r>
            <a:r>
              <a:rPr lang="en-US" b="1" i="1" dirty="0" smtClean="0"/>
              <a:t>routed</a:t>
            </a:r>
            <a:r>
              <a:rPr lang="en-US" dirty="0" smtClean="0"/>
              <a:t> to the control?</a:t>
            </a:r>
          </a:p>
          <a:p>
            <a:pPr lvl="2"/>
            <a:r>
              <a:rPr lang="en-US" dirty="0" smtClean="0"/>
              <a:t>By walking the XAML parse tree until it finds a parent that handles that event.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Event Handlers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find that property sheets no longer show events.</a:t>
            </a:r>
          </a:p>
          <a:p>
            <a:r>
              <a:rPr lang="en-US" dirty="0" smtClean="0"/>
              <a:t>So how do you add event handlers quickly?</a:t>
            </a:r>
          </a:p>
          <a:p>
            <a:pPr lvl="1"/>
            <a:r>
              <a:rPr lang="en-US" dirty="0" smtClean="0"/>
              <a:t>Go to the XAML, type a space after the tag for the element you want to handle the event</a:t>
            </a:r>
          </a:p>
          <a:p>
            <a:pPr lvl="2"/>
            <a:r>
              <a:rPr lang="en-US" dirty="0" smtClean="0"/>
              <a:t>That gets you a context menu (via </a:t>
            </a:r>
            <a:r>
              <a:rPr lang="en-US" dirty="0" err="1" smtClean="0"/>
              <a:t>intellisense</a:t>
            </a:r>
            <a:r>
              <a:rPr lang="en-US" dirty="0" smtClean="0"/>
              <a:t>) and you just double click on the desired event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Attached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Buttons, </a:t>
            </a:r>
            <a:r>
              <a:rPr lang="en-US" dirty="0" err="1" smtClean="0"/>
              <a:t>ListBoxes</a:t>
            </a:r>
            <a:r>
              <a:rPr lang="en-US" dirty="0" smtClean="0"/>
              <a:t>, Images, etc., do not have Dock properties.</a:t>
            </a:r>
          </a:p>
          <a:p>
            <a:r>
              <a:rPr lang="en-US" dirty="0" smtClean="0"/>
              <a:t>However, when you place one of these in a </a:t>
            </a:r>
            <a:r>
              <a:rPr lang="en-US" dirty="0" err="1" smtClean="0"/>
              <a:t>DockPanel</a:t>
            </a:r>
            <a:r>
              <a:rPr lang="en-US" dirty="0" smtClean="0"/>
              <a:t>, you find that it has had Dock </a:t>
            </a:r>
            <a:r>
              <a:rPr lang="en-US" b="1" i="1" dirty="0" smtClean="0"/>
              <a:t>properties attached</a:t>
            </a:r>
            <a:r>
              <a:rPr lang="en-US" dirty="0" smtClean="0"/>
              <a:t>.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2400" dirty="0" smtClean="0"/>
              <a:t>&lt;Image Source="./help.png" 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400" b="1" i="1" dirty="0" err="1" smtClean="0"/>
              <a:t>DockPanel.Dock</a:t>
            </a:r>
            <a:r>
              <a:rPr lang="en-US" sz="2400" b="1" i="1" dirty="0" smtClean="0"/>
              <a:t>="Top" </a:t>
            </a:r>
            <a:r>
              <a:rPr lang="en-US" sz="2400" dirty="0" smtClean="0"/>
              <a:t>Height="213" 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400" dirty="0" err="1" smtClean="0"/>
              <a:t>ImageFailed</a:t>
            </a:r>
            <a:r>
              <a:rPr lang="en-US" sz="2400" dirty="0" smtClean="0"/>
              <a:t>="</a:t>
            </a:r>
            <a:r>
              <a:rPr lang="en-US" sz="2400" dirty="0" err="1" smtClean="0"/>
              <a:t>Image_ImageFailed</a:t>
            </a:r>
            <a:r>
              <a:rPr lang="en-US" sz="2400" dirty="0" smtClean="0"/>
              <a:t>" /&gt;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Property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syntax forms:</a:t>
            </a:r>
          </a:p>
          <a:p>
            <a:pPr lvl="1"/>
            <a:r>
              <a:rPr lang="en-US" dirty="0" smtClean="0"/>
              <a:t>XAML attribute:</a:t>
            </a:r>
            <a:br>
              <a:rPr lang="en-US" dirty="0" smtClean="0"/>
            </a:br>
            <a:r>
              <a:rPr lang="en-US" dirty="0" smtClean="0"/>
              <a:t>   &lt;button ToolTip=“Button Tip /&gt;</a:t>
            </a:r>
          </a:p>
          <a:p>
            <a:pPr lvl="1"/>
            <a:r>
              <a:rPr lang="en-US" dirty="0" smtClean="0"/>
              <a:t>Property Element Syntax:</a:t>
            </a:r>
            <a:br>
              <a:rPr lang="en-US" dirty="0" smtClean="0"/>
            </a:br>
            <a:r>
              <a:rPr lang="en-US" dirty="0" smtClean="0"/>
              <a:t>   &lt;Button&gt;</a:t>
            </a:r>
            <a:br>
              <a:rPr lang="en-US" dirty="0" smtClean="0"/>
            </a:br>
            <a:r>
              <a:rPr lang="en-US" dirty="0" smtClean="0"/>
              <a:t>      &lt;</a:t>
            </a:r>
            <a:r>
              <a:rPr lang="en-US" dirty="0" err="1" smtClean="0"/>
              <a:t>Button.Background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   &lt;</a:t>
            </a:r>
            <a:r>
              <a:rPr lang="en-US" dirty="0" err="1" smtClean="0"/>
              <a:t>SolidColorBrush</a:t>
            </a:r>
            <a:r>
              <a:rPr lang="en-US" dirty="0" smtClean="0"/>
              <a:t> Color=“#FF4444FF” /&gt;</a:t>
            </a:r>
            <a:br>
              <a:rPr lang="en-US" dirty="0" smtClean="0"/>
            </a:br>
            <a:r>
              <a:rPr lang="en-US" dirty="0" smtClean="0"/>
              <a:t>      &lt;/</a:t>
            </a:r>
            <a:r>
              <a:rPr lang="en-US" dirty="0" err="1" smtClean="0"/>
              <a:t>Button.Background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Some Button Text</a:t>
            </a:r>
            <a:br>
              <a:rPr lang="en-US" dirty="0" smtClean="0"/>
            </a:br>
            <a:r>
              <a:rPr lang="en-US" dirty="0" smtClean="0"/>
              <a:t>   &lt;/Button&gt;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Inline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Collections of property values:</a:t>
            </a:r>
          </a:p>
          <a:p>
            <a:pPr lvl="1"/>
            <a:r>
              <a:rPr lang="en-US" sz="2400" dirty="0" smtClean="0"/>
              <a:t>&lt;</a:t>
            </a:r>
            <a:r>
              <a:rPr lang="en-US" sz="2400" dirty="0" err="1" smtClean="0"/>
              <a:t>Button.Style</a:t>
            </a:r>
            <a:r>
              <a:rPr lang="en-US" sz="2400" dirty="0" smtClean="0"/>
              <a:t>&gt;</a:t>
            </a:r>
            <a:br>
              <a:rPr lang="en-US" sz="2400" dirty="0" smtClean="0"/>
            </a:br>
            <a:r>
              <a:rPr lang="en-US" sz="2400" dirty="0" smtClean="0"/>
              <a:t>   &lt;Style&gt;</a:t>
            </a:r>
            <a:br>
              <a:rPr lang="en-US" sz="2400" dirty="0" smtClean="0"/>
            </a:br>
            <a:r>
              <a:rPr lang="en-US" sz="2400" dirty="0" smtClean="0"/>
              <a:t>      &lt;Setter Property=“</a:t>
            </a:r>
            <a:r>
              <a:rPr lang="en-US" sz="2400" dirty="0" err="1" smtClean="0"/>
              <a:t>Button.FontSize</a:t>
            </a:r>
            <a:r>
              <a:rPr lang="en-US" sz="2400" dirty="0" smtClean="0"/>
              <a:t>”  Value=“32pt” /&gt;</a:t>
            </a:r>
            <a:br>
              <a:rPr lang="en-US" sz="2400" dirty="0" smtClean="0"/>
            </a:br>
            <a:r>
              <a:rPr lang="en-US" sz="2400" dirty="0" smtClean="0"/>
              <a:t>      &lt;Setter Property=“</a:t>
            </a:r>
            <a:r>
              <a:rPr lang="en-US" sz="2400" dirty="0" err="1" smtClean="0"/>
              <a:t>Button.FontWeight</a:t>
            </a:r>
            <a:r>
              <a:rPr lang="en-US" sz="2400" dirty="0" smtClean="0"/>
              <a:t>” Value=“Bold” /&gt;</a:t>
            </a:r>
            <a:br>
              <a:rPr lang="en-US" sz="2400" dirty="0" smtClean="0"/>
            </a:br>
            <a:r>
              <a:rPr lang="en-US" sz="2400" dirty="0" smtClean="0"/>
              <a:t>   &lt;/Style&gt;</a:t>
            </a:r>
            <a:br>
              <a:rPr lang="en-US" sz="2400" dirty="0" smtClean="0"/>
            </a:br>
            <a:r>
              <a:rPr lang="en-US" sz="2400" dirty="0" smtClean="0"/>
              <a:t>&lt;/</a:t>
            </a:r>
            <a:r>
              <a:rPr lang="en-US" sz="2400" dirty="0" err="1" smtClean="0"/>
              <a:t>Button.Style</a:t>
            </a:r>
            <a:r>
              <a:rPr lang="en-US" sz="2400" dirty="0" smtClean="0"/>
              <a:t>&gt;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Collections of property values:</a:t>
            </a:r>
          </a:p>
          <a:p>
            <a:pPr lvl="1"/>
            <a:r>
              <a:rPr lang="en-US" sz="2400" dirty="0" smtClean="0"/>
              <a:t>&lt;</a:t>
            </a:r>
            <a:r>
              <a:rPr lang="en-US" sz="2400" dirty="0" err="1" smtClean="0"/>
              <a:t>Window.Resources</a:t>
            </a:r>
            <a:r>
              <a:rPr lang="en-US" sz="2400" dirty="0" smtClean="0"/>
              <a:t>&gt;</a:t>
            </a:r>
            <a:br>
              <a:rPr lang="en-US" sz="2400" dirty="0" smtClean="0"/>
            </a:br>
            <a:r>
              <a:rPr lang="en-US" sz="2400" dirty="0" smtClean="0"/>
              <a:t>   &lt;Style x:Key=“</a:t>
            </a:r>
            <a:r>
              <a:rPr lang="en-US" sz="2400" dirty="0" err="1" smtClean="0"/>
              <a:t>myStyle</a:t>
            </a:r>
            <a:r>
              <a:rPr lang="en-US" sz="2400" dirty="0" smtClean="0"/>
              <a:t>” </a:t>
            </a:r>
            <a:r>
              <a:rPr lang="en-US" sz="2400" dirty="0" err="1" smtClean="0"/>
              <a:t>TargetType</a:t>
            </a:r>
            <a:r>
              <a:rPr lang="en-US" sz="2400" dirty="0" smtClean="0"/>
              <a:t>=“{x:Type Control}”&gt;</a:t>
            </a:r>
            <a:br>
              <a:rPr lang="en-US" sz="2400" dirty="0" smtClean="0"/>
            </a:br>
            <a:r>
              <a:rPr lang="en-US" sz="2400" dirty="0" smtClean="0"/>
              <a:t>      &lt;Setter Property=“</a:t>
            </a:r>
            <a:r>
              <a:rPr lang="en-US" sz="2400" dirty="0" err="1" smtClean="0"/>
              <a:t>FontSize</a:t>
            </a:r>
            <a:r>
              <a:rPr lang="en-US" sz="2400" dirty="0" smtClean="0"/>
              <a:t>” Value=“32pt” /&gt;</a:t>
            </a:r>
            <a:br>
              <a:rPr lang="en-US" sz="2400" dirty="0" smtClean="0"/>
            </a:br>
            <a:r>
              <a:rPr lang="en-US" sz="2400" dirty="0" smtClean="0"/>
              <a:t>      &lt;Setter Property=“</a:t>
            </a:r>
            <a:r>
              <a:rPr lang="en-US" sz="2400" dirty="0" err="1" smtClean="0"/>
              <a:t>FontWeight</a:t>
            </a:r>
            <a:r>
              <a:rPr lang="en-US" sz="2400" dirty="0" smtClean="0"/>
              <a:t>” Value=“Bold” /&gt;</a:t>
            </a:r>
            <a:br>
              <a:rPr lang="en-US" sz="2400" dirty="0" smtClean="0"/>
            </a:br>
            <a:r>
              <a:rPr lang="en-US" sz="2400" dirty="0" smtClean="0"/>
              <a:t>   &lt;/Style&gt;</a:t>
            </a:r>
            <a:br>
              <a:rPr lang="en-US" sz="2400" dirty="0" smtClean="0"/>
            </a:br>
            <a:r>
              <a:rPr lang="en-US" sz="2400" dirty="0" smtClean="0"/>
              <a:t>&lt;/Window&gt;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Binding infrastructure allows you to set up a one-way or two-way updating of property values that happens when the source changes.</a:t>
            </a:r>
          </a:p>
          <a:p>
            <a:r>
              <a:rPr lang="en-US" dirty="0" smtClean="0"/>
              <a:t>This requires two things:</a:t>
            </a:r>
          </a:p>
          <a:p>
            <a:pPr lvl="1"/>
            <a:r>
              <a:rPr lang="en-US" dirty="0" smtClean="0"/>
              <a:t>A dependency object</a:t>
            </a:r>
          </a:p>
          <a:p>
            <a:pPr lvl="2"/>
            <a:r>
              <a:rPr lang="en-US" dirty="0" smtClean="0"/>
              <a:t>Has its own dispatcher thread</a:t>
            </a:r>
          </a:p>
          <a:p>
            <a:pPr lvl="1"/>
            <a:r>
              <a:rPr lang="en-US" dirty="0" smtClean="0"/>
              <a:t>Support for </a:t>
            </a:r>
            <a:r>
              <a:rPr lang="en-US" dirty="0" err="1" smtClean="0"/>
              <a:t>INotifyPropertyChanged</a:t>
            </a:r>
            <a:r>
              <a:rPr lang="en-US" dirty="0" smtClean="0"/>
              <a:t>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that implement </a:t>
            </a:r>
            <a:r>
              <a:rPr lang="en-US" dirty="0" err="1" smtClean="0"/>
              <a:t>INotifyPropertyChanged</a:t>
            </a:r>
            <a:r>
              <a:rPr lang="en-US" dirty="0" smtClean="0"/>
              <a:t> interface raise events when the property has changed.</a:t>
            </a:r>
          </a:p>
          <a:p>
            <a:r>
              <a:rPr lang="en-US" dirty="0" smtClean="0"/>
              <a:t>Data binding is the process of registering two properties with the data binding engine and letting the engine keep them synchronized.</a:t>
            </a:r>
          </a:p>
          <a:p>
            <a:r>
              <a:rPr lang="en-US" dirty="0" smtClean="0"/>
              <a:t>More on this later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Control Templates you can change the look and feel of existing controls and support making your own controls:</a:t>
            </a:r>
          </a:p>
          <a:p>
            <a:pPr lvl="1"/>
            <a:r>
              <a:rPr lang="en-US" dirty="0" smtClean="0"/>
              <a:t>&lt;</a:t>
            </a:r>
            <a:r>
              <a:rPr lang="en-US" dirty="0" err="1" smtClean="0"/>
              <a:t>Button.Template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&lt;</a:t>
            </a:r>
            <a:r>
              <a:rPr lang="en-US" dirty="0" err="1" smtClean="0"/>
              <a:t>ControlTemplate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&lt;Grid&gt;&lt;Rectangle /&gt;&lt;/Grid&gt;</a:t>
            </a:r>
            <a:br>
              <a:rPr lang="en-US" dirty="0" smtClean="0"/>
            </a:br>
            <a:r>
              <a:rPr lang="en-US" dirty="0" smtClean="0"/>
              <a:t>   &lt;/</a:t>
            </a:r>
            <a:r>
              <a:rPr lang="en-US" dirty="0" err="1" smtClean="0"/>
              <a:t>ControlTemplate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&lt;/</a:t>
            </a:r>
            <a:r>
              <a:rPr lang="en-US" dirty="0" err="1" smtClean="0"/>
              <a:t>Button.Template</a:t>
            </a:r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instances of the Page and Frame classes to set up a navigation structure resembling web applications.</a:t>
            </a:r>
          </a:p>
          <a:p>
            <a:pPr lvl="1"/>
            <a:r>
              <a:rPr lang="en-US" dirty="0" smtClean="0"/>
              <a:t>Pages go in </a:t>
            </a:r>
            <a:r>
              <a:rPr lang="en-US" dirty="0" err="1" smtClean="0"/>
              <a:t>NavigationWindow</a:t>
            </a:r>
            <a:r>
              <a:rPr lang="en-US" dirty="0" smtClean="0"/>
              <a:t> instances and Frames go in Windows and Pages.</a:t>
            </a:r>
          </a:p>
          <a:p>
            <a:pPr lvl="1"/>
            <a:r>
              <a:rPr lang="en-US" dirty="0" smtClean="0"/>
              <a:t>This is a good alternative to tabbed displays.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ContentControl</a:t>
            </a:r>
            <a:endParaRPr lang="en-US" dirty="0" smtClean="0"/>
          </a:p>
          <a:p>
            <a:pPr lvl="1"/>
            <a:r>
              <a:rPr lang="en-US" dirty="0" smtClean="0"/>
              <a:t>All </a:t>
            </a:r>
            <a:r>
              <a:rPr lang="en-US" dirty="0" err="1" smtClean="0"/>
              <a:t>UIElements</a:t>
            </a:r>
            <a:r>
              <a:rPr lang="en-US" dirty="0" smtClean="0"/>
              <a:t> derive from this.</a:t>
            </a:r>
          </a:p>
          <a:p>
            <a:pPr lvl="1"/>
            <a:r>
              <a:rPr lang="en-US" dirty="0" smtClean="0"/>
              <a:t>Content can be text, a tree of elements, or a </a:t>
            </a:r>
            <a:r>
              <a:rPr lang="en-US" dirty="0" err="1" smtClean="0"/>
              <a:t>.Net</a:t>
            </a:r>
            <a:r>
              <a:rPr lang="en-US" dirty="0" smtClean="0"/>
              <a:t> object which can be displayed using a data template</a:t>
            </a:r>
          </a:p>
          <a:p>
            <a:r>
              <a:rPr lang="en-US" dirty="0" smtClean="0"/>
              <a:t>Dependency Object</a:t>
            </a:r>
          </a:p>
          <a:p>
            <a:pPr lvl="1"/>
            <a:r>
              <a:rPr lang="en-US" dirty="0" smtClean="0"/>
              <a:t>Derives from Dispatcher Object</a:t>
            </a:r>
          </a:p>
          <a:p>
            <a:pPr lvl="1"/>
            <a:r>
              <a:rPr lang="en-US" dirty="0" smtClean="0"/>
              <a:t>Supports data binding, styling, animation, property inheritance, and property change notifications</a:t>
            </a:r>
          </a:p>
          <a:p>
            <a:r>
              <a:rPr lang="en-US" dirty="0" err="1" smtClean="0"/>
              <a:t>WindowsFormsHost</a:t>
            </a:r>
            <a:endParaRPr lang="en-US" dirty="0" smtClean="0"/>
          </a:p>
          <a:p>
            <a:pPr lvl="1"/>
            <a:r>
              <a:rPr lang="en-US" dirty="0" smtClean="0"/>
              <a:t>Supports hosting controls based on HWNDs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</a:t>
            </a:r>
            <a:r>
              <a:rPr lang="en-US" dirty="0" err="1" smtClean="0"/>
              <a:t>UIElements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ViewBox</a:t>
            </a:r>
            <a:endParaRPr lang="en-US" dirty="0" smtClean="0"/>
          </a:p>
          <a:p>
            <a:pPr lvl="1"/>
            <a:r>
              <a:rPr lang="en-US" dirty="0" smtClean="0"/>
              <a:t>Resizes content to fit available space</a:t>
            </a:r>
          </a:p>
          <a:p>
            <a:r>
              <a:rPr lang="en-US" dirty="0" err="1" smtClean="0"/>
              <a:t>UserControl</a:t>
            </a:r>
            <a:endParaRPr lang="en-US" dirty="0" smtClean="0"/>
          </a:p>
          <a:p>
            <a:pPr lvl="1"/>
            <a:r>
              <a:rPr lang="en-US" dirty="0" smtClean="0"/>
              <a:t>Way to build custom controls as collections of elements on a panel</a:t>
            </a:r>
          </a:p>
          <a:p>
            <a:r>
              <a:rPr lang="en-US" dirty="0" err="1" smtClean="0"/>
              <a:t>Animatable</a:t>
            </a:r>
            <a:endParaRPr lang="en-US" dirty="0" smtClean="0"/>
          </a:p>
          <a:p>
            <a:pPr lvl="1"/>
            <a:r>
              <a:rPr lang="en-US" dirty="0" smtClean="0"/>
              <a:t>Provides hooks for DirectX to change elements properties over time, e.g., position, size, color, …</a:t>
            </a:r>
          </a:p>
          <a:p>
            <a:r>
              <a:rPr lang="en-US" dirty="0" err="1" smtClean="0"/>
              <a:t>FlowDocument</a:t>
            </a:r>
            <a:endParaRPr lang="en-US" dirty="0" smtClean="0"/>
          </a:p>
          <a:p>
            <a:pPr lvl="1"/>
            <a:r>
              <a:rPr lang="en-US" dirty="0" err="1" smtClean="0"/>
              <a:t>FlowDocumentScrollViewer</a:t>
            </a:r>
            <a:endParaRPr lang="en-US" dirty="0" smtClean="0"/>
          </a:p>
          <a:p>
            <a:pPr lvl="1"/>
            <a:r>
              <a:rPr lang="en-US" dirty="0" err="1" smtClean="0"/>
              <a:t>FlowDocumentPageViewer</a:t>
            </a:r>
            <a:endParaRPr lang="en-US" dirty="0" smtClean="0"/>
          </a:p>
          <a:p>
            <a:r>
              <a:rPr lang="en-US" dirty="0" err="1" smtClean="0"/>
              <a:t>MediaElement</a:t>
            </a:r>
            <a:endParaRPr lang="en-US" dirty="0" smtClean="0"/>
          </a:p>
          <a:p>
            <a:pPr lvl="1"/>
            <a:r>
              <a:rPr lang="en-US" dirty="0" smtClean="0"/>
              <a:t>Play media on load or on request, e.g., wma, </a:t>
            </a:r>
            <a:r>
              <a:rPr lang="en-US" dirty="0" err="1" smtClean="0"/>
              <a:t>wmv</a:t>
            </a:r>
            <a:r>
              <a:rPr lang="en-US" dirty="0" smtClean="0"/>
              <a:t>, mp3,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  <a:endParaRPr lang="en-US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06D7D-EE79-4E02-92F2-BE70E7674AE8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934</Words>
  <Application>Microsoft Office PowerPoint</Application>
  <PresentationFormat>On-screen Show (4:3)</PresentationFormat>
  <Paragraphs>196</Paragraphs>
  <Slides>31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Custom Design</vt:lpstr>
      <vt:lpstr>Window Presentation Foundation</vt:lpstr>
      <vt:lpstr>References</vt:lpstr>
      <vt:lpstr>Introduction</vt:lpstr>
      <vt:lpstr>Markup</vt:lpstr>
      <vt:lpstr>Code Behind</vt:lpstr>
      <vt:lpstr>C# Wizard – No Others</vt:lpstr>
      <vt:lpstr>Default Grid Panel</vt:lpstr>
      <vt:lpstr>Like WinForms, But …</vt:lpstr>
      <vt:lpstr>It’s Easy to do more interesting things</vt:lpstr>
      <vt:lpstr>Panels</vt:lpstr>
      <vt:lpstr>Vector Graphics</vt:lpstr>
      <vt:lpstr>Parse Tree</vt:lpstr>
      <vt:lpstr>What Makes WPF Unique?</vt:lpstr>
      <vt:lpstr>Slide 14</vt:lpstr>
      <vt:lpstr>3D Hit Testing</vt:lpstr>
      <vt:lpstr>3D Perspective Camera</vt:lpstr>
      <vt:lpstr>Famous Teapot</vt:lpstr>
      <vt:lpstr>Slide 18</vt:lpstr>
      <vt:lpstr>Routed Events</vt:lpstr>
      <vt:lpstr>Adding Event Handlers</vt:lpstr>
      <vt:lpstr>Attached Properties</vt:lpstr>
      <vt:lpstr>Property Syntax</vt:lpstr>
      <vt:lpstr>Inline Styles</vt:lpstr>
      <vt:lpstr>Named Styles</vt:lpstr>
      <vt:lpstr>Binding</vt:lpstr>
      <vt:lpstr>Binding</vt:lpstr>
      <vt:lpstr>Control Templates</vt:lpstr>
      <vt:lpstr>Navigation</vt:lpstr>
      <vt:lpstr>Special Classes</vt:lpstr>
      <vt:lpstr>Special UIElements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Jim Fawcett</cp:lastModifiedBy>
  <cp:revision>58</cp:revision>
  <dcterms:created xsi:type="dcterms:W3CDTF">2008-03-30T22:34:10Z</dcterms:created>
  <dcterms:modified xsi:type="dcterms:W3CDTF">2008-04-04T13:39:58Z</dcterms:modified>
</cp:coreProperties>
</file>