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64"/>
  </p:notesMasterIdLst>
  <p:sldIdLst>
    <p:sldId id="256" r:id="rId3"/>
    <p:sldId id="332" r:id="rId4"/>
    <p:sldId id="258" r:id="rId5"/>
    <p:sldId id="348" r:id="rId6"/>
    <p:sldId id="333" r:id="rId7"/>
    <p:sldId id="344" r:id="rId8"/>
    <p:sldId id="262" r:id="rId9"/>
    <p:sldId id="267" r:id="rId10"/>
    <p:sldId id="336" r:id="rId11"/>
    <p:sldId id="337" r:id="rId12"/>
    <p:sldId id="339" r:id="rId13"/>
    <p:sldId id="340" r:id="rId14"/>
    <p:sldId id="349" r:id="rId15"/>
    <p:sldId id="273" r:id="rId16"/>
    <p:sldId id="274" r:id="rId17"/>
    <p:sldId id="277" r:id="rId18"/>
    <p:sldId id="278" r:id="rId19"/>
    <p:sldId id="275" r:id="rId20"/>
    <p:sldId id="279" r:id="rId21"/>
    <p:sldId id="280" r:id="rId22"/>
    <p:sldId id="281" r:id="rId23"/>
    <p:sldId id="282" r:id="rId24"/>
    <p:sldId id="283" r:id="rId25"/>
    <p:sldId id="285" r:id="rId26"/>
    <p:sldId id="286" r:id="rId27"/>
    <p:sldId id="287" r:id="rId28"/>
    <p:sldId id="342" r:id="rId29"/>
    <p:sldId id="288" r:id="rId30"/>
    <p:sldId id="290" r:id="rId31"/>
    <p:sldId id="291" r:id="rId32"/>
    <p:sldId id="317" r:id="rId33"/>
    <p:sldId id="293" r:id="rId34"/>
    <p:sldId id="343" r:id="rId35"/>
    <p:sldId id="294" r:id="rId36"/>
    <p:sldId id="318" r:id="rId37"/>
    <p:sldId id="289" r:id="rId38"/>
    <p:sldId id="295" r:id="rId39"/>
    <p:sldId id="296" r:id="rId40"/>
    <p:sldId id="297" r:id="rId41"/>
    <p:sldId id="327" r:id="rId42"/>
    <p:sldId id="298" r:id="rId43"/>
    <p:sldId id="299" r:id="rId44"/>
    <p:sldId id="300" r:id="rId45"/>
    <p:sldId id="301" r:id="rId46"/>
    <p:sldId id="303" r:id="rId47"/>
    <p:sldId id="302" r:id="rId48"/>
    <p:sldId id="328" r:id="rId49"/>
    <p:sldId id="305" r:id="rId50"/>
    <p:sldId id="306" r:id="rId51"/>
    <p:sldId id="307" r:id="rId52"/>
    <p:sldId id="331" r:id="rId53"/>
    <p:sldId id="308" r:id="rId54"/>
    <p:sldId id="309" r:id="rId55"/>
    <p:sldId id="310" r:id="rId56"/>
    <p:sldId id="311" r:id="rId57"/>
    <p:sldId id="312" r:id="rId58"/>
    <p:sldId id="346" r:id="rId59"/>
    <p:sldId id="313" r:id="rId60"/>
    <p:sldId id="315" r:id="rId61"/>
    <p:sldId id="330" r:id="rId62"/>
    <p:sldId id="269" r:id="rId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>
      <p:cViewPr varScale="1">
        <p:scale>
          <a:sx n="63" d="100"/>
          <a:sy n="63" d="100"/>
        </p:scale>
        <p:origin x="-33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69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112AE9-F3F5-443A-9539-2E9B08EA8363}" type="doc">
      <dgm:prSet loTypeId="urn:microsoft.com/office/officeart/2005/8/layout/hProcess3" loCatId="process" qsTypeId="urn:microsoft.com/office/officeart/2005/8/quickstyle/3d4" qsCatId="3D" csTypeId="urn:microsoft.com/office/officeart/2005/8/colors/accent0_1" csCatId="mainScheme" phldr="0"/>
      <dgm:spPr/>
    </dgm:pt>
    <dgm:pt modelId="{6AE86A9F-D8A3-4C86-B765-7DE1FBF00AEA}" type="pres">
      <dgm:prSet presAssocID="{DE112AE9-F3F5-443A-9539-2E9B08EA8363}" presName="Name0" presStyleCnt="0">
        <dgm:presLayoutVars>
          <dgm:dir/>
          <dgm:animLvl val="lvl"/>
          <dgm:resizeHandles val="exact"/>
        </dgm:presLayoutVars>
      </dgm:prSet>
      <dgm:spPr/>
    </dgm:pt>
    <dgm:pt modelId="{ECD34E4F-A159-4E9A-BEC0-E153F4A7EC2C}" type="pres">
      <dgm:prSet presAssocID="{DE112AE9-F3F5-443A-9539-2E9B08EA8363}" presName="dummy" presStyleCnt="0"/>
      <dgm:spPr/>
    </dgm:pt>
    <dgm:pt modelId="{E87A878F-981C-4E11-8B5A-D75A0299664D}" type="pres">
      <dgm:prSet presAssocID="{DE112AE9-F3F5-443A-9539-2E9B08EA8363}" presName="linH" presStyleCnt="0"/>
      <dgm:spPr/>
    </dgm:pt>
    <dgm:pt modelId="{58C69267-3148-4086-9F1E-1D10869F65C2}" type="pres">
      <dgm:prSet presAssocID="{DE112AE9-F3F5-443A-9539-2E9B08EA8363}" presName="padding1" presStyleCnt="0"/>
      <dgm:spPr/>
    </dgm:pt>
    <dgm:pt modelId="{0ECCCB06-00C5-4AF4-9B8D-2B67C8BB87B3}" type="pres">
      <dgm:prSet presAssocID="{DE112AE9-F3F5-443A-9539-2E9B08EA8363}" presName="padding2" presStyleCnt="0"/>
      <dgm:spPr/>
    </dgm:pt>
    <dgm:pt modelId="{FA18E416-C5BE-49C7-8D17-7799A4A4A665}" type="pres">
      <dgm:prSet presAssocID="{DE112AE9-F3F5-443A-9539-2E9B08EA8363}" presName="negArrow" presStyleCnt="0"/>
      <dgm:spPr/>
    </dgm:pt>
    <dgm:pt modelId="{011B8F16-F6D5-405A-8ECC-1B6C559FC594}" type="pres">
      <dgm:prSet presAssocID="{DE112AE9-F3F5-443A-9539-2E9B08EA8363}" presName="backgroundArrow" presStyleLbl="node1" presStyleIdx="0" presStyleCnt="1" custLinFactNeighborX="60606" custLinFactNeighborY="-34756"/>
      <dgm:spPr/>
    </dgm:pt>
  </dgm:ptLst>
  <dgm:cxnLst>
    <dgm:cxn modelId="{30514438-6D6F-4CA4-A328-AA2577CAF00F}" type="presOf" srcId="{DE112AE9-F3F5-443A-9539-2E9B08EA8363}" destId="{6AE86A9F-D8A3-4C86-B765-7DE1FBF00AEA}" srcOrd="0" destOrd="0" presId="urn:microsoft.com/office/officeart/2005/8/layout/hProcess3"/>
    <dgm:cxn modelId="{BB40D35E-36F4-403D-9395-8726397929E5}" type="presParOf" srcId="{6AE86A9F-D8A3-4C86-B765-7DE1FBF00AEA}" destId="{ECD34E4F-A159-4E9A-BEC0-E153F4A7EC2C}" srcOrd="0" destOrd="0" presId="urn:microsoft.com/office/officeart/2005/8/layout/hProcess3"/>
    <dgm:cxn modelId="{C5E52F5C-A5F2-4CA6-89CE-AC93B18E6CFA}" type="presParOf" srcId="{6AE86A9F-D8A3-4C86-B765-7DE1FBF00AEA}" destId="{E87A878F-981C-4E11-8B5A-D75A0299664D}" srcOrd="1" destOrd="0" presId="urn:microsoft.com/office/officeart/2005/8/layout/hProcess3"/>
    <dgm:cxn modelId="{7106C378-0893-4C39-95BD-8CA6D0347526}" type="presParOf" srcId="{E87A878F-981C-4E11-8B5A-D75A0299664D}" destId="{58C69267-3148-4086-9F1E-1D10869F65C2}" srcOrd="0" destOrd="0" presId="urn:microsoft.com/office/officeart/2005/8/layout/hProcess3"/>
    <dgm:cxn modelId="{C8EEDDE5-CC1D-4DEB-AA1B-79D786108266}" type="presParOf" srcId="{E87A878F-981C-4E11-8B5A-D75A0299664D}" destId="{0ECCCB06-00C5-4AF4-9B8D-2B67C8BB87B3}" srcOrd="1" destOrd="0" presId="urn:microsoft.com/office/officeart/2005/8/layout/hProcess3"/>
    <dgm:cxn modelId="{0888683F-8573-465E-B580-CF98B5B2C5A0}" type="presParOf" srcId="{E87A878F-981C-4E11-8B5A-D75A0299664D}" destId="{FA18E416-C5BE-49C7-8D17-7799A4A4A665}" srcOrd="2" destOrd="0" presId="urn:microsoft.com/office/officeart/2005/8/layout/hProcess3"/>
    <dgm:cxn modelId="{47FF81BD-BE62-4E0A-86AC-E73852E3172A}" type="presParOf" srcId="{E87A878F-981C-4E11-8B5A-D75A0299664D}" destId="{011B8F16-F6D5-405A-8ECC-1B6C559FC594}" srcOrd="3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11B8F16-F6D5-405A-8ECC-1B6C559FC594}">
      <dsp:nvSpPr>
        <dsp:cNvPr id="0" name=""/>
        <dsp:cNvSpPr/>
      </dsp:nvSpPr>
      <dsp:spPr>
        <a:xfrm>
          <a:off x="0" y="0"/>
          <a:ext cx="1971524" cy="1440000"/>
        </a:xfrm>
        <a:prstGeom prst="rightArrow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8FDE7E-3C7D-4C3B-B9B6-A70813658C0C}" type="datetimeFigureOut">
              <a:rPr lang="en-US" smtClean="0"/>
              <a:pPr/>
              <a:t>7/28/2010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3C8AB3-5AE3-48D5-81B1-26916280EE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3C8AB3-5AE3-48D5-81B1-26916280EE5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160F56F-3722-40D9-AAE1-E94177AE47F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3C8AB3-5AE3-48D5-81B1-26916280EE53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icrosoft Logo wht shadow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invGray">
          <a:xfrm>
            <a:off x="8201025" y="142875"/>
            <a:ext cx="830263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white-curve-bar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33763"/>
            <a:ext cx="9144000" cy="190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722049" y="2355850"/>
            <a:ext cx="7690114" cy="1384994"/>
          </a:xfrm>
        </p:spPr>
        <p:txBody>
          <a:bodyPr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Segoe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bg bwMode="ltGray"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lIns="152394" tIns="76197" rIns="152394" bIns="76197" anchor="b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Segoe Semibold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193899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WALKIN - Prints in GRAYSCALE">
    <p:bg bwMode="ltGray"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and Conten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lIns="152394" tIns="76197" rIns="152394" bIns="76197" anchor="b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Segoe Semibold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1000" y="1412875"/>
            <a:ext cx="8382000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txStyles>
    <p:titleStyle>
      <a:lvl1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en-US" sz="4800" kern="1200" spc="-150" dirty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Segoe" pitchFamily="34" charset="0"/>
          <a:ea typeface="+mn-ea"/>
          <a:cs typeface="Arial" charset="0"/>
        </a:defRPr>
      </a:lvl1pPr>
      <a:lvl2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Segoe"/>
          <a:cs typeface="Arial" charset="0"/>
        </a:defRPr>
      </a:lvl2pPr>
      <a:lvl3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Segoe"/>
          <a:cs typeface="Arial" charset="0"/>
        </a:defRPr>
      </a:lvl3pPr>
      <a:lvl4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Segoe"/>
          <a:cs typeface="Arial" charset="0"/>
        </a:defRPr>
      </a:lvl4pPr>
      <a:lvl5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Segoe"/>
          <a:cs typeface="Arial" charset="0"/>
        </a:defRPr>
      </a:lvl5pPr>
      <a:lvl6pPr marL="4572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Segoe"/>
          <a:cs typeface="Arial" charset="0"/>
        </a:defRPr>
      </a:lvl6pPr>
      <a:lvl7pPr marL="9144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Segoe"/>
          <a:cs typeface="Arial" charset="0"/>
        </a:defRPr>
      </a:lvl7pPr>
      <a:lvl8pPr marL="13716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Segoe"/>
          <a:cs typeface="Arial" charset="0"/>
        </a:defRPr>
      </a:lvl8pPr>
      <a:lvl9pPr marL="18288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Segoe"/>
          <a:cs typeface="Arial" charset="0"/>
        </a:defRPr>
      </a:lvl9pPr>
    </p:titleStyle>
    <p:bodyStyle>
      <a:lvl1pPr marL="461963" indent="-461963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58838" indent="-3968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400050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52588" indent="-393700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8988" indent="-406400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 descr="white rectangle.png"/>
          <p:cNvPicPr>
            <a:picLocks noChangeAspect="1"/>
          </p:cNvPicPr>
          <p:nvPr/>
        </p:nvPicPr>
        <p:blipFill>
          <a:blip r:embed="rId11" cstate="print"/>
          <a:srcRect b="10452"/>
          <a:stretch>
            <a:fillRect/>
          </a:stretch>
        </p:blipFill>
        <p:spPr bwMode="auto">
          <a:xfrm>
            <a:off x="0" y="1300163"/>
            <a:ext cx="9144000" cy="555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31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22313" y="1905000"/>
            <a:ext cx="8040687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</p:sldLayoutIdLst>
  <p:transition>
    <p:fade/>
  </p:transition>
  <p:txStyles>
    <p:titleStyle>
      <a:lvl1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en-US" sz="4800" kern="1200" spc="-125" dirty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Segoe" pitchFamily="34" charset="0"/>
          <a:ea typeface="+mn-ea"/>
          <a:cs typeface="Arial" charset="0"/>
        </a:defRPr>
      </a:lvl1pPr>
      <a:lvl2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Segoe"/>
          <a:cs typeface="Arial" charset="0"/>
        </a:defRPr>
      </a:lvl2pPr>
      <a:lvl3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Segoe"/>
          <a:cs typeface="Arial" charset="0"/>
        </a:defRPr>
      </a:lvl3pPr>
      <a:lvl4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Segoe"/>
          <a:cs typeface="Arial" charset="0"/>
        </a:defRPr>
      </a:lvl4pPr>
      <a:lvl5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Segoe"/>
          <a:cs typeface="Arial" charset="0"/>
        </a:defRPr>
      </a:lvl5pPr>
      <a:lvl6pPr marL="4572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Segoe"/>
          <a:cs typeface="Arial" charset="0"/>
        </a:defRPr>
      </a:lvl6pPr>
      <a:lvl7pPr marL="9144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Segoe"/>
          <a:cs typeface="Arial" charset="0"/>
        </a:defRPr>
      </a:lvl7pPr>
      <a:lvl8pPr marL="13716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Segoe"/>
          <a:cs typeface="Arial" charset="0"/>
        </a:defRPr>
      </a:lvl8pPr>
      <a:lvl9pPr marL="18288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Segoe"/>
          <a:cs typeface="Arial" charset="0"/>
        </a:defRPr>
      </a:lvl9pPr>
    </p:titleStyle>
    <p:bodyStyle>
      <a:lvl1pPr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175" indent="-6350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0413" indent="-6350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3788" indent="6350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5575" algn="l" defTabSz="912813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0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1.png"/><Relationship Id="rId9" Type="http://schemas.microsoft.com/office/2007/relationships/diagramDrawing" Target="../diagrams/drawing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hyperlink" Target="mailto:ivom@microsoft.com" TargetMode="External"/><Relationship Id="rId3" Type="http://schemas.openxmlformats.org/officeDocument/2006/relationships/hyperlink" Target="http://msdn2.microsoft.com/en-us/library/ms754130.aspx" TargetMode="External"/><Relationship Id="rId7" Type="http://schemas.openxmlformats.org/officeDocument/2006/relationships/hyperlink" Target="http://www.amazon.com/Essential-Presentation-Foundation-Microsoft-Development/dp/0321374479/ref=pd_bbs_sr_6/103-2476719-4980629?ie=UTF8&amp;s=books&amp;qid=1175190539&amp;sr=8-6" TargetMode="External"/><Relationship Id="rId2" Type="http://schemas.openxmlformats.org/officeDocument/2006/relationships/hyperlink" Target="http://windowsclient.net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amazon.com/Applications-Code-Markup-Presentation-Foundation/dp/0735619573/sr=8-1/qid=1165947478/ref=pd_bbs_sr_1/105-8841928-5831625?ie=UTF8&amp;s=books" TargetMode="External"/><Relationship Id="rId5" Type="http://schemas.openxmlformats.org/officeDocument/2006/relationships/hyperlink" Target="http://www.amazon.com/Programming-Windows-Presentation-Foundation-Chris/dp/0596101139/sr=8-2/qid=1165947478/ref=pd_bbs_sr_2/105-8841928-5831625?ie=UTF8&amp;s=books" TargetMode="External"/><Relationship Id="rId4" Type="http://schemas.openxmlformats.org/officeDocument/2006/relationships/hyperlink" Target="http://www.amazon.com/Windows-Presentation-Foundation-Unleashed-WPF/dp/0672328917/ref=pd_bbs_sr_1?ie=UTF8&amp;s=books&amp;qid=1200431370&amp;sr=1-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00201"/>
            <a:ext cx="9144000" cy="1066800"/>
          </a:xfrm>
        </p:spPr>
        <p:txBody>
          <a:bodyPr/>
          <a:lstStyle/>
          <a:p>
            <a:pPr algn="ctr"/>
            <a:r>
              <a:rPr smtClean="0"/>
              <a:t>WPF and Legacy Code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534400" cy="2362200"/>
          </a:xfrm>
        </p:spPr>
        <p:txBody>
          <a:bodyPr>
            <a:normAutofit/>
          </a:bodyPr>
          <a:lstStyle/>
          <a:p>
            <a:r>
              <a:rPr lang="en-US" dirty="0" smtClean="0"/>
              <a:t>Henry Sowizral</a:t>
            </a:r>
          </a:p>
          <a:p>
            <a:r>
              <a:rPr lang="en-US" dirty="0" smtClean="0"/>
              <a:t>Architect, Microsoft Expression Studio</a:t>
            </a:r>
          </a:p>
          <a:p>
            <a:endParaRPr lang="en-US" dirty="0" smtClean="0"/>
          </a:p>
          <a:p>
            <a:r>
              <a:rPr lang="en-US" dirty="0" smtClean="0"/>
              <a:t>Ivo Manolov</a:t>
            </a:r>
          </a:p>
          <a:p>
            <a:r>
              <a:rPr lang="en-US" dirty="0" smtClean="0"/>
              <a:t>Test Manager, WPF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09398"/>
          </a:xfrm>
        </p:spPr>
        <p:txBody>
          <a:bodyPr/>
          <a:lstStyle/>
          <a:p>
            <a:r>
              <a:rPr lang="en-US" sz="4400" dirty="0" smtClean="0"/>
              <a:t>Objectives</a:t>
            </a:r>
            <a:r>
              <a:rPr lang="en-US" sz="4400" baseline="0" dirty="0" smtClean="0"/>
              <a:t> </a:t>
            </a:r>
            <a:r>
              <a:rPr lang="en-US" sz="4400" dirty="0" smtClean="0"/>
              <a:t>and Takeaways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28600" y="1411552"/>
            <a:ext cx="8915400" cy="4173450"/>
          </a:xfrm>
        </p:spPr>
        <p:txBody>
          <a:bodyPr/>
          <a:lstStyle/>
          <a:p>
            <a:r>
              <a:rPr lang="en-US" sz="3000" dirty="0" smtClean="0"/>
              <a:t>Objectives</a:t>
            </a:r>
          </a:p>
          <a:p>
            <a:pPr lvl="1"/>
            <a:r>
              <a:rPr lang="en-US" sz="2200" dirty="0" smtClean="0"/>
              <a:t>Learn how to augment a native application with a WPF interface</a:t>
            </a:r>
          </a:p>
          <a:p>
            <a:pPr lvl="1"/>
            <a:r>
              <a:rPr lang="en-US" sz="2200" dirty="0" smtClean="0"/>
              <a:t>Learn</a:t>
            </a:r>
            <a:r>
              <a:rPr lang="en-US" sz="2200" baseline="0" dirty="0" smtClean="0"/>
              <a:t> to ensure quality by reducing errors during migration</a:t>
            </a:r>
          </a:p>
          <a:p>
            <a:pPr lvl="1"/>
            <a:r>
              <a:rPr lang="en-US" sz="2200" baseline="0" dirty="0" smtClean="0"/>
              <a:t>Answer such questions as:</a:t>
            </a:r>
          </a:p>
          <a:p>
            <a:pPr lvl="2"/>
            <a:r>
              <a:rPr lang="en-US" sz="1800" dirty="0" smtClean="0"/>
              <a:t>“Can you move an MFC (Win</a:t>
            </a:r>
            <a:r>
              <a:rPr lang="en-US" sz="1800" baseline="0" dirty="0" smtClean="0"/>
              <a:t>32) based application to WPF?”</a:t>
            </a:r>
          </a:p>
          <a:p>
            <a:pPr lvl="2"/>
            <a:r>
              <a:rPr lang="en-US" sz="1800" baseline="0" dirty="0" smtClean="0"/>
              <a:t>“Does it make more sense to rewrite than migrate?”</a:t>
            </a:r>
          </a:p>
          <a:p>
            <a:pPr lvl="2"/>
            <a:r>
              <a:rPr lang="en-US" sz="1800" baseline="0" dirty="0" smtClean="0"/>
              <a:t>“How do you design an native to managed code </a:t>
            </a:r>
            <a:r>
              <a:rPr lang="en-US" sz="1800" baseline="0" dirty="0" err="1" smtClean="0"/>
              <a:t>interop</a:t>
            </a:r>
            <a:r>
              <a:rPr lang="en-US" sz="1800" baseline="0" dirty="0" smtClean="0"/>
              <a:t> solution?”</a:t>
            </a:r>
          </a:p>
          <a:p>
            <a:r>
              <a:rPr lang="en-US" sz="3000" dirty="0" smtClean="0"/>
              <a:t>Takeaways</a:t>
            </a:r>
          </a:p>
          <a:p>
            <a:pPr lvl="1"/>
            <a:r>
              <a:rPr lang="en-US" sz="2400" baseline="0" dirty="0" smtClean="0"/>
              <a:t>User Experience</a:t>
            </a:r>
            <a:r>
              <a:rPr lang="en-US" sz="2400" dirty="0" smtClean="0"/>
              <a:t> matters—it adds value</a:t>
            </a:r>
          </a:p>
          <a:p>
            <a:pPr lvl="1"/>
            <a:r>
              <a:rPr lang="en-US" sz="2400" baseline="0" dirty="0" smtClean="0"/>
              <a:t>WPF</a:t>
            </a:r>
            <a:r>
              <a:rPr lang="en-US" sz="2400" dirty="0" smtClean="0"/>
              <a:t> makes adding a rich UX easier</a:t>
            </a:r>
          </a:p>
          <a:p>
            <a:pPr lvl="1"/>
            <a:r>
              <a:rPr lang="en-US" sz="2400" baseline="0" dirty="0" smtClean="0"/>
              <a:t>Adding</a:t>
            </a:r>
            <a:r>
              <a:rPr lang="en-US" sz="2400" dirty="0" smtClean="0"/>
              <a:t> a rich UX does not require a full rewrite</a:t>
            </a:r>
            <a:endParaRPr lang="en-US" sz="2400" baseline="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4"/>
            <a:ext cx="8382000" cy="4987926"/>
          </a:xfrm>
        </p:spPr>
        <p:txBody>
          <a:bodyPr>
            <a:normAutofit/>
          </a:bodyPr>
          <a:lstStyle/>
          <a:p>
            <a:r>
              <a:rPr lang="en-US" dirty="0" smtClean="0"/>
              <a:t>Introduction to WPF and Win32 </a:t>
            </a:r>
            <a:r>
              <a:rPr lang="en-US" dirty="0" err="1" smtClean="0"/>
              <a:t>interop</a:t>
            </a:r>
            <a:endParaRPr lang="en-US" dirty="0" smtClean="0"/>
          </a:p>
          <a:p>
            <a:pPr lvl="1"/>
            <a:r>
              <a:rPr lang="en-US" dirty="0" smtClean="0"/>
              <a:t>Why WPF?</a:t>
            </a:r>
          </a:p>
          <a:p>
            <a:pPr lvl="1"/>
            <a:r>
              <a:rPr lang="en-US" dirty="0" smtClean="0"/>
              <a:t>Types of WPF-Win32 </a:t>
            </a:r>
            <a:r>
              <a:rPr lang="en-US" dirty="0" err="1" smtClean="0"/>
              <a:t>Interop</a:t>
            </a:r>
            <a:endParaRPr lang="en-US" dirty="0" smtClean="0"/>
          </a:p>
          <a:p>
            <a:r>
              <a:rPr lang="en-US" dirty="0" smtClean="0"/>
              <a:t>WPF and legacy code (deep dive)</a:t>
            </a:r>
          </a:p>
          <a:p>
            <a:pPr lvl="1"/>
            <a:r>
              <a:rPr lang="en-US" dirty="0" smtClean="0"/>
              <a:t>Case study: Expression™ Design</a:t>
            </a:r>
          </a:p>
          <a:p>
            <a:pPr lvl="1"/>
            <a:r>
              <a:rPr lang="en-US" dirty="0" smtClean="0"/>
              <a:t>MFC to WPF in three easy steps</a:t>
            </a:r>
          </a:p>
          <a:p>
            <a:pPr lvl="1"/>
            <a:r>
              <a:rPr lang="en-US" dirty="0" smtClean="0"/>
              <a:t>The hard work: converting the UI</a:t>
            </a:r>
          </a:p>
          <a:p>
            <a:r>
              <a:rPr lang="en-US" dirty="0" smtClean="0"/>
              <a:t>Summary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/>
              <a:t>Introduction to WPF and Win32 Interop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Ivo Manolov</a:t>
            </a:r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WPF?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4502771"/>
          </a:xfrm>
        </p:spPr>
        <p:txBody>
          <a:bodyPr/>
          <a:lstStyle/>
          <a:p>
            <a:r>
              <a:rPr lang="en-US" sz="2200" dirty="0" smtClean="0"/>
              <a:t>Because it’s 2008</a:t>
            </a:r>
          </a:p>
          <a:p>
            <a:r>
              <a:rPr lang="en-US" sz="2200" dirty="0" smtClean="0"/>
              <a:t>User experience</a:t>
            </a:r>
            <a:r>
              <a:rPr lang="en-US" sz="2200" baseline="0" dirty="0" smtClean="0"/>
              <a:t> matters</a:t>
            </a:r>
          </a:p>
          <a:p>
            <a:pPr lvl="1"/>
            <a:r>
              <a:rPr lang="en-US" sz="1800" dirty="0" smtClean="0"/>
              <a:t>Usability is a</a:t>
            </a:r>
            <a:r>
              <a:rPr lang="en-US" sz="1800" baseline="0" dirty="0" smtClean="0"/>
              <a:t> competitive advantage</a:t>
            </a:r>
          </a:p>
          <a:p>
            <a:pPr lvl="1"/>
            <a:r>
              <a:rPr lang="en-US" sz="1800" baseline="0" dirty="0" smtClean="0"/>
              <a:t>Usability</a:t>
            </a:r>
            <a:r>
              <a:rPr lang="en-US" sz="1800" dirty="0" smtClean="0"/>
              <a:t> is productivity</a:t>
            </a:r>
            <a:endParaRPr lang="en-US" sz="1800" baseline="0" dirty="0" smtClean="0"/>
          </a:p>
          <a:p>
            <a:pPr lvl="0"/>
            <a:r>
              <a:rPr lang="en-US" sz="2200" dirty="0" smtClean="0"/>
              <a:t>Rich integrated experiences require</a:t>
            </a:r>
            <a:r>
              <a:rPr lang="en-US" sz="2200" baseline="0" dirty="0" smtClean="0"/>
              <a:t> rich, integrated platforms</a:t>
            </a:r>
          </a:p>
          <a:p>
            <a:r>
              <a:rPr lang="en-US" sz="2200" dirty="0" smtClean="0"/>
              <a:t>WPF supports proper SW design</a:t>
            </a:r>
          </a:p>
          <a:p>
            <a:pPr lvl="1"/>
            <a:r>
              <a:rPr lang="en-US" sz="2200" dirty="0" smtClean="0"/>
              <a:t>The use of MVC these days is crucial</a:t>
            </a:r>
          </a:p>
          <a:p>
            <a:pPr lvl="1"/>
            <a:r>
              <a:rPr lang="en-US" sz="2200" dirty="0" smtClean="0"/>
              <a:t>You get to do WYSIWYG UI design</a:t>
            </a:r>
          </a:p>
          <a:p>
            <a:r>
              <a:rPr lang="en-US" sz="2200" dirty="0" smtClean="0"/>
              <a:t>WPF is paying a lot of the “taxes” for you</a:t>
            </a:r>
          </a:p>
          <a:p>
            <a:r>
              <a:rPr lang="en-US" sz="2200" dirty="0" smtClean="0"/>
              <a:t>WPF TCO is significantly lower than the equivalent Win32 / DHTML / DirectX TCO.</a:t>
            </a:r>
          </a:p>
          <a:p>
            <a:r>
              <a:rPr lang="en-US" sz="2200" dirty="0" smtClean="0"/>
              <a:t>WPF is Microsoft’s premier desktop application development framework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WPF vs Win32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813078"/>
          </a:xfrm>
        </p:spPr>
        <p:txBody>
          <a:bodyPr/>
          <a:lstStyle/>
          <a:p>
            <a:r>
              <a:rPr lang="en-US" dirty="0" smtClean="0"/>
              <a:t>WPF features:</a:t>
            </a:r>
          </a:p>
          <a:p>
            <a:pPr lvl="1"/>
            <a:r>
              <a:rPr lang="en-US" dirty="0" smtClean="0"/>
              <a:t>Control composition</a:t>
            </a:r>
          </a:p>
          <a:p>
            <a:pPr lvl="1"/>
            <a:r>
              <a:rPr lang="en-US" dirty="0" smtClean="0"/>
              <a:t>Control styling and </a:t>
            </a:r>
            <a:r>
              <a:rPr lang="en-US" dirty="0" err="1" smtClean="0"/>
              <a:t>templating</a:t>
            </a:r>
            <a:endParaRPr lang="en-US" dirty="0" smtClean="0"/>
          </a:p>
          <a:p>
            <a:pPr lvl="1"/>
            <a:r>
              <a:rPr lang="en-US" dirty="0" smtClean="0"/>
              <a:t>Vector UI</a:t>
            </a:r>
          </a:p>
          <a:p>
            <a:pPr lvl="1"/>
            <a:r>
              <a:rPr lang="en-US" dirty="0" smtClean="0"/>
              <a:t>Advanced text</a:t>
            </a:r>
          </a:p>
          <a:p>
            <a:pPr lvl="1"/>
            <a:r>
              <a:rPr lang="en-US" dirty="0" smtClean="0"/>
              <a:t>2D / 3D / Imaging / Media / Animations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WPF Supports</a:t>
            </a:r>
            <a:r>
              <a:rPr lang="en-US" baseline="0" dirty="0" smtClean="0"/>
              <a:t> MVC Natively</a:t>
            </a:r>
            <a:endParaRPr lang="en-US" dirty="0" smtClean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74B8623-45B0-4964-920F-B21C8C11D020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4" name="Flowchart: Multidocument 3"/>
          <p:cNvSpPr/>
          <p:nvPr/>
        </p:nvSpPr>
        <p:spPr>
          <a:xfrm>
            <a:off x="685800" y="2133600"/>
            <a:ext cx="2133600" cy="3200400"/>
          </a:xfrm>
          <a:prstGeom prst="flowChartMultidocumen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Presentation Layer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(*.XAML)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Left-Right Arrow 7"/>
          <p:cNvSpPr/>
          <p:nvPr/>
        </p:nvSpPr>
        <p:spPr>
          <a:xfrm>
            <a:off x="6172200" y="3124200"/>
            <a:ext cx="762000" cy="4572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Flowchart: Multidocument 9"/>
          <p:cNvSpPr/>
          <p:nvPr/>
        </p:nvSpPr>
        <p:spPr>
          <a:xfrm>
            <a:off x="3886200" y="2133600"/>
            <a:ext cx="2133600" cy="3200400"/>
          </a:xfrm>
          <a:prstGeom prst="flowChartMultidocumen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Business Logic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(*.CS / *.CPP)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Flowchart: Magnetic Disk 10"/>
          <p:cNvSpPr/>
          <p:nvPr/>
        </p:nvSpPr>
        <p:spPr>
          <a:xfrm>
            <a:off x="7239000" y="2057400"/>
            <a:ext cx="1371600" cy="106680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DBs </a:t>
            </a:r>
          </a:p>
        </p:txBody>
      </p:sp>
      <p:sp>
        <p:nvSpPr>
          <p:cNvPr id="15" name="Cube 14"/>
          <p:cNvSpPr/>
          <p:nvPr/>
        </p:nvSpPr>
        <p:spPr>
          <a:xfrm>
            <a:off x="7086600" y="4267200"/>
            <a:ext cx="1752600" cy="1524000"/>
          </a:xfrm>
          <a:prstGeom prst="cube">
            <a:avLst>
              <a:gd name="adj" fmla="val 82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COM / Win32 / .NET components</a:t>
            </a:r>
          </a:p>
        </p:txBody>
      </p:sp>
      <p:sp>
        <p:nvSpPr>
          <p:cNvPr id="14" name="Cube 13"/>
          <p:cNvSpPr/>
          <p:nvPr/>
        </p:nvSpPr>
        <p:spPr>
          <a:xfrm>
            <a:off x="7086600" y="3200400"/>
            <a:ext cx="1752600" cy="990600"/>
          </a:xfrm>
          <a:prstGeom prst="cube">
            <a:avLst>
              <a:gd name="adj" fmla="val 121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Web Services</a:t>
            </a:r>
          </a:p>
        </p:txBody>
      </p:sp>
      <p:sp>
        <p:nvSpPr>
          <p:cNvPr id="16" name="Left-Right Arrow 15"/>
          <p:cNvSpPr/>
          <p:nvPr/>
        </p:nvSpPr>
        <p:spPr>
          <a:xfrm>
            <a:off x="2971800" y="3124200"/>
            <a:ext cx="762000" cy="4572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WPF-Native Interoperation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4"/>
            <a:ext cx="8382000" cy="5064125"/>
          </a:xfrm>
        </p:spPr>
        <p:txBody>
          <a:bodyPr>
            <a:normAutofit/>
          </a:bodyPr>
          <a:lstStyle/>
          <a:p>
            <a:r>
              <a:rPr lang="en-US" dirty="0" smtClean="0"/>
              <a:t>Traditional </a:t>
            </a:r>
            <a:r>
              <a:rPr lang="en-US" dirty="0" err="1" smtClean="0"/>
              <a:t>Interop</a:t>
            </a:r>
            <a:r>
              <a:rPr lang="en-US" dirty="0" smtClean="0"/>
              <a:t> (since .NET 1.0)</a:t>
            </a:r>
          </a:p>
          <a:p>
            <a:pPr lvl="1"/>
            <a:r>
              <a:rPr lang="en-US" dirty="0" smtClean="0"/>
              <a:t>Call into flat API DLLS (e.g. kernel32.dll)</a:t>
            </a:r>
          </a:p>
          <a:p>
            <a:pPr lvl="1"/>
            <a:r>
              <a:rPr lang="en-US" dirty="0" smtClean="0"/>
              <a:t>COM </a:t>
            </a:r>
            <a:r>
              <a:rPr lang="en-US" dirty="0" err="1" smtClean="0"/>
              <a:t>Interop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Hosting scenarios</a:t>
            </a:r>
          </a:p>
          <a:p>
            <a:pPr lvl="1"/>
            <a:r>
              <a:rPr lang="en-US" dirty="0" smtClean="0"/>
              <a:t>WPF hosting an HWND (</a:t>
            </a:r>
            <a:r>
              <a:rPr lang="en-US" dirty="0" err="1" smtClean="0"/>
              <a:t>HwndHost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WPF hosting </a:t>
            </a:r>
            <a:r>
              <a:rPr lang="en-US" dirty="0" err="1" smtClean="0"/>
              <a:t>WinForms</a:t>
            </a:r>
            <a:r>
              <a:rPr lang="en-US" dirty="0" smtClean="0"/>
              <a:t> (</a:t>
            </a:r>
            <a:r>
              <a:rPr lang="en-US" dirty="0" err="1" smtClean="0"/>
              <a:t>WindowsFormHost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HWND hosting WPF (</a:t>
            </a:r>
            <a:r>
              <a:rPr lang="en-US" dirty="0" err="1" smtClean="0"/>
              <a:t>HwndSource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WinForms</a:t>
            </a:r>
            <a:r>
              <a:rPr lang="en-US" dirty="0" smtClean="0"/>
              <a:t> hosting WPF (</a:t>
            </a:r>
            <a:r>
              <a:rPr lang="en-US" dirty="0" err="1" smtClean="0"/>
              <a:t>ElementHost</a:t>
            </a:r>
            <a:r>
              <a:rPr lang="en-US" dirty="0" smtClean="0"/>
              <a:t>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7097"/>
          </a:xfrm>
        </p:spPr>
        <p:txBody>
          <a:bodyPr/>
          <a:lstStyle/>
          <a:p>
            <a:r>
              <a:rPr lang="en-US" sz="4600" dirty="0" smtClean="0"/>
              <a:t>WPF Hosting </a:t>
            </a:r>
            <a:r>
              <a:rPr lang="en-US" sz="4600" dirty="0" err="1" smtClean="0"/>
              <a:t>WinForms</a:t>
            </a:r>
            <a:r>
              <a:rPr lang="en-US" sz="4600" dirty="0" smtClean="0"/>
              <a:t> Controls</a:t>
            </a:r>
            <a:endParaRPr lang="en-US" sz="4600" dirty="0"/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304800" y="2971800"/>
            <a:ext cx="8458200" cy="3754874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Lucida Console" pitchFamily="49" charset="0"/>
                <a:cs typeface="Arial" pitchFamily="34" charset="0"/>
              </a:rPr>
              <a:t>&lt;Window ...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/>
              <a:t>    </a:t>
            </a:r>
            <a:r>
              <a:rPr lang="en-US" sz="1400" b="1" dirty="0" err="1" smtClean="0">
                <a:solidFill>
                  <a:srgbClr val="FF0000"/>
                </a:solidFill>
                <a:latin typeface="Lucida Console" pitchFamily="49" charset="0"/>
                <a:cs typeface="Arial" pitchFamily="34" charset="0"/>
              </a:rPr>
              <a:t>xmlns:wf</a:t>
            </a:r>
            <a:r>
              <a:rPr lang="en-US" sz="1400" b="1" dirty="0" smtClean="0">
                <a:solidFill>
                  <a:schemeClr val="bg1"/>
                </a:solidFill>
                <a:latin typeface="Lucida Console" pitchFamily="49" charset="0"/>
                <a:cs typeface="Arial" pitchFamily="34" charset="0"/>
              </a:rPr>
              <a:t>="</a:t>
            </a:r>
            <a:r>
              <a:rPr lang="en-US" sz="1400" b="1" dirty="0" err="1" smtClean="0">
                <a:solidFill>
                  <a:schemeClr val="bg1"/>
                </a:solidFill>
                <a:latin typeface="Lucida Console" pitchFamily="49" charset="0"/>
                <a:cs typeface="Arial" pitchFamily="34" charset="0"/>
              </a:rPr>
              <a:t>clr-namespace:System.Windows.Forms;assembly</a:t>
            </a:r>
            <a:r>
              <a:rPr lang="en-US" sz="1400" b="1" dirty="0" smtClean="0">
                <a:solidFill>
                  <a:schemeClr val="bg1"/>
                </a:solidFill>
                <a:latin typeface="Lucida Console" pitchFamily="49" charset="0"/>
                <a:cs typeface="Arial" pitchFamily="34" charset="0"/>
              </a:rPr>
              <a:t>=</a:t>
            </a:r>
            <a:r>
              <a:rPr lang="en-US" sz="1400" b="1" dirty="0" err="1" smtClean="0">
                <a:solidFill>
                  <a:schemeClr val="bg1"/>
                </a:solidFill>
                <a:latin typeface="Lucida Console" pitchFamily="49" charset="0"/>
                <a:cs typeface="Arial" pitchFamily="34" charset="0"/>
              </a:rPr>
              <a:t>System.Windows.Forms</a:t>
            </a:r>
            <a:r>
              <a:rPr lang="en-US" sz="1400" b="1" dirty="0" smtClean="0">
                <a:latin typeface="Lucida Console" pitchFamily="49" charset="0"/>
                <a:cs typeface="Arial" pitchFamily="34" charset="0"/>
              </a:rPr>
              <a:t>"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Lucida Console" pitchFamily="49" charset="0"/>
                <a:cs typeface="Arial" pitchFamily="34" charset="0"/>
              </a:rPr>
              <a:t>  &gt;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Console" pitchFamily="49" charset="0"/>
                <a:cs typeface="Arial" pitchFamily="34" charset="0"/>
              </a:rPr>
              <a:t> 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Lucida Console" pitchFamily="49" charset="0"/>
                <a:cs typeface="Arial" pitchFamily="34" charset="0"/>
              </a:rPr>
              <a:t>...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Lucida Console" pitchFamily="49" charset="0"/>
                <a:cs typeface="Arial" pitchFamily="34" charset="0"/>
              </a:rPr>
              <a:t>  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Lucida Console" pitchFamily="49" charset="0"/>
                <a:cs typeface="Arial" pitchFamily="34" charset="0"/>
              </a:rPr>
              <a:t>&lt;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Lucida Console" pitchFamily="49" charset="0"/>
                <a:cs typeface="Arial" pitchFamily="34" charset="0"/>
              </a:rPr>
              <a:t>WindowsFormsHost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Lucida Console" pitchFamily="49" charset="0"/>
                <a:cs typeface="Arial" pitchFamily="34" charset="0"/>
              </a:rPr>
              <a:t>&gt;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Console" pitchFamily="49" charset="0"/>
                <a:cs typeface="Arial" pitchFamily="34" charset="0"/>
              </a:rPr>
              <a:t>  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Console" pitchFamily="49" charset="0"/>
                <a:cs typeface="Arial" pitchFamily="34" charset="0"/>
              </a:rPr>
              <a:t> 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Lucida Console" pitchFamily="49" charset="0"/>
                <a:cs typeface="Arial" pitchFamily="34" charset="0"/>
              </a:rPr>
              <a:t>&lt;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Lucida Console" pitchFamily="49" charset="0"/>
                <a:cs typeface="Arial" pitchFamily="34" charset="0"/>
              </a:rPr>
              <a:t>wf:DataGridView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Console" pitchFamily="49" charset="0"/>
                <a:cs typeface="Arial" pitchFamily="34" charset="0"/>
              </a:rPr>
              <a:t>     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Lucida Console" pitchFamily="49" charset="0"/>
                <a:cs typeface="Arial" pitchFamily="34" charset="0"/>
              </a:rPr>
              <a:t>x:Name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Lucida Console" pitchFamily="49" charset="0"/>
                <a:cs typeface="Arial" pitchFamily="34" charset="0"/>
              </a:rPr>
              <a:t>="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Lucida Console" pitchFamily="49" charset="0"/>
                <a:cs typeface="Arial" pitchFamily="34" charset="0"/>
              </a:rPr>
              <a:t>dataGridView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Lucida Console" pitchFamily="49" charset="0"/>
                <a:cs typeface="Arial" pitchFamily="34" charset="0"/>
              </a:rPr>
              <a:t>"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Console" pitchFamily="49" charset="0"/>
                <a:cs typeface="Arial" pitchFamily="34" charset="0"/>
              </a:rPr>
              <a:t>     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Lucida Console" pitchFamily="49" charset="0"/>
                <a:cs typeface="Arial" pitchFamily="34" charset="0"/>
              </a:rPr>
              <a:t>Location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Lucida Console" pitchFamily="49" charset="0"/>
                <a:cs typeface="Arial" pitchFamily="34" charset="0"/>
              </a:rPr>
              <a:t>="0, 0"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Console" pitchFamily="49" charset="0"/>
                <a:cs typeface="Arial" pitchFamily="34" charset="0"/>
              </a:rPr>
              <a:t>     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Lucida Console" pitchFamily="49" charset="0"/>
                <a:cs typeface="Arial" pitchFamily="34" charset="0"/>
              </a:rPr>
              <a:t>ColumnHeadersVisible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Lucida Console" pitchFamily="49" charset="0"/>
                <a:cs typeface="Arial" pitchFamily="34" charset="0"/>
              </a:rPr>
              <a:t>="True"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Console" pitchFamily="49" charset="0"/>
                <a:cs typeface="Arial" pitchFamily="34" charset="0"/>
              </a:rPr>
              <a:t>     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Lucida Console" pitchFamily="49" charset="0"/>
                <a:cs typeface="Arial" pitchFamily="34" charset="0"/>
              </a:rPr>
              <a:t>SelectionMode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Lucida Console" pitchFamily="49" charset="0"/>
                <a:cs typeface="Arial" pitchFamily="34" charset="0"/>
              </a:rPr>
              <a:t>="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Lucida Console" pitchFamily="49" charset="0"/>
                <a:cs typeface="Arial" pitchFamily="34" charset="0"/>
              </a:rPr>
              <a:t>FullRowSelect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Lucida Console" pitchFamily="49" charset="0"/>
                <a:cs typeface="Arial" pitchFamily="34" charset="0"/>
              </a:rPr>
              <a:t>" 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Console" pitchFamily="49" charset="0"/>
                <a:cs typeface="Arial" pitchFamily="34" charset="0"/>
              </a:rPr>
              <a:t>   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Console" pitchFamily="49" charset="0"/>
                <a:cs typeface="Arial" pitchFamily="34" charset="0"/>
              </a:rPr>
              <a:t>     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Lucida Console" pitchFamily="49" charset="0"/>
                <a:cs typeface="Arial" pitchFamily="34" charset="0"/>
              </a:rPr>
              <a:t>MultiSelect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Lucida Console" pitchFamily="49" charset="0"/>
                <a:cs typeface="Arial" pitchFamily="34" charset="0"/>
              </a:rPr>
              <a:t>="False"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Console" pitchFamily="49" charset="0"/>
                <a:cs typeface="Arial" pitchFamily="34" charset="0"/>
              </a:rPr>
              <a:t>     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Lucida Console" pitchFamily="49" charset="0"/>
                <a:cs typeface="Arial" pitchFamily="34" charset="0"/>
              </a:rPr>
              <a:t>SelectionChanged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Lucida Console" pitchFamily="49" charset="0"/>
                <a:cs typeface="Arial" pitchFamily="34" charset="0"/>
              </a:rPr>
              <a:t>="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Lucida Console" pitchFamily="49" charset="0"/>
                <a:cs typeface="Arial" pitchFamily="34" charset="0"/>
              </a:rPr>
              <a:t>DataGridViewOnSelectionChanged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Lucida Console" pitchFamily="49" charset="0"/>
                <a:cs typeface="Arial" pitchFamily="34" charset="0"/>
              </a:rPr>
              <a:t>"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Console" pitchFamily="49" charset="0"/>
                <a:cs typeface="Arial" pitchFamily="34" charset="0"/>
              </a:rPr>
              <a:t>   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Lucida Console" pitchFamily="49" charset="0"/>
                <a:cs typeface="Arial" pitchFamily="34" charset="0"/>
              </a:rPr>
              <a:t>/&gt;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Lucida Console" pitchFamily="49" charset="0"/>
                <a:cs typeface="Arial" pitchFamily="34" charset="0"/>
              </a:rPr>
              <a:t>  &lt;/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Lucida Console" pitchFamily="49" charset="0"/>
                <a:cs typeface="Arial" pitchFamily="34" charset="0"/>
              </a:rPr>
              <a:t>WindowsFormsHost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Lucida Console" pitchFamily="49" charset="0"/>
                <a:cs typeface="Arial" pitchFamily="34" charset="0"/>
              </a:rPr>
              <a:t>&gt;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Lucida Console" pitchFamily="49" charset="0"/>
                <a:cs typeface="Arial" pitchFamily="34" charset="0"/>
              </a:rPr>
              <a:t>  ...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Lucida Console" pitchFamily="49" charset="0"/>
                <a:cs typeface="Arial" pitchFamily="34" charset="0"/>
              </a:rPr>
              <a:t>&lt;/Window&gt;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914400"/>
            <a:ext cx="8458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 smtClean="0"/>
              <a:t>Three simple steps:</a:t>
            </a:r>
          </a:p>
          <a:p>
            <a:pPr marL="571500" indent="-514350">
              <a:buFont typeface="+mj-lt"/>
              <a:buAutoNum type="arabicPeriod"/>
            </a:pPr>
            <a:r>
              <a:rPr lang="en-US" dirty="0" smtClean="0"/>
              <a:t>Add a &lt;</a:t>
            </a:r>
            <a:r>
              <a:rPr lang="en-US" dirty="0" err="1" smtClean="0"/>
              <a:t>WindowsFormsHost</a:t>
            </a:r>
            <a:r>
              <a:rPr lang="en-US" dirty="0" smtClean="0"/>
              <a:t>…/&gt; to your XAML</a:t>
            </a:r>
          </a:p>
          <a:p>
            <a:pPr marL="571500" indent="-514350">
              <a:buFont typeface="+mj-lt"/>
              <a:buAutoNum type="arabicPeriod"/>
            </a:pPr>
            <a:r>
              <a:rPr lang="en-US" dirty="0" smtClean="0"/>
              <a:t>Add a reference to the namespace of your </a:t>
            </a:r>
            <a:r>
              <a:rPr lang="en-US" dirty="0" err="1" smtClean="0"/>
              <a:t>WinForms</a:t>
            </a:r>
            <a:r>
              <a:rPr lang="en-US" dirty="0" smtClean="0"/>
              <a:t> control and instantiate the control in XAML</a:t>
            </a:r>
          </a:p>
          <a:p>
            <a:pPr marL="571500" indent="-514350">
              <a:buFont typeface="+mj-lt"/>
              <a:buAutoNum type="arabicPeriod"/>
            </a:pPr>
            <a:r>
              <a:rPr lang="en-US" dirty="0" smtClean="0"/>
              <a:t>Add event handlers to propagate </a:t>
            </a:r>
            <a:r>
              <a:rPr lang="en-US" dirty="0" err="1" smtClean="0"/>
              <a:t>WinForms</a:t>
            </a:r>
            <a:r>
              <a:rPr lang="en-US" dirty="0" smtClean="0"/>
              <a:t> control events to the WPF app.</a:t>
            </a:r>
          </a:p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14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14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6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1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61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61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61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61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614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614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609600" y="914400"/>
            <a:ext cx="7848600" cy="5638800"/>
          </a:xfrm>
          <a:prstGeom prst="rect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23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WPF Hosting HWNDs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0449" y="1295400"/>
            <a:ext cx="6411951" cy="5007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5715000"/>
            <a:ext cx="459105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WPF Hosting HWNDs (cont.)</a:t>
            </a:r>
            <a:endParaRPr 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81000" y="1295400"/>
            <a:ext cx="8458200" cy="3539430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class Win32ListBoxHost : 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HwndHost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, 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IKeyboardInputSink</a:t>
            </a:r>
            <a:endParaRPr lang="en-US" sz="1400" dirty="0" smtClean="0">
              <a:solidFill>
                <a:srgbClr val="800000"/>
              </a:solidFill>
              <a:latin typeface="Lucida Console" pitchFamily="49" charset="0"/>
              <a:cs typeface="Arial" pitchFamily="34" charset="0"/>
            </a:endParaRPr>
          </a:p>
          <a:p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{</a:t>
            </a:r>
          </a:p>
          <a:p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  public 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int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  <a:latin typeface="Lucida Console" pitchFamily="49" charset="0"/>
                <a:cs typeface="Arial" pitchFamily="34" charset="0"/>
              </a:rPr>
              <a:t>AddItem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(string item) {...}</a:t>
            </a:r>
          </a:p>
          <a:p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  public void </a:t>
            </a:r>
            <a:r>
              <a:rPr lang="en-US" sz="1400" dirty="0" err="1" smtClean="0">
                <a:solidFill>
                  <a:srgbClr val="FF0000"/>
                </a:solidFill>
                <a:latin typeface="Lucida Console" pitchFamily="49" charset="0"/>
                <a:cs typeface="Arial" pitchFamily="34" charset="0"/>
              </a:rPr>
              <a:t>DeleteItem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(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int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itemIndex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) {...}</a:t>
            </a:r>
          </a:p>
          <a:p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  ...</a:t>
            </a:r>
          </a:p>
          <a:p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  public event 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EventHandler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  <a:latin typeface="Lucida Console" pitchFamily="49" charset="0"/>
                <a:cs typeface="Arial" pitchFamily="34" charset="0"/>
              </a:rPr>
              <a:t>SelectionChanged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;</a:t>
            </a:r>
          </a:p>
          <a:p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  protected virtual void </a:t>
            </a:r>
            <a:r>
              <a:rPr lang="en-US" sz="1400" dirty="0" err="1" smtClean="0">
                <a:solidFill>
                  <a:srgbClr val="FF0000"/>
                </a:solidFill>
                <a:latin typeface="Lucida Console" pitchFamily="49" charset="0"/>
                <a:cs typeface="Arial" pitchFamily="34" charset="0"/>
              </a:rPr>
              <a:t>OnSelectionChanged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(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EventArgs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args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) {...}</a:t>
            </a:r>
          </a:p>
          <a:p>
            <a:endParaRPr lang="en-US" sz="1400" dirty="0" smtClean="0">
              <a:solidFill>
                <a:srgbClr val="800000"/>
              </a:solidFill>
              <a:latin typeface="Lucida Console" pitchFamily="49" charset="0"/>
              <a:cs typeface="Arial" pitchFamily="34" charset="0"/>
            </a:endParaRPr>
          </a:p>
          <a:p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  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bool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IKeyboardInputSink.</a:t>
            </a:r>
            <a:r>
              <a:rPr lang="en-US" sz="1400" dirty="0" err="1" smtClean="0">
                <a:solidFill>
                  <a:srgbClr val="FF0000"/>
                </a:solidFill>
                <a:latin typeface="Lucida Console" pitchFamily="49" charset="0"/>
                <a:cs typeface="Arial" pitchFamily="34" charset="0"/>
              </a:rPr>
              <a:t>TabInto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(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TraversalRequest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 request);</a:t>
            </a:r>
          </a:p>
          <a:p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  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bool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IKeyboardInputSink.</a:t>
            </a:r>
            <a:r>
              <a:rPr lang="en-US" sz="1400" dirty="0" err="1" smtClean="0">
                <a:solidFill>
                  <a:srgbClr val="FF0000"/>
                </a:solidFill>
                <a:latin typeface="Lucida Console" pitchFamily="49" charset="0"/>
                <a:cs typeface="Arial" pitchFamily="34" charset="0"/>
              </a:rPr>
              <a:t>TranslateAccelerator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(ref MSG 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msg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, 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ModifierKeys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mk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);</a:t>
            </a:r>
          </a:p>
          <a:p>
            <a:endParaRPr lang="en-US" sz="1400" dirty="0" smtClean="0">
              <a:solidFill>
                <a:srgbClr val="800000"/>
              </a:solidFill>
              <a:latin typeface="Lucida Console" pitchFamily="49" charset="0"/>
              <a:cs typeface="Arial" pitchFamily="34" charset="0"/>
            </a:endParaRPr>
          </a:p>
          <a:p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  protected override 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HandleRef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  <a:latin typeface="Lucida Console" pitchFamily="49" charset="0"/>
                <a:cs typeface="Arial" pitchFamily="34" charset="0"/>
              </a:rPr>
              <a:t>BuildWindowCore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(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HandleRef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hwndParent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) {...}</a:t>
            </a:r>
          </a:p>
          <a:p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  protected override void </a:t>
            </a:r>
            <a:r>
              <a:rPr lang="en-US" sz="1400" dirty="0" err="1" smtClean="0">
                <a:solidFill>
                  <a:srgbClr val="FF0000"/>
                </a:solidFill>
                <a:latin typeface="Lucida Console" pitchFamily="49" charset="0"/>
                <a:cs typeface="Arial" pitchFamily="34" charset="0"/>
              </a:rPr>
              <a:t>DestroyWindowCore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(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HandleRef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hwnd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) {...}</a:t>
            </a:r>
          </a:p>
          <a:p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  protected override 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IntPtr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  <a:latin typeface="Lucida Console" pitchFamily="49" charset="0"/>
                <a:cs typeface="Arial" pitchFamily="34" charset="0"/>
              </a:rPr>
              <a:t>WndProc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(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IntPtr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hwnd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, 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int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 message, 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IntPtr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wParam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, </a:t>
            </a:r>
          </a:p>
          <a:p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                                    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IntPtr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 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lParam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, ref </a:t>
            </a:r>
            <a:r>
              <a:rPr lang="en-US" sz="1400" dirty="0" err="1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bool</a:t>
            </a:r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 handled) {...}</a:t>
            </a:r>
          </a:p>
          <a:p>
            <a:r>
              <a:rPr lang="en-US" sz="1400" dirty="0" smtClean="0">
                <a:solidFill>
                  <a:srgbClr val="800000"/>
                </a:solidFill>
                <a:latin typeface="Lucida Console" pitchFamily="49" charset="0"/>
                <a:cs typeface="Arial" pitchFamily="34" charset="0"/>
              </a:rPr>
              <a:t>}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81000" y="5105400"/>
            <a:ext cx="8458200" cy="1384995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Lucida Console" pitchFamily="49" charset="0"/>
                <a:cs typeface="Arial" pitchFamily="34" charset="0"/>
              </a:rPr>
              <a:t>&lt;Window ... </a:t>
            </a:r>
            <a:r>
              <a:rPr lang="en-US" sz="1400" b="1" dirty="0" err="1" smtClean="0">
                <a:solidFill>
                  <a:srgbClr val="FF0000"/>
                </a:solidFill>
                <a:latin typeface="Lucida Console" pitchFamily="49" charset="0"/>
                <a:cs typeface="Arial" pitchFamily="34" charset="0"/>
              </a:rPr>
              <a:t>xmlns:a</a:t>
            </a:r>
            <a:r>
              <a:rPr lang="en-US" sz="1400" b="1" dirty="0" smtClean="0">
                <a:solidFill>
                  <a:schemeClr val="bg2"/>
                </a:solidFill>
                <a:latin typeface="Lucida Console" pitchFamily="49" charset="0"/>
                <a:cs typeface="Arial" pitchFamily="34" charset="0"/>
              </a:rPr>
              <a:t>=</a:t>
            </a:r>
            <a:r>
              <a:rPr lang="en-US" sz="1400" b="1" dirty="0" smtClean="0">
                <a:solidFill>
                  <a:schemeClr val="accent5"/>
                </a:solidFill>
                <a:latin typeface="Lucida Console" pitchFamily="49" charset="0"/>
                <a:cs typeface="Arial" pitchFamily="34" charset="0"/>
              </a:rPr>
              <a:t>"clr-namespace:Win32ControlInWpfWindow;assembly="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Lucida Console" pitchFamily="49" charset="0"/>
                <a:cs typeface="Arial" pitchFamily="34" charset="0"/>
              </a:rPr>
              <a:t>&gt;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Console" pitchFamily="49" charset="0"/>
                <a:cs typeface="Arial" pitchFamily="34" charset="0"/>
              </a:rPr>
              <a:t> 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Lucida Console" pitchFamily="49" charset="0"/>
                <a:cs typeface="Arial" pitchFamily="34" charset="0"/>
              </a:rPr>
              <a:t>...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Console" pitchFamily="49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Console" pitchFamily="49" charset="0"/>
                <a:cs typeface="Arial" pitchFamily="34" charset="0"/>
              </a:rPr>
              <a:t> 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Lucida Console" pitchFamily="49" charset="0"/>
                <a:cs typeface="Arial" pitchFamily="34" charset="0"/>
              </a:rPr>
              <a:t>&lt;a:Win32ListBoxHost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Lucida Console" pitchFamily="49" charset="0"/>
                <a:cs typeface="Arial" pitchFamily="34" charset="0"/>
              </a:rPr>
              <a:t>x:Name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Lucida Console" pitchFamily="49" charset="0"/>
                <a:cs typeface="Arial" pitchFamily="34" charset="0"/>
              </a:rPr>
              <a:t>=“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Lucida Console" pitchFamily="49" charset="0"/>
                <a:cs typeface="Arial" pitchFamily="34" charset="0"/>
              </a:rPr>
              <a:t>listbox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Lucida Console" pitchFamily="49" charset="0"/>
                <a:cs typeface="Arial" pitchFamily="34" charset="0"/>
              </a:rPr>
              <a:t>“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Lucida Console" pitchFamily="49" charset="0"/>
                <a:cs typeface="Arial" pitchFamily="34" charset="0"/>
              </a:rPr>
              <a:t>Width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Lucida Console" pitchFamily="49" charset="0"/>
                <a:cs typeface="Arial" pitchFamily="34" charset="0"/>
              </a:rPr>
              <a:t>=“100“ </a:t>
            </a:r>
            <a:r>
              <a:rPr lang="en-US" sz="1400" dirty="0" smtClean="0">
                <a:solidFill>
                  <a:srgbClr val="FF0000"/>
                </a:solidFill>
                <a:latin typeface="Lucida Console" pitchFamily="49" charset="0"/>
                <a:cs typeface="Arial" pitchFamily="34" charset="0"/>
              </a:rPr>
              <a:t>Height</a:t>
            </a:r>
            <a:r>
              <a:rPr lang="en-US" sz="1400" dirty="0" smtClean="0">
                <a:solidFill>
                  <a:schemeClr val="bg1"/>
                </a:solidFill>
                <a:latin typeface="Lucida Console" pitchFamily="49" charset="0"/>
                <a:cs typeface="Arial" pitchFamily="34" charset="0"/>
              </a:rPr>
              <a:t>=“100“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F0000"/>
                </a:solidFill>
                <a:latin typeface="Lucida Console" pitchFamily="49" charset="0"/>
                <a:cs typeface="Arial" pitchFamily="34" charset="0"/>
              </a:rPr>
              <a:t>                      </a:t>
            </a:r>
            <a:r>
              <a:rPr lang="en-US" sz="1400" dirty="0" err="1" smtClean="0">
                <a:solidFill>
                  <a:srgbClr val="FF0000"/>
                </a:solidFill>
                <a:latin typeface="Lucida Console" pitchFamily="49" charset="0"/>
                <a:cs typeface="Arial" pitchFamily="34" charset="0"/>
              </a:rPr>
              <a:t>SelectionChanged</a:t>
            </a:r>
            <a:r>
              <a:rPr lang="en-US" sz="1400" dirty="0" smtClean="0">
                <a:solidFill>
                  <a:schemeClr val="bg1"/>
                </a:solidFill>
                <a:latin typeface="Lucida Console" pitchFamily="49" charset="0"/>
                <a:cs typeface="Arial" pitchFamily="34" charset="0"/>
              </a:rPr>
              <a:t>=“</a:t>
            </a:r>
            <a:r>
              <a:rPr lang="en-US" sz="1400" dirty="0" err="1" smtClean="0">
                <a:solidFill>
                  <a:schemeClr val="bg1"/>
                </a:solidFill>
                <a:latin typeface="Lucida Console" pitchFamily="49" charset="0"/>
                <a:cs typeface="Arial" pitchFamily="34" charset="0"/>
              </a:rPr>
              <a:t>MySelectionChangedHandler</a:t>
            </a:r>
            <a:r>
              <a:rPr lang="en-US" sz="1400" dirty="0" smtClean="0">
                <a:solidFill>
                  <a:schemeClr val="bg1"/>
                </a:solidFill>
                <a:latin typeface="Lucida Console" pitchFamily="49" charset="0"/>
                <a:cs typeface="Arial" pitchFamily="34" charset="0"/>
              </a:rPr>
              <a:t>”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Lucida Console" pitchFamily="49" charset="0"/>
                <a:cs typeface="Arial" pitchFamily="34" charset="0"/>
              </a:rPr>
              <a:t>/&gt;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Lucida Console" pitchFamily="49" charset="0"/>
                <a:cs typeface="Arial" pitchFamily="34" charset="0"/>
              </a:rPr>
              <a:t>  ...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Lucida Console" pitchFamily="49" charset="0"/>
                <a:cs typeface="Arial" pitchFamily="34" charset="0"/>
              </a:rPr>
              <a:t>&lt;/Window&gt;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WPF Hosting HWNDs—</a:t>
            </a:r>
            <a:r>
              <a:rPr lang="en-US" sz="4000" dirty="0" err="1" smtClean="0"/>
              <a:t>Gotchas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382000" cy="4835526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BuildWindowCore</a:t>
            </a:r>
            <a:r>
              <a:rPr lang="en-US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where you instantiate your HWND. You </a:t>
            </a:r>
            <a:r>
              <a:rPr lang="en-US" dirty="0" smtClean="0"/>
              <a:t>t</a:t>
            </a:r>
            <a:r>
              <a:rPr lang="en-US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ypically need to instantiate it as a child of a dummy parent HWND.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Do not expose Win32-esque idioms to the users of your </a:t>
            </a:r>
            <a:r>
              <a:rPr lang="en-US" dirty="0" err="1" smtClean="0"/>
              <a:t>HwndHost</a:t>
            </a:r>
            <a:r>
              <a:rPr lang="en-US" dirty="0" smtClean="0"/>
              <a:t>-derived class.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Be aware of airspace limitations.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Be aware of transform and opacity limitations (no transforms, 100% opacity only)</a:t>
            </a:r>
          </a:p>
          <a:p>
            <a:pPr marL="914400" lvl="1" indent="-514350">
              <a:buFont typeface="Arial" pitchFamily="34" charset="0"/>
              <a:buChar char="•"/>
            </a:pPr>
            <a:r>
              <a:rPr lang="en-US" dirty="0" smtClean="0"/>
              <a:t>Implement custom layout / scaling logic to be able to scale up/down the UI.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Do not forget keyboard accessibility and accessibility in general.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/>
              <a:t>WPF and Legacy Code</a:t>
            </a:r>
            <a:br>
              <a:rPr smtClean="0"/>
            </a:br>
            <a:r>
              <a:rPr smtClean="0"/>
              <a:t>(Deep Dive)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Henry Sowizral</a:t>
            </a:r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Overview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2588" y="1414463"/>
            <a:ext cx="8380412" cy="4601260"/>
          </a:xfrm>
        </p:spPr>
        <p:txBody>
          <a:bodyPr>
            <a:normAutofit/>
          </a:bodyPr>
          <a:lstStyle/>
          <a:p>
            <a:r>
              <a:rPr lang="en-US" dirty="0" smtClean="0"/>
              <a:t>Case study: Expression™ Design</a:t>
            </a:r>
          </a:p>
          <a:p>
            <a:r>
              <a:rPr lang="en-US" dirty="0" smtClean="0"/>
              <a:t>Demo of Expression Design</a:t>
            </a:r>
          </a:p>
          <a:p>
            <a:r>
              <a:rPr lang="en-US" dirty="0" smtClean="0"/>
              <a:t>MFC to WPF in 3 Easy Steps</a:t>
            </a:r>
          </a:p>
          <a:p>
            <a:r>
              <a:rPr lang="en-US" baseline="0" dirty="0" smtClean="0"/>
              <a:t>User Interface Constituents</a:t>
            </a:r>
          </a:p>
          <a:p>
            <a:pPr lvl="1"/>
            <a:r>
              <a:rPr lang="en-US" dirty="0" smtClean="0"/>
              <a:t>Visual Components</a:t>
            </a:r>
          </a:p>
          <a:p>
            <a:pPr lvl="1"/>
            <a:r>
              <a:rPr lang="en-US" dirty="0" smtClean="0"/>
              <a:t>Focus (and event processing)</a:t>
            </a:r>
          </a:p>
          <a:p>
            <a:r>
              <a:rPr lang="en-US" dirty="0" smtClean="0"/>
              <a:t>Summary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88" y="1414464"/>
            <a:ext cx="8380412" cy="4833936"/>
          </a:xfrm>
        </p:spPr>
        <p:txBody>
          <a:bodyPr>
            <a:normAutofit/>
          </a:bodyPr>
          <a:lstStyle/>
          <a:p>
            <a:r>
              <a:rPr lang="en-US" dirty="0" smtClean="0"/>
              <a:t>Multiple products in Expression Studio</a:t>
            </a:r>
          </a:p>
          <a:p>
            <a:pPr lvl="1"/>
            <a:r>
              <a:rPr lang="en-US" dirty="0" smtClean="0"/>
              <a:t>Expression Blend—newly written (WPF / C#)</a:t>
            </a:r>
          </a:p>
          <a:p>
            <a:pPr lvl="1"/>
            <a:r>
              <a:rPr lang="en-US" dirty="0" smtClean="0"/>
              <a:t>Expression Design—legacy (MFC / ASM, C, C++)</a:t>
            </a:r>
          </a:p>
          <a:p>
            <a:r>
              <a:rPr lang="en-US" dirty="0" smtClean="0"/>
              <a:t>Consistent look and feel</a:t>
            </a:r>
          </a:p>
          <a:p>
            <a:r>
              <a:rPr lang="en-US" dirty="0" smtClean="0"/>
              <a:t>Establish the “Expression” brand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88" y="1414464"/>
            <a:ext cx="8380412" cy="4757736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Product perspective</a:t>
            </a:r>
          </a:p>
          <a:p>
            <a:pPr lvl="1"/>
            <a:r>
              <a:rPr lang="en-US" dirty="0" smtClean="0"/>
              <a:t>A consistent user experience across products </a:t>
            </a:r>
          </a:p>
          <a:p>
            <a:pPr lvl="1"/>
            <a:r>
              <a:rPr lang="en-US" dirty="0" smtClean="0"/>
              <a:t>Cutting edge UI that inspires designers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Development perspective</a:t>
            </a:r>
          </a:p>
          <a:p>
            <a:pPr lvl="1"/>
            <a:r>
              <a:rPr lang="en-US" dirty="0" smtClean="0"/>
              <a:t>Enable rapid development</a:t>
            </a:r>
          </a:p>
          <a:p>
            <a:pPr lvl="1"/>
            <a:r>
              <a:rPr lang="en-US" dirty="0" smtClean="0"/>
              <a:t>Resilience to UX specification changes</a:t>
            </a:r>
          </a:p>
          <a:p>
            <a:pPr lvl="1"/>
            <a:r>
              <a:rPr lang="en-US" dirty="0" smtClean="0"/>
              <a:t>Incremental update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Transformation Desired</a:t>
            </a:r>
            <a:endParaRPr 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9438" y="1008694"/>
            <a:ext cx="7769868" cy="552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Expression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88" y="1414464"/>
            <a:ext cx="8380412" cy="244682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10 year old C++ code base</a:t>
            </a:r>
          </a:p>
          <a:p>
            <a:pPr lvl="1"/>
            <a:r>
              <a:rPr lang="en-US" dirty="0" smtClean="0"/>
              <a:t>Structured to run on both Windows and Mac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10 year old user experience (look and feel)</a:t>
            </a:r>
          </a:p>
          <a:p>
            <a:pPr lvl="1"/>
            <a:r>
              <a:rPr lang="en-US" dirty="0" smtClean="0"/>
              <a:t>Poor separation of data model and user interface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Possible Approaches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2588" y="1414464"/>
            <a:ext cx="8380412" cy="4910136"/>
          </a:xfrm>
        </p:spPr>
        <p:txBody>
          <a:bodyPr>
            <a:normAutofit/>
          </a:bodyPr>
          <a:lstStyle/>
          <a:p>
            <a:r>
              <a:rPr lang="en-US" dirty="0" smtClean="0"/>
              <a:t>Rewrite using MFC</a:t>
            </a:r>
          </a:p>
          <a:p>
            <a:pPr lvl="1">
              <a:buNone/>
            </a:pPr>
            <a:r>
              <a:rPr lang="en-US" dirty="0" smtClean="0"/>
              <a:t>— costly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Use owner-draw to “recolor” the UI</a:t>
            </a:r>
          </a:p>
          <a:p>
            <a:pPr>
              <a:buNone/>
            </a:pPr>
            <a:r>
              <a:rPr lang="en-US" dirty="0" smtClean="0"/>
              <a:t>	 — cosmetic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Use WPF</a:t>
            </a:r>
          </a:p>
          <a:p>
            <a:pPr lvl="1">
              <a:buNone/>
            </a:pPr>
            <a:r>
              <a:rPr lang="en-US" dirty="0" smtClean="0"/>
              <a:t>— makes sense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588" y="228600"/>
            <a:ext cx="8380412" cy="1329595"/>
          </a:xfrm>
        </p:spPr>
        <p:txBody>
          <a:bodyPr/>
          <a:lstStyle/>
          <a:p>
            <a:r>
              <a:rPr smtClean="0"/>
              <a:t>Separate The Core From The Interface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437" y="1652731"/>
            <a:ext cx="7606266" cy="500896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Architecture</a:t>
            </a:r>
            <a:endParaRPr lang="en-US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038" y="1057190"/>
            <a:ext cx="8247320" cy="5419811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Apply The Architecture</a:t>
            </a: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99" y="1091166"/>
            <a:ext cx="7636818" cy="542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T</a:t>
            </a:r>
            <a:r>
              <a:rPr lang="en-US" dirty="0" smtClean="0"/>
              <a:t>h</a:t>
            </a:r>
            <a:r>
              <a:rPr smtClean="0"/>
              <a:t>e Result (of The Face Lift)</a:t>
            </a:r>
            <a:endParaRPr lang="en-US" dirty="0"/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6240" y="991810"/>
            <a:ext cx="6984999" cy="558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z="5500" smtClean="0"/>
              <a:t>Converting an MFC Application to Use a WPF User 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88" y="2650164"/>
            <a:ext cx="8380412" cy="2285241"/>
          </a:xfrm>
        </p:spPr>
        <p:txBody>
          <a:bodyPr/>
          <a:lstStyle/>
          <a:p>
            <a:endParaRPr lang="en-US" dirty="0" smtClean="0"/>
          </a:p>
          <a:p>
            <a:pPr>
              <a:buFont typeface="Wingdings" pitchFamily="2" charset="2"/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</a:t>
            </a:r>
            <a:r>
              <a:rPr lang="en-US" sz="5500" i="1" dirty="0" smtClean="0"/>
              <a:t>In three easy steps…</a:t>
            </a:r>
            <a:endParaRPr lang="en-US" sz="55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Modify The MFC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88" y="1414462"/>
            <a:ext cx="8380412" cy="5062537"/>
          </a:xfrm>
        </p:spPr>
        <p:txBody>
          <a:bodyPr>
            <a:normAutofit/>
          </a:bodyPr>
          <a:lstStyle/>
          <a:p>
            <a:r>
              <a:rPr lang="en-US" dirty="0" smtClean="0"/>
              <a:t>Split the MFC application in two</a:t>
            </a:r>
          </a:p>
          <a:p>
            <a:pPr lvl="1"/>
            <a:r>
              <a:rPr lang="en-US" dirty="0" smtClean="0"/>
              <a:t>Turn the application into a DLL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Construct a stub “main” to call the new DLL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Clean up memory allocation, if needed </a:t>
            </a:r>
          </a:p>
          <a:p>
            <a:pPr lvl="1"/>
            <a:r>
              <a:rPr lang="en-US" dirty="0" smtClean="0"/>
              <a:t>Remove all instances of local (custom) “</a:t>
            </a:r>
            <a:r>
              <a:rPr lang="en-US" dirty="0" err="1" smtClean="0"/>
              <a:t>new”s</a:t>
            </a:r>
            <a:endParaRPr lang="en-US" dirty="0" smtClean="0"/>
          </a:p>
          <a:p>
            <a:pPr lvl="1"/>
            <a:r>
              <a:rPr lang="en-US" dirty="0" smtClean="0"/>
              <a:t>Ensure all thread local storage “operates well” in a delay loaded DLL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1329595"/>
          </a:xfrm>
        </p:spPr>
        <p:txBody>
          <a:bodyPr/>
          <a:lstStyle/>
          <a:p>
            <a:r>
              <a:rPr lang="en-US" dirty="0" smtClean="0"/>
              <a:t>Create A WPF A</a:t>
            </a:r>
            <a:r>
              <a:rPr smtClean="0"/>
              <a:t>pplication And</a:t>
            </a:r>
            <a:r>
              <a:rPr lang="en-US" dirty="0" smtClean="0"/>
              <a:t> Integrate </a:t>
            </a:r>
            <a:r>
              <a:rPr smtClean="0"/>
              <a:t>T</a:t>
            </a:r>
            <a:r>
              <a:rPr lang="en-US" dirty="0" smtClean="0"/>
              <a:t>he MFC </a:t>
            </a:r>
            <a:r>
              <a:rPr smtClean="0"/>
              <a:t>C</a:t>
            </a:r>
            <a:r>
              <a:rPr lang="en-US" baseline="0" dirty="0" smtClean="0"/>
              <a:t>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382000" cy="4573560"/>
          </a:xfrm>
        </p:spPr>
        <p:txBody>
          <a:bodyPr/>
          <a:lstStyle/>
          <a:p>
            <a:r>
              <a:rPr lang="en-US" dirty="0" smtClean="0"/>
              <a:t>Construct a new “main”</a:t>
            </a:r>
          </a:p>
          <a:p>
            <a:pPr lvl="1"/>
            <a:r>
              <a:rPr lang="en-US" dirty="0" smtClean="0"/>
              <a:t>Calls the new MFC </a:t>
            </a:r>
            <a:r>
              <a:rPr lang="en-US" dirty="0" err="1" smtClean="0"/>
              <a:t>dll</a:t>
            </a:r>
            <a:endParaRPr lang="en-US" dirty="0" smtClean="0"/>
          </a:p>
          <a:p>
            <a:pPr lvl="1"/>
            <a:r>
              <a:rPr lang="en-US" dirty="0" smtClean="0"/>
              <a:t>Creates a WPF window for hosting MFC code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Subclass </a:t>
            </a:r>
            <a:r>
              <a:rPr lang="en-US" dirty="0" err="1" smtClean="0"/>
              <a:t>HwndHost</a:t>
            </a:r>
            <a:r>
              <a:rPr lang="en-US" dirty="0" smtClean="0"/>
              <a:t>, specifically</a:t>
            </a:r>
          </a:p>
          <a:p>
            <a:pPr lvl="1"/>
            <a:r>
              <a:rPr lang="en-US" dirty="0" err="1" smtClean="0"/>
              <a:t>BuildWindowCore</a:t>
            </a:r>
            <a:r>
              <a:rPr lang="en-US" dirty="0" smtClean="0"/>
              <a:t> to</a:t>
            </a:r>
          </a:p>
          <a:p>
            <a:pPr lvl="2"/>
            <a:r>
              <a:rPr lang="en-US" dirty="0" smtClean="0"/>
              <a:t>Take the WPF </a:t>
            </a:r>
            <a:r>
              <a:rPr lang="en-US" dirty="0" err="1" smtClean="0"/>
              <a:t>Hwnd</a:t>
            </a:r>
            <a:r>
              <a:rPr lang="en-US" dirty="0" smtClean="0"/>
              <a:t> that parents the MFC app</a:t>
            </a:r>
          </a:p>
          <a:p>
            <a:pPr lvl="2"/>
            <a:r>
              <a:rPr lang="en-US" dirty="0" smtClean="0"/>
              <a:t>Return the child </a:t>
            </a:r>
            <a:r>
              <a:rPr lang="en-US" dirty="0" err="1" smtClean="0"/>
              <a:t>Hwnd</a:t>
            </a:r>
            <a:r>
              <a:rPr lang="en-US" dirty="0" smtClean="0"/>
              <a:t> created by the MFC app</a:t>
            </a:r>
          </a:p>
          <a:p>
            <a:pPr lvl="1"/>
            <a:r>
              <a:rPr lang="en-US" dirty="0" err="1" smtClean="0"/>
              <a:t>DestroyWindowCore</a:t>
            </a:r>
            <a:r>
              <a:rPr lang="en-US" dirty="0" smtClean="0"/>
              <a:t> to</a:t>
            </a:r>
          </a:p>
          <a:p>
            <a:pPr lvl="2"/>
            <a:r>
              <a:rPr lang="en-US" dirty="0" smtClean="0"/>
              <a:t>Destroy the child </a:t>
            </a:r>
            <a:r>
              <a:rPr lang="en-US" dirty="0" err="1" smtClean="0"/>
              <a:t>Hwnd</a:t>
            </a:r>
            <a:endParaRPr lang="en-U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Subclassing HwndHost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2362200"/>
            <a:ext cx="8534400" cy="3514424"/>
          </a:xfrm>
        </p:spPr>
        <p:txBody>
          <a:bodyPr/>
          <a:lstStyle/>
          <a:p>
            <a:r>
              <a:rPr lang="en-US" sz="1500" dirty="0" smtClean="0"/>
              <a:t>public class </a:t>
            </a:r>
            <a:r>
              <a:rPr lang="en-US" sz="1500" dirty="0" err="1" smtClean="0"/>
              <a:t>MFCHwndHost</a:t>
            </a:r>
            <a:r>
              <a:rPr lang="en-US" sz="1500" dirty="0" smtClean="0"/>
              <a:t> : </a:t>
            </a:r>
            <a:r>
              <a:rPr lang="en-US" sz="1500" dirty="0" err="1" smtClean="0"/>
              <a:t>HwndHost</a:t>
            </a:r>
            <a:endParaRPr lang="en-US" sz="1500" dirty="0" smtClean="0"/>
          </a:p>
          <a:p>
            <a:r>
              <a:rPr lang="en-US" sz="1500" dirty="0" smtClean="0"/>
              <a:t>{</a:t>
            </a:r>
          </a:p>
          <a:p>
            <a:r>
              <a:rPr lang="en-US" sz="1500" dirty="0" smtClean="0"/>
              <a:t>    protected override </a:t>
            </a:r>
            <a:r>
              <a:rPr lang="en-US" sz="1500" dirty="0" err="1" smtClean="0"/>
              <a:t>HandleRef</a:t>
            </a:r>
            <a:r>
              <a:rPr lang="en-US" sz="1500" dirty="0" smtClean="0"/>
              <a:t> </a:t>
            </a:r>
            <a:r>
              <a:rPr lang="en-US" sz="1500" dirty="0" err="1" smtClean="0"/>
              <a:t>BuildWindowCore</a:t>
            </a:r>
            <a:r>
              <a:rPr lang="en-US" sz="1500" dirty="0" smtClean="0"/>
              <a:t>(</a:t>
            </a:r>
            <a:r>
              <a:rPr lang="en-US" sz="1500" dirty="0" err="1" smtClean="0"/>
              <a:t>HandleRef</a:t>
            </a:r>
            <a:r>
              <a:rPr lang="en-US" sz="1500" dirty="0" smtClean="0"/>
              <a:t> </a:t>
            </a:r>
            <a:r>
              <a:rPr lang="en-US" sz="1500" dirty="0" err="1" smtClean="0"/>
              <a:t>hwndParent</a:t>
            </a:r>
            <a:r>
              <a:rPr lang="en-US" sz="1500" dirty="0" smtClean="0"/>
              <a:t>)</a:t>
            </a:r>
          </a:p>
          <a:p>
            <a:r>
              <a:rPr lang="en-US" sz="1500" dirty="0" smtClean="0"/>
              <a:t>    {</a:t>
            </a:r>
          </a:p>
          <a:p>
            <a:r>
              <a:rPr lang="en-US" sz="1500" dirty="0" smtClean="0"/>
              <a:t>        </a:t>
            </a:r>
            <a:r>
              <a:rPr lang="en-US" sz="1500" dirty="0" err="1" smtClean="0"/>
              <a:t>IntPtr</a:t>
            </a:r>
            <a:r>
              <a:rPr lang="en-US" sz="1500" dirty="0" smtClean="0"/>
              <a:t> </a:t>
            </a:r>
            <a:r>
              <a:rPr lang="en-US" sz="1500" dirty="0" err="1" smtClean="0"/>
              <a:t>childWindow</a:t>
            </a:r>
            <a:r>
              <a:rPr lang="en-US" sz="1500" dirty="0" smtClean="0"/>
              <a:t> = </a:t>
            </a:r>
            <a:r>
              <a:rPr lang="en-US" sz="1500" dirty="0" err="1" smtClean="0"/>
              <a:t>MFCHost.CreateChildWindow</a:t>
            </a:r>
            <a:r>
              <a:rPr lang="en-US" sz="1500" dirty="0" smtClean="0"/>
              <a:t>(</a:t>
            </a:r>
            <a:r>
              <a:rPr lang="en-US" sz="1500" dirty="0" err="1" smtClean="0"/>
              <a:t>hwndParent.Handle</a:t>
            </a:r>
            <a:r>
              <a:rPr lang="en-US" sz="1500" dirty="0" smtClean="0"/>
              <a:t>);</a:t>
            </a:r>
          </a:p>
          <a:p>
            <a:r>
              <a:rPr lang="en-US" sz="1500" dirty="0" smtClean="0"/>
              <a:t>        </a:t>
            </a:r>
            <a:r>
              <a:rPr lang="en-US" sz="1500" dirty="0" err="1" smtClean="0"/>
              <a:t>HandleRef</a:t>
            </a:r>
            <a:r>
              <a:rPr lang="en-US" sz="1500" dirty="0" smtClean="0"/>
              <a:t> </a:t>
            </a:r>
            <a:r>
              <a:rPr lang="en-US" sz="1500" dirty="0" err="1" smtClean="0"/>
              <a:t>childWindowHandleRef</a:t>
            </a:r>
            <a:r>
              <a:rPr lang="en-US" sz="1500" dirty="0" smtClean="0"/>
              <a:t> = new </a:t>
            </a:r>
            <a:r>
              <a:rPr lang="en-US" sz="1500" dirty="0" err="1" smtClean="0"/>
              <a:t>HandleRef</a:t>
            </a:r>
            <a:r>
              <a:rPr lang="en-US" sz="1500" dirty="0" smtClean="0"/>
              <a:t>(this, </a:t>
            </a:r>
            <a:r>
              <a:rPr lang="en-US" sz="1500" dirty="0" err="1" smtClean="0"/>
              <a:t>childWindow</a:t>
            </a:r>
            <a:r>
              <a:rPr lang="en-US" sz="1500" dirty="0" smtClean="0"/>
              <a:t>);</a:t>
            </a:r>
          </a:p>
          <a:p>
            <a:r>
              <a:rPr lang="en-US" sz="1500" dirty="0" smtClean="0"/>
              <a:t>        return </a:t>
            </a:r>
            <a:r>
              <a:rPr lang="en-US" sz="1500" dirty="0" err="1" smtClean="0"/>
              <a:t>childWindowHandleRef</a:t>
            </a:r>
            <a:r>
              <a:rPr lang="en-US" sz="1500" dirty="0" smtClean="0"/>
              <a:t>;</a:t>
            </a:r>
          </a:p>
          <a:p>
            <a:r>
              <a:rPr lang="en-US" sz="1500" dirty="0" smtClean="0"/>
              <a:t>    }</a:t>
            </a:r>
          </a:p>
          <a:p>
            <a:endParaRPr lang="en-US" sz="1500" dirty="0" smtClean="0"/>
          </a:p>
          <a:p>
            <a:r>
              <a:rPr lang="en-US" sz="1500" dirty="0" smtClean="0"/>
              <a:t>    protected override void </a:t>
            </a:r>
            <a:r>
              <a:rPr lang="en-US" sz="1500" dirty="0" err="1" smtClean="0"/>
              <a:t>DestroyWindowCore</a:t>
            </a:r>
            <a:r>
              <a:rPr lang="en-US" sz="1500" dirty="0" smtClean="0"/>
              <a:t>(</a:t>
            </a:r>
            <a:r>
              <a:rPr lang="en-US" sz="1500" dirty="0" err="1" smtClean="0"/>
              <a:t>HandleRef</a:t>
            </a:r>
            <a:r>
              <a:rPr lang="en-US" sz="1500" dirty="0" smtClean="0"/>
              <a:t> </a:t>
            </a:r>
            <a:r>
              <a:rPr lang="en-US" sz="1500" dirty="0" err="1" smtClean="0"/>
              <a:t>hwnd</a:t>
            </a:r>
            <a:r>
              <a:rPr lang="en-US" sz="1500" dirty="0" smtClean="0"/>
              <a:t>)</a:t>
            </a:r>
          </a:p>
          <a:p>
            <a:r>
              <a:rPr lang="en-US" sz="1500" dirty="0" smtClean="0"/>
              <a:t>    {</a:t>
            </a:r>
          </a:p>
          <a:p>
            <a:r>
              <a:rPr lang="en-US" sz="1500" dirty="0" smtClean="0"/>
              <a:t>        // TODO.</a:t>
            </a:r>
          </a:p>
          <a:p>
            <a:r>
              <a:rPr lang="en-US" sz="1500" dirty="0" smtClean="0"/>
              <a:t>    }</a:t>
            </a:r>
          </a:p>
          <a:p>
            <a:r>
              <a:rPr lang="en-US" sz="1500" dirty="0" smtClean="0"/>
              <a:t>}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588" y="228600"/>
            <a:ext cx="8380412" cy="1329595"/>
          </a:xfrm>
        </p:spPr>
        <p:txBody>
          <a:bodyPr/>
          <a:lstStyle/>
          <a:p>
            <a:r>
              <a:rPr smtClean="0"/>
              <a:t>Create the WPF UI And Connect It To The MFC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88" y="2001421"/>
            <a:ext cx="8380412" cy="383181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Define the new WPF-based user interface</a:t>
            </a:r>
          </a:p>
          <a:p>
            <a:endParaRPr lang="en-US" dirty="0" smtClean="0"/>
          </a:p>
          <a:p>
            <a:r>
              <a:rPr lang="en-US" dirty="0" smtClean="0"/>
              <a:t>Integrate the new UI with the MFC DLL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Use the C++ compiler’s /CLR option to create adapter code between MFC and WPF</a:t>
            </a:r>
          </a:p>
          <a:p>
            <a:pPr lvl="1"/>
            <a:r>
              <a:rPr lang="en-US" dirty="0" smtClean="0"/>
              <a:t>Or use P/Invoke to call the MFC DLL</a:t>
            </a:r>
          </a:p>
          <a:p>
            <a:pPr lvl="2"/>
            <a:r>
              <a:rPr lang="en-US" dirty="0" smtClean="0">
                <a:sym typeface="Wingdings" pitchFamily="2" charset="2"/>
              </a:rPr>
              <a:t>Construct static entry points in the MFC application for use by the new UI</a:t>
            </a:r>
            <a:endParaRPr lang="en-US" dirty="0" smtClean="0"/>
          </a:p>
          <a:p>
            <a:pPr lvl="2"/>
            <a:r>
              <a:rPr lang="en-US" dirty="0" smtClean="0">
                <a:sym typeface="Wingdings" pitchFamily="2" charset="2"/>
              </a:rPr>
              <a:t>Write the UI code to use the newly constructed entry points via .NET’s native calling capability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27606" y="2529417"/>
            <a:ext cx="7781394" cy="750205"/>
          </a:xfrm>
        </p:spPr>
        <p:txBody>
          <a:bodyPr>
            <a:normAutofit/>
          </a:bodyPr>
          <a:lstStyle/>
          <a:p>
            <a:r>
              <a:rPr lang="en-US" dirty="0" smtClean="0"/>
              <a:t>Mimicking Windows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r>
              <a:rPr lang="en-US" dirty="0" smtClean="0"/>
              <a:t>— to match MFC’s expectations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</a:t>
            </a:r>
            <a:r>
              <a:rPr lang="en-US" baseline="0" dirty="0" smtClean="0"/>
              <a:t> Breaks?</a:t>
            </a:r>
            <a:endParaRPr lang="en-US" dirty="0"/>
          </a:p>
        </p:txBody>
      </p:sp>
      <p:pic>
        <p:nvPicPr>
          <p:cNvPr id="46082" name="Picture 2" descr="C:\Documents and Settings\henryso\Desktop\TechReady4\screenshots\Screenshot 08 - SimplePaint, MDI child maximiz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9380" y="1372811"/>
            <a:ext cx="3803953" cy="2852964"/>
          </a:xfrm>
          <a:prstGeom prst="rect">
            <a:avLst/>
          </a:prstGeom>
          <a:noFill/>
        </p:spPr>
      </p:pic>
      <p:pic>
        <p:nvPicPr>
          <p:cNvPr id="46083" name="Picture 3" descr="C:\Documents and Settings\henryso\Desktop\TechReady4\screenshots\Screenshot 07 - SimplePaint, MDI child restore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7619" y="2449286"/>
            <a:ext cx="4771571" cy="357867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</p:spPr>
        <p:txBody>
          <a:bodyPr/>
          <a:lstStyle/>
          <a:p>
            <a:r>
              <a:rPr smtClean="0"/>
              <a:t>What Breaks MFC in WPF?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4893647"/>
          </a:xfrm>
        </p:spPr>
        <p:txBody>
          <a:bodyPr/>
          <a:lstStyle/>
          <a:p>
            <a:r>
              <a:rPr lang="en-US" dirty="0" smtClean="0"/>
              <a:t>MFC expects a specific windows hierarchy</a:t>
            </a:r>
          </a:p>
          <a:p>
            <a:pPr lvl="1"/>
            <a:r>
              <a:rPr lang="en-US" dirty="0" smtClean="0"/>
              <a:t>Assumption: the parent of an MFC’s root window should be the display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Hosting within WPF breaks that expectation</a:t>
            </a:r>
          </a:p>
          <a:p>
            <a:endParaRPr lang="en-US" dirty="0" smtClean="0"/>
          </a:p>
          <a:p>
            <a:r>
              <a:rPr lang="en-US" dirty="0" smtClean="0"/>
              <a:t>Just hosting MFC in WPF is not enough</a:t>
            </a:r>
          </a:p>
          <a:p>
            <a:pPr lvl="1"/>
            <a:r>
              <a:rPr lang="en-US" dirty="0" smtClean="0"/>
              <a:t>MDI sometimes optimizes out message 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Need to regeneration or relaying messages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Making MFC MDI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88" y="1414464"/>
            <a:ext cx="8380412" cy="5001369"/>
          </a:xfrm>
        </p:spPr>
        <p:txBody>
          <a:bodyPr/>
          <a:lstStyle/>
          <a:p>
            <a:pPr lvl="0"/>
            <a:r>
              <a:rPr lang="en-US" dirty="0" smtClean="0"/>
              <a:t>Override MFC event handlers to</a:t>
            </a:r>
          </a:p>
          <a:p>
            <a:pPr lvl="1"/>
            <a:r>
              <a:rPr lang="en-US" dirty="0" smtClean="0"/>
              <a:t>Propagate the minimize/maximize/close events</a:t>
            </a:r>
          </a:p>
          <a:p>
            <a:pPr lvl="2"/>
            <a:r>
              <a:rPr lang="en-US" dirty="0" err="1" smtClean="0"/>
              <a:t>OnWindowPosChanged</a:t>
            </a:r>
            <a:endParaRPr lang="en-US" dirty="0" smtClean="0"/>
          </a:p>
          <a:p>
            <a:pPr lvl="2"/>
            <a:r>
              <a:rPr lang="en-US" dirty="0" err="1" smtClean="0"/>
              <a:t>OnSysCommand</a:t>
            </a:r>
            <a:r>
              <a:rPr lang="en-US" dirty="0" smtClean="0"/>
              <a:t>—but only if command ID is SC_CLOSE</a:t>
            </a:r>
          </a:p>
          <a:p>
            <a:pPr lvl="2"/>
            <a:r>
              <a:rPr lang="en-US" dirty="0" err="1" smtClean="0"/>
              <a:t>OnClose</a:t>
            </a:r>
            <a:endParaRPr lang="en-US" dirty="0" smtClean="0"/>
          </a:p>
          <a:p>
            <a:pPr lvl="1"/>
            <a:r>
              <a:rPr lang="en-US" dirty="0" smtClean="0"/>
              <a:t>Propagate non-client area refresh (MDI frames)</a:t>
            </a:r>
          </a:p>
          <a:p>
            <a:pPr lvl="2"/>
            <a:r>
              <a:rPr lang="en-US" dirty="0" err="1" smtClean="0"/>
              <a:t>OnMDIActivate</a:t>
            </a:r>
            <a:r>
              <a:rPr lang="en-US" dirty="0" smtClean="0"/>
              <a:t>—emit WM_NCACTIVATE</a:t>
            </a:r>
          </a:p>
          <a:p>
            <a:pPr lvl="2"/>
            <a:r>
              <a:rPr lang="en-US" dirty="0" err="1" smtClean="0"/>
              <a:t>OnSize</a:t>
            </a:r>
            <a:r>
              <a:rPr lang="en-US" dirty="0" smtClean="0"/>
              <a:t>—emit WM_NCACTIVATE</a:t>
            </a:r>
          </a:p>
          <a:p>
            <a:pPr lvl="3"/>
            <a:r>
              <a:rPr lang="en-US" dirty="0" smtClean="0"/>
              <a:t>But only when WS_SYSMENU is cleared and restoring or minimizing</a:t>
            </a:r>
          </a:p>
          <a:p>
            <a:pPr lvl="3"/>
            <a:r>
              <a:rPr lang="en-US" dirty="0" smtClean="0"/>
              <a:t>Lastly, force WS_SYSMENU to true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33400" y="1905000"/>
            <a:ext cx="8458200" cy="4001095"/>
          </a:xfrm>
        </p:spPr>
        <p:txBody>
          <a:bodyPr/>
          <a:lstStyle/>
          <a:p>
            <a:r>
              <a:rPr lang="en-US" sz="2000" dirty="0" smtClean="0"/>
              <a:t>void </a:t>
            </a:r>
            <a:r>
              <a:rPr lang="en-US" sz="2000" dirty="0" err="1" smtClean="0"/>
              <a:t>CChildFrame</a:t>
            </a:r>
            <a:r>
              <a:rPr lang="en-US" sz="2000" dirty="0" smtClean="0"/>
              <a:t>::</a:t>
            </a:r>
            <a:r>
              <a:rPr lang="en-US" sz="2000" dirty="0" err="1" smtClean="0"/>
              <a:t>OnSysCommand</a:t>
            </a:r>
            <a:r>
              <a:rPr lang="en-US" sz="2000" dirty="0" smtClean="0"/>
              <a:t>(UINT </a:t>
            </a:r>
            <a:r>
              <a:rPr lang="en-US" sz="2000" dirty="0" err="1" smtClean="0"/>
              <a:t>nID</a:t>
            </a:r>
            <a:r>
              <a:rPr lang="en-US" sz="2000" dirty="0" smtClean="0"/>
              <a:t>, LPARAM </a:t>
            </a:r>
            <a:r>
              <a:rPr lang="en-US" sz="2000" dirty="0" err="1" smtClean="0"/>
              <a:t>lParam</a:t>
            </a:r>
            <a:r>
              <a:rPr lang="en-US" sz="2000" dirty="0" smtClean="0"/>
              <a:t>)</a:t>
            </a:r>
          </a:p>
          <a:p>
            <a:r>
              <a:rPr lang="en-US" sz="2000" dirty="0" smtClean="0"/>
              <a:t>{</a:t>
            </a:r>
          </a:p>
          <a:p>
            <a:r>
              <a:rPr lang="en-US" sz="2000" dirty="0" smtClean="0"/>
              <a:t>    </a:t>
            </a:r>
            <a:r>
              <a:rPr lang="en-US" sz="2000" dirty="0" err="1" smtClean="0"/>
              <a:t>CMDIChildWnd</a:t>
            </a:r>
            <a:r>
              <a:rPr lang="en-US" sz="2000" dirty="0" smtClean="0"/>
              <a:t>::</a:t>
            </a:r>
            <a:r>
              <a:rPr lang="en-US" sz="2000" dirty="0" err="1" smtClean="0"/>
              <a:t>OnSysCommand</a:t>
            </a:r>
            <a:r>
              <a:rPr lang="en-US" sz="2000" dirty="0" smtClean="0"/>
              <a:t>(</a:t>
            </a:r>
            <a:r>
              <a:rPr lang="en-US" sz="2000" dirty="0" err="1" smtClean="0"/>
              <a:t>nID</a:t>
            </a:r>
            <a:r>
              <a:rPr lang="en-US" sz="2000" dirty="0" smtClean="0"/>
              <a:t>, </a:t>
            </a:r>
            <a:r>
              <a:rPr lang="en-US" sz="2000" dirty="0" err="1" smtClean="0"/>
              <a:t>lParam</a:t>
            </a:r>
            <a:r>
              <a:rPr lang="en-US" sz="2000" dirty="0" smtClean="0"/>
              <a:t>);</a:t>
            </a:r>
          </a:p>
          <a:p>
            <a:endParaRPr lang="en-US" sz="2000" dirty="0" smtClean="0"/>
          </a:p>
          <a:p>
            <a:r>
              <a:rPr lang="en-US" sz="2000" dirty="0" smtClean="0"/>
              <a:t>    if (</a:t>
            </a:r>
            <a:r>
              <a:rPr lang="en-US" sz="2000" dirty="0" err="1" smtClean="0"/>
              <a:t>gRegisterMDIStateChangedCallback</a:t>
            </a:r>
            <a:r>
              <a:rPr lang="en-US" sz="2000" dirty="0" smtClean="0"/>
              <a:t> != NULL</a:t>
            </a:r>
          </a:p>
          <a:p>
            <a:r>
              <a:rPr lang="en-US" sz="2000" dirty="0" smtClean="0"/>
              <a:t>        &amp;&amp; </a:t>
            </a:r>
            <a:r>
              <a:rPr lang="en-US" sz="2000" dirty="0" err="1" smtClean="0"/>
              <a:t>nID</a:t>
            </a:r>
            <a:r>
              <a:rPr lang="en-US" sz="2000" dirty="0" smtClean="0"/>
              <a:t> == SC_MINIMIZE</a:t>
            </a:r>
          </a:p>
          <a:p>
            <a:r>
              <a:rPr lang="en-US" sz="2000" dirty="0" smtClean="0"/>
              <a:t>        || </a:t>
            </a:r>
            <a:r>
              <a:rPr lang="en-US" sz="2000" dirty="0" err="1" smtClean="0"/>
              <a:t>nID</a:t>
            </a:r>
            <a:r>
              <a:rPr lang="en-US" sz="2000" dirty="0" smtClean="0"/>
              <a:t> == SC_MAXIMIZE</a:t>
            </a:r>
          </a:p>
          <a:p>
            <a:r>
              <a:rPr lang="en-US" sz="2000" dirty="0" smtClean="0"/>
              <a:t>        || </a:t>
            </a:r>
            <a:r>
              <a:rPr lang="en-US" sz="2000" dirty="0" err="1" smtClean="0"/>
              <a:t>nID</a:t>
            </a:r>
            <a:r>
              <a:rPr lang="en-US" sz="2000" dirty="0" smtClean="0"/>
              <a:t> == SC_RESTORE)</a:t>
            </a:r>
          </a:p>
          <a:p>
            <a:r>
              <a:rPr lang="en-US" sz="2000" dirty="0" smtClean="0"/>
              <a:t>	{</a:t>
            </a:r>
          </a:p>
          <a:p>
            <a:r>
              <a:rPr lang="en-US" sz="2000" dirty="0" smtClean="0"/>
              <a:t>		</a:t>
            </a:r>
            <a:r>
              <a:rPr lang="en-US" sz="2000" dirty="0" err="1" smtClean="0"/>
              <a:t>gRegisterMDIStateChangedCallback</a:t>
            </a:r>
            <a:r>
              <a:rPr lang="en-US" sz="2000" dirty="0" smtClean="0"/>
              <a:t>();</a:t>
            </a:r>
          </a:p>
          <a:p>
            <a:r>
              <a:rPr lang="en-US" sz="2000" dirty="0" smtClean="0"/>
              <a:t>	}</a:t>
            </a:r>
          </a:p>
          <a:p>
            <a:r>
              <a:rPr lang="en-US" sz="2000" dirty="0" smtClean="0"/>
              <a:t>}</a:t>
            </a:r>
            <a:endParaRPr lang="en-US" sz="2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Consider Document Tabs</a:t>
            </a:r>
            <a:endParaRPr lang="en-US" dirty="0"/>
          </a:p>
        </p:txBody>
      </p:sp>
      <p:pic>
        <p:nvPicPr>
          <p:cNvPr id="33794" name="Picture 2" descr="C:\Documents and Settings\henryso\Desktop\screenshots\Screenshot 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9630" y="1352787"/>
            <a:ext cx="4627563" cy="2349500"/>
          </a:xfrm>
          <a:prstGeom prst="rect">
            <a:avLst/>
          </a:prstGeom>
          <a:noFill/>
        </p:spPr>
      </p:pic>
      <p:pic>
        <p:nvPicPr>
          <p:cNvPr id="33795" name="Picture 3" descr="C:\Documents and Settings\henryso\Desktop\screenshots\Screenshot 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2604" y="3965348"/>
            <a:ext cx="4627563" cy="23495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/>
              <a:t>A New User Interface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Defining and Integrating WPF and C++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</p:spPr>
        <p:txBody>
          <a:bodyPr/>
          <a:lstStyle/>
          <a:p>
            <a:pPr lvl="0"/>
            <a:r>
              <a:rPr smtClean="0"/>
              <a:t>User Interface Constituents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8380412" cy="41910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Visual Components</a:t>
            </a:r>
          </a:p>
          <a:p>
            <a:pPr lvl="1"/>
            <a:r>
              <a:rPr lang="en-US" dirty="0" smtClean="0"/>
              <a:t>Application window(s)</a:t>
            </a:r>
          </a:p>
          <a:p>
            <a:pPr lvl="1"/>
            <a:r>
              <a:rPr lang="en-US" dirty="0" smtClean="0"/>
              <a:t>Control Panels</a:t>
            </a:r>
            <a:r>
              <a:rPr lang="en-US" baseline="0" dirty="0" smtClean="0"/>
              <a:t> (Controls)</a:t>
            </a:r>
            <a:endParaRPr lang="en-US" dirty="0" smtClean="0"/>
          </a:p>
          <a:p>
            <a:pPr lvl="1"/>
            <a:r>
              <a:rPr lang="en-US" dirty="0" smtClean="0"/>
              <a:t>Dialogs</a:t>
            </a:r>
          </a:p>
          <a:p>
            <a:pPr lvl="1">
              <a:buNone/>
            </a:pPr>
            <a:endParaRPr lang="en-US" dirty="0" smtClean="0"/>
          </a:p>
          <a:p>
            <a:pPr lvl="0"/>
            <a:r>
              <a:rPr lang="en-US" dirty="0" smtClean="0"/>
              <a:t>Focus (and event processing)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7606" y="2529417"/>
            <a:ext cx="7781394" cy="750205"/>
          </a:xfrm>
        </p:spPr>
        <p:txBody>
          <a:bodyPr>
            <a:normAutofit/>
          </a:bodyPr>
          <a:lstStyle/>
          <a:p>
            <a:r>
              <a:rPr lang="en-US" dirty="0" smtClean="0"/>
              <a:t>Visual Components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— converting to the new look and feel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Controls Before and After</a:t>
            </a:r>
            <a:endParaRPr lang="en-US" dirty="0"/>
          </a:p>
        </p:txBody>
      </p:sp>
      <p:pic>
        <p:nvPicPr>
          <p:cNvPr id="43010" name="Picture 2" descr="C:\Documents and Settings\henryso\Desktop\TechReady4\screenshots\Screenshot 0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4743" y="1667065"/>
            <a:ext cx="1762125" cy="4381500"/>
          </a:xfrm>
          <a:prstGeom prst="rect">
            <a:avLst/>
          </a:prstGeom>
          <a:noFill/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23908" y="1130716"/>
            <a:ext cx="2492375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27877" y="4152636"/>
            <a:ext cx="2484438" cy="227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9" name="Diagram 8"/>
          <p:cNvGraphicFramePr/>
          <p:nvPr/>
        </p:nvGraphicFramePr>
        <p:xfrm>
          <a:off x="3229429" y="3156858"/>
          <a:ext cx="1971524" cy="14756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smtClean="0"/>
              <a:t>An MFC Control</a:t>
            </a:r>
            <a:endParaRPr lang="en-US" dirty="0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 l="20011" t="19001" r="23739" b="18499"/>
          <a:stretch>
            <a:fillRect/>
          </a:stretch>
        </p:blipFill>
        <p:spPr bwMode="auto">
          <a:xfrm>
            <a:off x="1221035" y="1038952"/>
            <a:ext cx="6509133" cy="5424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914400" y="1371600"/>
            <a:ext cx="7543800" cy="4343400"/>
          </a:xfrm>
          <a:prstGeom prst="rect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2300" dirty="0" smtClean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Information Flow Within MFC</a:t>
            </a:r>
            <a:endParaRPr lang="en-US" dirty="0"/>
          </a:p>
        </p:txBody>
      </p:sp>
      <p:pic>
        <p:nvPicPr>
          <p:cNvPr id="5" name="Picture 4" descr="MFC data flo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61400" y="1868553"/>
            <a:ext cx="5821199" cy="312089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MFC Control</a:t>
            </a:r>
            <a:r>
              <a:rPr lang="en-US" baseline="0" dirty="0" smtClean="0"/>
              <a:t> Source Code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2588" y="1414464"/>
            <a:ext cx="8380412" cy="5124480"/>
          </a:xfrm>
        </p:spPr>
        <p:txBody>
          <a:bodyPr/>
          <a:lstStyle/>
          <a:p>
            <a:pPr>
              <a:buNone/>
            </a:pPr>
            <a:r>
              <a:rPr lang="en-US" sz="1800" dirty="0" err="1" smtClean="0"/>
              <a:t>PaintPalette</a:t>
            </a:r>
            <a:r>
              <a:rPr lang="en-US" sz="1800" dirty="0" smtClean="0"/>
              <a:t>::</a:t>
            </a:r>
            <a:r>
              <a:rPr lang="en-US" sz="1800" dirty="0" err="1" smtClean="0"/>
              <a:t>HandleControlMessage</a:t>
            </a:r>
            <a:r>
              <a:rPr lang="en-US" sz="1800" dirty="0" smtClean="0"/>
              <a:t>(</a:t>
            </a:r>
            <a:r>
              <a:rPr lang="en-US" sz="1800" dirty="0" err="1" smtClean="0"/>
              <a:t>int</a:t>
            </a:r>
            <a:r>
              <a:rPr lang="en-US" sz="1800" dirty="0" smtClean="0"/>
              <a:t> </a:t>
            </a:r>
            <a:r>
              <a:rPr lang="en-US" sz="1800" dirty="0" err="1" smtClean="0"/>
              <a:t>controlID</a:t>
            </a:r>
            <a:r>
              <a:rPr lang="en-US" sz="1800" dirty="0" smtClean="0"/>
              <a:t>, Message&amp; message)</a:t>
            </a:r>
          </a:p>
          <a:p>
            <a:pPr>
              <a:buNone/>
            </a:pPr>
            <a:r>
              <a:rPr lang="en-US" sz="1800" dirty="0" smtClean="0"/>
              <a:t>{</a:t>
            </a:r>
          </a:p>
          <a:p>
            <a:pPr>
              <a:buNone/>
            </a:pPr>
            <a:r>
              <a:rPr lang="en-US" sz="1800" dirty="0" smtClean="0"/>
              <a:t>	switch (</a:t>
            </a:r>
            <a:r>
              <a:rPr lang="en-US" sz="1800" dirty="0" err="1" smtClean="0"/>
              <a:t>controlID</a:t>
            </a:r>
            <a:r>
              <a:rPr lang="en-US" sz="1800" dirty="0" smtClean="0"/>
              <a:t>)</a:t>
            </a:r>
          </a:p>
          <a:p>
            <a:pPr>
              <a:buNone/>
            </a:pPr>
            <a:r>
              <a:rPr lang="en-US" sz="1800" dirty="0" smtClean="0"/>
              <a:t>	{</a:t>
            </a:r>
          </a:p>
          <a:p>
            <a:pPr>
              <a:buNone/>
            </a:pPr>
            <a:r>
              <a:rPr lang="en-US" sz="1800" dirty="0" smtClean="0"/>
              <a:t>		// ...</a:t>
            </a:r>
          </a:p>
          <a:p>
            <a:pPr>
              <a:buNone/>
            </a:pPr>
            <a:r>
              <a:rPr lang="en-US" sz="1800" dirty="0" smtClean="0"/>
              <a:t>		case STROKE_BUTTON_PRESSED:</a:t>
            </a:r>
          </a:p>
          <a:p>
            <a:pPr>
              <a:buNone/>
            </a:pPr>
            <a:r>
              <a:rPr lang="en-US" sz="1800" dirty="0" smtClean="0"/>
              <a:t>			</a:t>
            </a:r>
            <a:r>
              <a:rPr lang="en-US" sz="1800" dirty="0" err="1" smtClean="0"/>
              <a:t>SwapToColorControl(STROKE_CONTROL);</a:t>
            </a:r>
          </a:p>
          <a:p>
            <a:pPr>
              <a:buNone/>
            </a:pPr>
            <a:r>
              <a:rPr lang="en-US" sz="1800" dirty="0" smtClean="0"/>
              <a:t>			</a:t>
            </a:r>
            <a:r>
              <a:rPr lang="en-US" sz="1800" dirty="0" err="1" smtClean="0"/>
              <a:t>ControlProperties.SetStrokeType</a:t>
            </a:r>
            <a:r>
              <a:rPr lang="en-US" sz="1800" dirty="0" smtClean="0"/>
              <a:t>(SOLID);</a:t>
            </a:r>
          </a:p>
          <a:p>
            <a:pPr>
              <a:buNone/>
            </a:pPr>
            <a:r>
              <a:rPr lang="en-US" sz="1800" dirty="0" smtClean="0"/>
              <a:t>			</a:t>
            </a:r>
            <a:r>
              <a:rPr lang="en-US" sz="1800" dirty="0" err="1" smtClean="0"/>
              <a:t>ControlProperties.SetStrokeColor</a:t>
            </a:r>
            <a:r>
              <a:rPr lang="en-US" sz="1800" dirty="0" smtClean="0"/>
              <a:t>(</a:t>
            </a:r>
            <a:r>
              <a:rPr lang="en-US" sz="1800" dirty="0" err="1" smtClean="0"/>
              <a:t>currentColor</a:t>
            </a:r>
            <a:r>
              <a:rPr lang="en-US" sz="1800" dirty="0" smtClean="0"/>
              <a:t>);</a:t>
            </a:r>
          </a:p>
          <a:p>
            <a:pPr>
              <a:buNone/>
            </a:pPr>
            <a:r>
              <a:rPr lang="en-US" sz="1800" dirty="0" smtClean="0"/>
              <a:t>			</a:t>
            </a:r>
            <a:r>
              <a:rPr lang="en-US" sz="1800" dirty="0" err="1" smtClean="0"/>
              <a:t>ControlProperties.InvalidateStrokeColor</a:t>
            </a:r>
            <a:r>
              <a:rPr lang="en-US" sz="1800" dirty="0" smtClean="0"/>
              <a:t>();</a:t>
            </a:r>
          </a:p>
          <a:p>
            <a:pPr>
              <a:buNone/>
            </a:pPr>
            <a:r>
              <a:rPr lang="en-US" sz="1800" dirty="0" smtClean="0"/>
              <a:t>			</a:t>
            </a:r>
            <a:r>
              <a:rPr lang="en-US" sz="1800" dirty="0" err="1" smtClean="0"/>
              <a:t>SetColorControlFocus</a:t>
            </a:r>
            <a:r>
              <a:rPr lang="en-US" sz="1800" dirty="0" smtClean="0"/>
              <a:t>(STROKE_FOCUS);</a:t>
            </a:r>
          </a:p>
          <a:p>
            <a:pPr>
              <a:buNone/>
            </a:pPr>
            <a:r>
              <a:rPr lang="en-US" sz="1800" dirty="0" smtClean="0"/>
              <a:t>			</a:t>
            </a:r>
            <a:r>
              <a:rPr lang="en-US" sz="1800" dirty="0" err="1" smtClean="0"/>
              <a:t>CommonProperties.InvalidateStrokeType</a:t>
            </a:r>
            <a:r>
              <a:rPr lang="en-US" sz="1800" dirty="0" smtClean="0"/>
              <a:t>();</a:t>
            </a:r>
          </a:p>
          <a:p>
            <a:pPr>
              <a:buNone/>
            </a:pPr>
            <a:r>
              <a:rPr lang="en-US" sz="1800" dirty="0" smtClean="0"/>
              <a:t>			</a:t>
            </a:r>
            <a:r>
              <a:rPr lang="en-US" sz="1800" dirty="0" err="1" smtClean="0"/>
              <a:t>CommitPropertyChanges</a:t>
            </a:r>
            <a:r>
              <a:rPr lang="en-US" sz="1800" dirty="0" smtClean="0"/>
              <a:t>();</a:t>
            </a:r>
          </a:p>
          <a:p>
            <a:pPr>
              <a:buNone/>
            </a:pPr>
            <a:r>
              <a:rPr lang="en-US" sz="1800" dirty="0" smtClean="0"/>
              <a:t>			break;</a:t>
            </a:r>
          </a:p>
          <a:p>
            <a:pPr>
              <a:buNone/>
            </a:pPr>
            <a:r>
              <a:rPr lang="en-US" sz="1800" dirty="0" smtClean="0"/>
              <a:t>		// ...</a:t>
            </a:r>
          </a:p>
          <a:p>
            <a:pPr>
              <a:buNone/>
            </a:pPr>
            <a:r>
              <a:rPr lang="en-US" sz="1800" dirty="0" smtClean="0"/>
              <a:t>	}</a:t>
            </a:r>
          </a:p>
          <a:p>
            <a:pPr>
              <a:buNone/>
            </a:pPr>
            <a:r>
              <a:rPr lang="en-US" sz="1800" dirty="0" smtClean="0"/>
              <a:t>}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Model View Controller</a:t>
            </a:r>
          </a:p>
        </p:txBody>
      </p:sp>
      <p:pic>
        <p:nvPicPr>
          <p:cNvPr id="45058" name="Picture 2" descr="C:\Documents and Settings\henryso\Desktop\MFC to WPF assets (Feb 2007)\Model-Control.png"/>
          <p:cNvPicPr>
            <a:picLocks noChangeAspect="1" noChangeArrowheads="1"/>
          </p:cNvPicPr>
          <p:nvPr/>
        </p:nvPicPr>
        <p:blipFill>
          <a:blip r:embed="rId2" cstate="print"/>
          <a:srcRect l="1515" t="9967" r="3037" b="15615"/>
          <a:stretch>
            <a:fillRect/>
          </a:stretch>
        </p:blipFill>
        <p:spPr bwMode="auto">
          <a:xfrm>
            <a:off x="701523" y="1451428"/>
            <a:ext cx="7777238" cy="454781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Separating</a:t>
            </a:r>
            <a:r>
              <a:rPr lang="en-US" baseline="0" dirty="0" smtClean="0"/>
              <a:t> Model and 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88" y="1414464"/>
            <a:ext cx="8380412" cy="343170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Separate</a:t>
            </a:r>
          </a:p>
          <a:p>
            <a:pPr lvl="1"/>
            <a:r>
              <a:rPr lang="en-US" dirty="0" smtClean="0"/>
              <a:t>Model (underlying data)</a:t>
            </a:r>
          </a:p>
          <a:p>
            <a:pPr lvl="1"/>
            <a:r>
              <a:rPr lang="en-US" dirty="0" smtClean="0"/>
              <a:t>View (presentation) and Controller (operations)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Identify the model (data)</a:t>
            </a:r>
            <a:r>
              <a:rPr lang="en-US" baseline="0" dirty="0" smtClean="0"/>
              <a:t> </a:t>
            </a:r>
            <a:r>
              <a:rPr lang="en-US" dirty="0" smtClean="0"/>
              <a:t>manipulation code</a:t>
            </a:r>
          </a:p>
          <a:p>
            <a:pPr lvl="1"/>
            <a:r>
              <a:rPr lang="en-US" dirty="0" smtClean="0"/>
              <a:t>Encapsulate it as a method</a:t>
            </a:r>
          </a:p>
          <a:p>
            <a:pPr lvl="1"/>
            <a:r>
              <a:rPr lang="en-US" dirty="0" smtClean="0"/>
              <a:t>Move it to a supporting class/file</a:t>
            </a:r>
          </a:p>
          <a:p>
            <a:pPr lvl="1"/>
            <a:r>
              <a:rPr lang="en-US" dirty="0" smtClean="0"/>
              <a:t>Replace it with a call to the encapsulated method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588" y="228600"/>
            <a:ext cx="8380412" cy="750205"/>
          </a:xfrm>
        </p:spPr>
        <p:txBody>
          <a:bodyPr>
            <a:normAutofit/>
          </a:bodyPr>
          <a:lstStyle/>
          <a:p>
            <a:r>
              <a:rPr lang="en-US" dirty="0" smtClean="0"/>
              <a:t>Identify Model Manipulation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2588" y="1414464"/>
            <a:ext cx="8380412" cy="5124480"/>
          </a:xfrm>
        </p:spPr>
        <p:txBody>
          <a:bodyPr/>
          <a:lstStyle/>
          <a:p>
            <a:pPr>
              <a:buNone/>
            </a:pPr>
            <a:r>
              <a:rPr lang="en-US" sz="1800" dirty="0" err="1" smtClean="0"/>
              <a:t>PaintPalette</a:t>
            </a:r>
            <a:r>
              <a:rPr lang="en-US" sz="1800" dirty="0" smtClean="0"/>
              <a:t>::</a:t>
            </a:r>
            <a:r>
              <a:rPr lang="en-US" sz="1800" dirty="0" err="1" smtClean="0"/>
              <a:t>HandleControlMessage</a:t>
            </a:r>
            <a:r>
              <a:rPr lang="en-US" sz="1800" dirty="0" smtClean="0"/>
              <a:t>(</a:t>
            </a:r>
            <a:r>
              <a:rPr lang="en-US" sz="1800" dirty="0" err="1" smtClean="0"/>
              <a:t>int</a:t>
            </a:r>
            <a:r>
              <a:rPr lang="en-US" sz="1800" dirty="0" smtClean="0"/>
              <a:t> </a:t>
            </a:r>
            <a:r>
              <a:rPr lang="en-US" sz="1800" dirty="0" err="1" smtClean="0"/>
              <a:t>controlID</a:t>
            </a:r>
            <a:r>
              <a:rPr lang="en-US" sz="1800" dirty="0" smtClean="0"/>
              <a:t>, Message&amp; message)</a:t>
            </a:r>
          </a:p>
          <a:p>
            <a:pPr>
              <a:buNone/>
            </a:pPr>
            <a:r>
              <a:rPr lang="en-US" sz="1800" dirty="0" smtClean="0"/>
              <a:t>{</a:t>
            </a:r>
          </a:p>
          <a:p>
            <a:pPr>
              <a:buNone/>
            </a:pPr>
            <a:r>
              <a:rPr lang="en-US" sz="1800" dirty="0" smtClean="0"/>
              <a:t>	switch (</a:t>
            </a:r>
            <a:r>
              <a:rPr lang="en-US" sz="1800" dirty="0" err="1" smtClean="0"/>
              <a:t>controlID</a:t>
            </a:r>
            <a:r>
              <a:rPr lang="en-US" sz="1800" dirty="0" smtClean="0"/>
              <a:t>)</a:t>
            </a:r>
          </a:p>
          <a:p>
            <a:pPr>
              <a:buNone/>
            </a:pPr>
            <a:r>
              <a:rPr lang="en-US" sz="1800" dirty="0" smtClean="0"/>
              <a:t>	{</a:t>
            </a:r>
          </a:p>
          <a:p>
            <a:pPr>
              <a:buNone/>
            </a:pPr>
            <a:r>
              <a:rPr lang="en-US" sz="1800" dirty="0" smtClean="0"/>
              <a:t>		// ...</a:t>
            </a:r>
          </a:p>
          <a:p>
            <a:pPr>
              <a:buNone/>
            </a:pPr>
            <a:r>
              <a:rPr lang="en-US" sz="1800" dirty="0" smtClean="0"/>
              <a:t>		case STROKE_BUTTON_PRESSED:</a:t>
            </a:r>
          </a:p>
          <a:p>
            <a:pPr>
              <a:buNone/>
            </a:pPr>
            <a:r>
              <a:rPr lang="en-US" sz="1800" dirty="0" smtClean="0"/>
              <a:t>			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SwapToColorControl(STROKE_CONTROL);</a:t>
            </a:r>
          </a:p>
          <a:p>
            <a:pPr>
              <a:buNone/>
            </a:pPr>
            <a:r>
              <a:rPr lang="en-US" sz="1800" dirty="0" smtClean="0"/>
              <a:t>			</a:t>
            </a:r>
            <a:r>
              <a:rPr lang="en-US" sz="1800" dirty="0" err="1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ControlProperties.SetStrokeType</a:t>
            </a:r>
            <a:r>
              <a:rPr lang="en-US" sz="1800" dirty="0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(SOLID);</a:t>
            </a:r>
          </a:p>
          <a:p>
            <a:pPr>
              <a:buNone/>
            </a:pPr>
            <a:r>
              <a:rPr lang="en-US" sz="1800" dirty="0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			</a:t>
            </a:r>
            <a:r>
              <a:rPr lang="en-US" sz="1800" dirty="0" err="1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ControlProperties.SetStrokeColor</a:t>
            </a:r>
            <a:r>
              <a:rPr lang="en-US" sz="1800" dirty="0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(</a:t>
            </a:r>
            <a:r>
              <a:rPr lang="en-US" sz="1800" dirty="0" err="1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currentColor</a:t>
            </a:r>
            <a:r>
              <a:rPr lang="en-US" sz="1800" dirty="0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);</a:t>
            </a:r>
          </a:p>
          <a:p>
            <a:pPr>
              <a:buNone/>
            </a:pPr>
            <a:r>
              <a:rPr lang="en-US" sz="1800" dirty="0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			</a:t>
            </a:r>
            <a:r>
              <a:rPr lang="en-US" sz="1800" dirty="0" err="1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ControlProperties.InvalidateStrokeColor</a:t>
            </a:r>
            <a:r>
              <a:rPr lang="en-US" sz="1800" dirty="0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();</a:t>
            </a:r>
          </a:p>
          <a:p>
            <a:pPr>
              <a:buNone/>
            </a:pPr>
            <a:r>
              <a:rPr lang="en-US" sz="1800" dirty="0" smtClean="0"/>
              <a:t>			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SetColorControlFocus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(STROKE_FOCUS);</a:t>
            </a:r>
            <a:endParaRPr lang="en-US" sz="1800" dirty="0" smtClean="0">
              <a:ln>
                <a:solidFill>
                  <a:schemeClr val="accent1"/>
                </a:solidFill>
              </a:ln>
            </a:endParaRPr>
          </a:p>
          <a:p>
            <a:pPr>
              <a:buNone/>
            </a:pPr>
            <a:r>
              <a:rPr lang="en-US" sz="1800" dirty="0" smtClean="0"/>
              <a:t>			</a:t>
            </a:r>
            <a:r>
              <a:rPr lang="en-US" sz="1800" dirty="0" err="1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CommonProperties.InvalidateStrokeType</a:t>
            </a:r>
            <a:r>
              <a:rPr lang="en-US" sz="1800" dirty="0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();</a:t>
            </a:r>
          </a:p>
          <a:p>
            <a:pPr>
              <a:buNone/>
            </a:pPr>
            <a:r>
              <a:rPr lang="en-US" sz="1800" dirty="0" smtClean="0"/>
              <a:t>			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CommitPropertyChanges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();</a:t>
            </a:r>
            <a:endParaRPr lang="en-US" sz="1800" dirty="0" smtClean="0">
              <a:ln>
                <a:solidFill>
                  <a:schemeClr val="accent1"/>
                </a:solidFill>
              </a:ln>
            </a:endParaRPr>
          </a:p>
          <a:p>
            <a:pPr>
              <a:buNone/>
            </a:pPr>
            <a:r>
              <a:rPr lang="en-US" sz="1800" dirty="0" smtClean="0"/>
              <a:t>			break;</a:t>
            </a:r>
          </a:p>
          <a:p>
            <a:pPr>
              <a:buNone/>
            </a:pPr>
            <a:r>
              <a:rPr lang="en-US" sz="1800" dirty="0" smtClean="0"/>
              <a:t>		// ...</a:t>
            </a:r>
          </a:p>
          <a:p>
            <a:pPr>
              <a:buNone/>
            </a:pPr>
            <a:r>
              <a:rPr lang="en-US" sz="1800" dirty="0" smtClean="0"/>
              <a:t>	}</a:t>
            </a:r>
          </a:p>
          <a:p>
            <a:pPr>
              <a:buNone/>
            </a:pPr>
            <a:r>
              <a:rPr lang="en-US" sz="1800" dirty="0" smtClean="0"/>
              <a:t>}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458200" cy="1329595"/>
          </a:xfrm>
        </p:spPr>
        <p:txBody>
          <a:bodyPr/>
          <a:lstStyle/>
          <a:p>
            <a:r>
              <a:rPr lang="en-US" dirty="0" smtClean="0"/>
              <a:t>Extract Model Manipulation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88" y="1414464"/>
            <a:ext cx="8380412" cy="4909036"/>
          </a:xfrm>
        </p:spPr>
        <p:txBody>
          <a:bodyPr/>
          <a:lstStyle/>
          <a:p>
            <a:pPr>
              <a:buNone/>
            </a:pPr>
            <a:r>
              <a:rPr lang="en-US" sz="2300" dirty="0" smtClean="0"/>
              <a:t>void </a:t>
            </a:r>
            <a:r>
              <a:rPr lang="en-US" sz="2300" dirty="0" err="1" smtClean="0"/>
              <a:t>PaintPaletteLinkage</a:t>
            </a:r>
            <a:r>
              <a:rPr lang="en-US" sz="2300" dirty="0" smtClean="0"/>
              <a:t>::SetSolidStroke_BB1(</a:t>
            </a:r>
            <a:r>
              <a:rPr lang="en-US" sz="2300" dirty="0" err="1" smtClean="0"/>
              <a:t>newColor</a:t>
            </a:r>
            <a:r>
              <a:rPr lang="en-US" sz="2300" dirty="0" smtClean="0"/>
              <a:t>)</a:t>
            </a:r>
          </a:p>
          <a:p>
            <a:pPr>
              <a:buNone/>
            </a:pPr>
            <a:r>
              <a:rPr lang="en-US" sz="2300" dirty="0" smtClean="0"/>
              <a:t>{</a:t>
            </a:r>
          </a:p>
          <a:p>
            <a:pPr>
              <a:buNone/>
            </a:pPr>
            <a:r>
              <a:rPr lang="en-US" sz="2300" dirty="0" smtClean="0"/>
              <a:t>	</a:t>
            </a:r>
            <a:r>
              <a:rPr lang="en-US" sz="2300" dirty="0" err="1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PaintAttribute.SetStrokeType</a:t>
            </a:r>
            <a:r>
              <a:rPr lang="en-US" sz="2300" dirty="0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(SOLID);</a:t>
            </a:r>
          </a:p>
          <a:p>
            <a:pPr>
              <a:buNone/>
            </a:pPr>
            <a:r>
              <a:rPr lang="en-US" sz="2300" dirty="0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	</a:t>
            </a:r>
            <a:r>
              <a:rPr lang="en-US" sz="2300" dirty="0" err="1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PaintAttribute.SetStrokeColor</a:t>
            </a:r>
            <a:r>
              <a:rPr lang="en-US" sz="2300" dirty="0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(</a:t>
            </a:r>
            <a:r>
              <a:rPr lang="en-US" sz="2300" dirty="0" err="1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newColor</a:t>
            </a:r>
            <a:r>
              <a:rPr lang="en-US" sz="2300" dirty="0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);</a:t>
            </a:r>
          </a:p>
          <a:p>
            <a:pPr>
              <a:buNone/>
            </a:pPr>
            <a:r>
              <a:rPr lang="en-US" sz="2300" dirty="0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	</a:t>
            </a:r>
            <a:r>
              <a:rPr lang="en-US" sz="2300" dirty="0" err="1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CommonAttributes.InvalidateStrokeColor</a:t>
            </a:r>
            <a:r>
              <a:rPr lang="en-US" sz="2300" dirty="0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();</a:t>
            </a:r>
          </a:p>
          <a:p>
            <a:pPr>
              <a:buNone/>
            </a:pPr>
            <a:r>
              <a:rPr lang="en-US" sz="2300" dirty="0" smtClean="0"/>
              <a:t>}</a:t>
            </a:r>
          </a:p>
          <a:p>
            <a:pPr>
              <a:buNone/>
            </a:pPr>
            <a:endParaRPr lang="en-US" sz="2300" dirty="0" smtClean="0"/>
          </a:p>
          <a:p>
            <a:pPr>
              <a:buNone/>
            </a:pPr>
            <a:r>
              <a:rPr lang="en-US" sz="2300" dirty="0" smtClean="0"/>
              <a:t>void </a:t>
            </a:r>
            <a:r>
              <a:rPr lang="en-US" sz="2300" dirty="0" err="1" smtClean="0"/>
              <a:t>PaintPaletteLinkage</a:t>
            </a:r>
            <a:r>
              <a:rPr lang="en-US" sz="2300" dirty="0" smtClean="0"/>
              <a:t>::SetSolidStroke_BB2 ()</a:t>
            </a:r>
          </a:p>
          <a:p>
            <a:pPr>
              <a:buNone/>
            </a:pPr>
            <a:r>
              <a:rPr lang="en-US" sz="2300" dirty="0" smtClean="0"/>
              <a:t>{</a:t>
            </a:r>
          </a:p>
          <a:p>
            <a:pPr>
              <a:buNone/>
            </a:pPr>
            <a:r>
              <a:rPr lang="en-US" sz="2300" dirty="0" smtClean="0"/>
              <a:t>	</a:t>
            </a:r>
            <a:r>
              <a:rPr lang="en-US" sz="2300" dirty="0" err="1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CommonAttributes.InvalidateStrokeType</a:t>
            </a:r>
            <a:r>
              <a:rPr lang="en-US" sz="2300" dirty="0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()</a:t>
            </a:r>
            <a:r>
              <a:rPr lang="en-US" sz="2300" dirty="0" smtClean="0"/>
              <a:t>;</a:t>
            </a:r>
          </a:p>
          <a:p>
            <a:pPr>
              <a:buNone/>
            </a:pPr>
            <a:r>
              <a:rPr lang="en-US" sz="2300" dirty="0" smtClean="0"/>
              <a:t>}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 Extracted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88" y="1414464"/>
            <a:ext cx="8380412" cy="5062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dirty="0" err="1" smtClean="0"/>
              <a:t>PaintPalette</a:t>
            </a:r>
            <a:r>
              <a:rPr lang="en-US" sz="1800" dirty="0" smtClean="0"/>
              <a:t>::</a:t>
            </a:r>
            <a:r>
              <a:rPr lang="en-US" sz="1800" dirty="0" err="1" smtClean="0"/>
              <a:t>HandleControlMessage</a:t>
            </a:r>
            <a:r>
              <a:rPr lang="en-US" sz="1800" dirty="0" smtClean="0"/>
              <a:t>(</a:t>
            </a:r>
            <a:r>
              <a:rPr lang="en-US" sz="1800" dirty="0" err="1" smtClean="0"/>
              <a:t>int</a:t>
            </a:r>
            <a:r>
              <a:rPr lang="en-US" sz="1800" dirty="0" smtClean="0"/>
              <a:t> </a:t>
            </a:r>
            <a:r>
              <a:rPr lang="en-US" sz="1800" dirty="0" err="1" smtClean="0"/>
              <a:t>controlID</a:t>
            </a:r>
            <a:r>
              <a:rPr lang="en-US" sz="1800" dirty="0" smtClean="0"/>
              <a:t>, Message&amp; message)</a:t>
            </a:r>
          </a:p>
          <a:p>
            <a:pPr>
              <a:buNone/>
            </a:pPr>
            <a:r>
              <a:rPr lang="en-US" sz="1800" dirty="0" smtClean="0"/>
              <a:t>{</a:t>
            </a:r>
          </a:p>
          <a:p>
            <a:pPr>
              <a:buNone/>
            </a:pPr>
            <a:r>
              <a:rPr lang="en-US" sz="1800" dirty="0" smtClean="0"/>
              <a:t>	switch (</a:t>
            </a:r>
            <a:r>
              <a:rPr lang="en-US" sz="1800" dirty="0" err="1" smtClean="0"/>
              <a:t>controlID</a:t>
            </a:r>
            <a:r>
              <a:rPr lang="en-US" sz="1800" dirty="0" smtClean="0"/>
              <a:t>)</a:t>
            </a:r>
          </a:p>
          <a:p>
            <a:pPr>
              <a:buNone/>
            </a:pPr>
            <a:r>
              <a:rPr lang="en-US" sz="1800" dirty="0" smtClean="0"/>
              <a:t>	{</a:t>
            </a:r>
          </a:p>
          <a:p>
            <a:pPr>
              <a:buNone/>
            </a:pPr>
            <a:r>
              <a:rPr lang="en-US" sz="1800" dirty="0" smtClean="0"/>
              <a:t>		// ...</a:t>
            </a:r>
          </a:p>
          <a:p>
            <a:pPr>
              <a:buNone/>
            </a:pPr>
            <a:r>
              <a:rPr lang="en-US" sz="1800" dirty="0" smtClean="0"/>
              <a:t>		case SOLID_STROKE_BUTTON:</a:t>
            </a:r>
          </a:p>
          <a:p>
            <a:pPr>
              <a:buNone/>
            </a:pPr>
            <a:r>
              <a:rPr lang="en-US" sz="1800" dirty="0" smtClean="0"/>
              <a:t>			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SwapToColorControl(STROKE_CONTROL);</a:t>
            </a:r>
          </a:p>
          <a:p>
            <a:pPr>
              <a:buNone/>
            </a:pPr>
            <a:r>
              <a:rPr lang="en-US" sz="1800" dirty="0" smtClean="0"/>
              <a:t>			</a:t>
            </a:r>
            <a:r>
              <a:rPr lang="en-US" sz="1800" dirty="0" err="1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PaintPaletteLinkage</a:t>
            </a:r>
            <a:r>
              <a:rPr lang="en-US" sz="1800" dirty="0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::SetSolidStroke_BB1(</a:t>
            </a:r>
            <a:r>
              <a:rPr lang="en-US" sz="1800" dirty="0" err="1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currentColor</a:t>
            </a:r>
            <a:r>
              <a:rPr lang="en-US" sz="1800" dirty="0" smtClean="0"/>
              <a:t>);</a:t>
            </a:r>
          </a:p>
          <a:p>
            <a:pPr>
              <a:buNone/>
            </a:pPr>
            <a:r>
              <a:rPr lang="en-US" sz="1800" dirty="0" smtClean="0"/>
              <a:t>			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SetColorControlFocus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(STROKE_FOCUS);</a:t>
            </a:r>
          </a:p>
          <a:p>
            <a:pPr>
              <a:buNone/>
            </a:pPr>
            <a:r>
              <a:rPr lang="en-US" sz="1800" dirty="0" smtClean="0"/>
              <a:t>			</a:t>
            </a:r>
            <a:r>
              <a:rPr lang="en-US" sz="1800" dirty="0" err="1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PaintPaletteLinkage</a:t>
            </a:r>
            <a:r>
              <a:rPr lang="en-US" sz="1800" dirty="0" smtClean="0">
                <a:ln>
                  <a:solidFill>
                    <a:schemeClr val="accent3"/>
                  </a:solidFill>
                </a:ln>
                <a:solidFill>
                  <a:srgbClr val="FFFF00"/>
                </a:solidFill>
              </a:rPr>
              <a:t>::SetSolidStroke_BB2();</a:t>
            </a:r>
          </a:p>
          <a:p>
            <a:pPr>
              <a:buNone/>
            </a:pPr>
            <a:r>
              <a:rPr lang="en-US" sz="1800" dirty="0" smtClean="0"/>
              <a:t>			</a:t>
            </a:r>
            <a:r>
              <a:rPr lang="en-US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CommitPropertyChanges</a:t>
            </a:r>
            <a:r>
              <a:rPr lang="en-US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();</a:t>
            </a:r>
          </a:p>
          <a:p>
            <a:pPr>
              <a:buNone/>
            </a:pPr>
            <a:r>
              <a:rPr lang="en-US" sz="1800" dirty="0" smtClean="0"/>
              <a:t>			break;</a:t>
            </a:r>
          </a:p>
          <a:p>
            <a:pPr>
              <a:buNone/>
            </a:pPr>
            <a:r>
              <a:rPr lang="en-US" sz="1800" dirty="0" smtClean="0"/>
              <a:t>		// ...</a:t>
            </a:r>
          </a:p>
          <a:p>
            <a:pPr>
              <a:buNone/>
            </a:pPr>
            <a:r>
              <a:rPr lang="en-US" sz="1800" dirty="0" smtClean="0"/>
              <a:t>	}</a:t>
            </a:r>
          </a:p>
          <a:p>
            <a:pPr>
              <a:buNone/>
            </a:pPr>
            <a:r>
              <a:rPr lang="en-US" sz="1800" dirty="0" smtClean="0"/>
              <a:t>}</a:t>
            </a:r>
            <a:endParaRPr lang="en-US" sz="1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914400" y="1066800"/>
            <a:ext cx="7391400" cy="5486400"/>
          </a:xfrm>
          <a:prstGeom prst="rect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23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</p:spPr>
        <p:txBody>
          <a:bodyPr/>
          <a:lstStyle/>
          <a:p>
            <a:r>
              <a:rPr smtClean="0"/>
              <a:t>Information Flow In The Interim </a:t>
            </a:r>
            <a:endParaRPr lang="en-US" dirty="0"/>
          </a:p>
        </p:txBody>
      </p:sp>
      <p:pic>
        <p:nvPicPr>
          <p:cNvPr id="3" name="Picture 2" descr="Interi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61400" y="1356770"/>
            <a:ext cx="5821199" cy="496783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Xaml</a:t>
            </a:r>
            <a:r>
              <a:rPr lang="en-US" dirty="0" smtClean="0"/>
              <a:t> (Defining A Button)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88" y="1414464"/>
            <a:ext cx="8380412" cy="2400658"/>
          </a:xfrm>
        </p:spPr>
        <p:txBody>
          <a:bodyPr/>
          <a:lstStyle/>
          <a:p>
            <a:pPr>
              <a:buNone/>
            </a:pPr>
            <a:r>
              <a:rPr lang="en-US" sz="2700" dirty="0" smtClean="0"/>
              <a:t>...</a:t>
            </a:r>
          </a:p>
          <a:p>
            <a:pPr>
              <a:buNone/>
            </a:pPr>
            <a:r>
              <a:rPr lang="en-US" sz="2700" dirty="0" smtClean="0"/>
              <a:t>&lt;Button</a:t>
            </a:r>
          </a:p>
          <a:p>
            <a:pPr>
              <a:buNone/>
            </a:pPr>
            <a:r>
              <a:rPr lang="en-US" sz="2700" dirty="0" smtClean="0"/>
              <a:t>	Command="{Binding </a:t>
            </a:r>
            <a:r>
              <a:rPr lang="en-US" sz="2700" dirty="0" err="1" smtClean="0"/>
              <a:t>SetSolidStrokeCommand</a:t>
            </a:r>
            <a:r>
              <a:rPr lang="en-US" sz="2700" dirty="0" smtClean="0"/>
              <a:t>}" /&gt;</a:t>
            </a:r>
          </a:p>
          <a:p>
            <a:pPr>
              <a:buNone/>
            </a:pPr>
            <a:r>
              <a:rPr lang="en-US" sz="2700" dirty="0" smtClean="0"/>
              <a:t>...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Backing</a:t>
            </a:r>
            <a:r>
              <a:rPr lang="en-US" baseline="0" dirty="0" smtClean="0"/>
              <a:t>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88" y="1414464"/>
            <a:ext cx="8380412" cy="4755148"/>
          </a:xfrm>
        </p:spPr>
        <p:txBody>
          <a:bodyPr/>
          <a:lstStyle/>
          <a:p>
            <a:pPr>
              <a:buNone/>
            </a:pPr>
            <a:r>
              <a:rPr lang="en-US" sz="2300" dirty="0" smtClean="0"/>
              <a:t>public </a:t>
            </a:r>
            <a:r>
              <a:rPr lang="en-US" sz="2300" dirty="0" err="1" smtClean="0"/>
              <a:t>ICommand</a:t>
            </a:r>
            <a:r>
              <a:rPr lang="en-US" sz="2300" dirty="0" smtClean="0"/>
              <a:t> </a:t>
            </a:r>
            <a:r>
              <a:rPr lang="en-US" sz="2300" dirty="0" err="1" smtClean="0"/>
              <a:t>SetSolidStrokeCommand</a:t>
            </a:r>
            <a:endParaRPr lang="en-US" sz="2300" dirty="0" smtClean="0"/>
          </a:p>
          <a:p>
            <a:pPr>
              <a:buNone/>
            </a:pPr>
            <a:r>
              <a:rPr lang="en-US" sz="2300" dirty="0" smtClean="0"/>
              <a:t>{</a:t>
            </a:r>
          </a:p>
          <a:p>
            <a:pPr>
              <a:buNone/>
            </a:pPr>
            <a:r>
              <a:rPr lang="en-US" sz="2300" dirty="0" smtClean="0"/>
              <a:t>	get { return new </a:t>
            </a:r>
            <a:r>
              <a:rPr lang="en-US" sz="2300" dirty="0" err="1" smtClean="0"/>
              <a:t>CommandProxy</a:t>
            </a:r>
            <a:r>
              <a:rPr lang="en-US" sz="2300" dirty="0" smtClean="0"/>
              <a:t>(</a:t>
            </a:r>
            <a:r>
              <a:rPr lang="en-US" sz="2300" dirty="0" err="1" smtClean="0"/>
              <a:t>this.SetSolidStrokeType</a:t>
            </a:r>
            <a:r>
              <a:rPr lang="en-US" sz="2300" dirty="0" smtClean="0"/>
              <a:t>); }</a:t>
            </a:r>
          </a:p>
          <a:p>
            <a:pPr>
              <a:buNone/>
            </a:pPr>
            <a:r>
              <a:rPr lang="en-US" sz="2300" dirty="0" smtClean="0"/>
              <a:t>}</a:t>
            </a:r>
          </a:p>
          <a:p>
            <a:pPr>
              <a:buNone/>
            </a:pPr>
            <a:endParaRPr lang="en-US" sz="2300" dirty="0" smtClean="0"/>
          </a:p>
          <a:p>
            <a:pPr>
              <a:buNone/>
            </a:pPr>
            <a:r>
              <a:rPr lang="en-US" sz="2300" dirty="0" smtClean="0"/>
              <a:t>public void </a:t>
            </a:r>
            <a:r>
              <a:rPr lang="en-US" sz="2300" dirty="0" err="1" smtClean="0"/>
              <a:t>SetSolidStrokeType</a:t>
            </a:r>
            <a:r>
              <a:rPr lang="en-US" sz="2300" dirty="0" smtClean="0"/>
              <a:t>()</a:t>
            </a:r>
          </a:p>
          <a:p>
            <a:pPr>
              <a:buNone/>
            </a:pPr>
            <a:r>
              <a:rPr lang="en-US" sz="2300" dirty="0" smtClean="0"/>
              <a:t>{</a:t>
            </a:r>
          </a:p>
          <a:p>
            <a:pPr>
              <a:buNone/>
            </a:pPr>
            <a:r>
              <a:rPr lang="en-US" sz="2300" dirty="0" smtClean="0"/>
              <a:t>	</a:t>
            </a:r>
            <a:r>
              <a:rPr lang="en-US" sz="2300" dirty="0" err="1" smtClean="0"/>
              <a:t>this.PaintPaletteShim.StrokeType</a:t>
            </a:r>
            <a:r>
              <a:rPr lang="en-US" sz="2300" dirty="0" smtClean="0"/>
              <a:t> = </a:t>
            </a:r>
            <a:r>
              <a:rPr lang="en-US" sz="2300" dirty="0" err="1" smtClean="0"/>
              <a:t>Shims.StrokeType.Solid</a:t>
            </a:r>
            <a:r>
              <a:rPr lang="en-US" sz="2300" dirty="0" smtClean="0"/>
              <a:t>;</a:t>
            </a:r>
          </a:p>
          <a:p>
            <a:pPr>
              <a:buNone/>
            </a:pPr>
            <a:r>
              <a:rPr lang="en-US" sz="2300" dirty="0" smtClean="0"/>
              <a:t>	</a:t>
            </a:r>
            <a:r>
              <a:rPr lang="en-US" sz="2300" dirty="0" err="1" smtClean="0"/>
              <a:t>this.PaintPaletteShim.CommitAndUpdate</a:t>
            </a:r>
            <a:r>
              <a:rPr lang="en-US" sz="2300" dirty="0" smtClean="0"/>
              <a:t>();</a:t>
            </a:r>
          </a:p>
          <a:p>
            <a:pPr>
              <a:buNone/>
            </a:pPr>
            <a:r>
              <a:rPr lang="en-US" sz="2300" dirty="0" smtClean="0"/>
              <a:t>}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88" y="1414464"/>
            <a:ext cx="8380412" cy="4727448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void </a:t>
            </a:r>
            <a:r>
              <a:rPr lang="en-US" sz="2400" dirty="0" err="1" smtClean="0"/>
              <a:t>SetSolidStrokeType</a:t>
            </a:r>
            <a:r>
              <a:rPr lang="en-US" sz="2400" dirty="0" smtClean="0"/>
              <a:t>()</a:t>
            </a:r>
          </a:p>
          <a:p>
            <a:pPr>
              <a:buNone/>
            </a:pPr>
            <a:r>
              <a:rPr lang="en-US" sz="2400" dirty="0" smtClean="0"/>
              <a:t>{</a:t>
            </a:r>
          </a:p>
          <a:p>
            <a:pPr>
              <a:buNone/>
            </a:pPr>
            <a:r>
              <a:rPr lang="en-US" sz="2400" dirty="0" smtClean="0"/>
              <a:t>	uint32 </a:t>
            </a:r>
            <a:r>
              <a:rPr lang="en-US" sz="2400" dirty="0" err="1" smtClean="0"/>
              <a:t>ambientColor</a:t>
            </a:r>
            <a:r>
              <a:rPr lang="en-US" sz="2400" dirty="0" smtClean="0"/>
              <a:t> = 		</a:t>
            </a:r>
            <a:r>
              <a:rPr lang="en-US" sz="2400" dirty="0" err="1" smtClean="0"/>
              <a:t>PaintAttribute.GetAmbientStrokeColor</a:t>
            </a:r>
            <a:r>
              <a:rPr lang="en-US" sz="2400" dirty="0" smtClean="0"/>
              <a:t>();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PaintPaletteLinkage</a:t>
            </a:r>
            <a:r>
              <a:rPr lang="en-US" sz="2400" dirty="0" smtClean="0"/>
              <a:t>::SetSolidStroke_BB1(</a:t>
            </a:r>
            <a:r>
              <a:rPr lang="en-US" sz="2400" dirty="0" err="1" smtClean="0"/>
              <a:t>ambientColor</a:t>
            </a:r>
            <a:r>
              <a:rPr lang="en-US" sz="2400" dirty="0" smtClean="0"/>
              <a:t>);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PaintPaletteLinkage</a:t>
            </a:r>
            <a:r>
              <a:rPr lang="en-US" sz="2400" dirty="0" smtClean="0"/>
              <a:t>::SetSolidStroke_BB2();</a:t>
            </a:r>
          </a:p>
          <a:p>
            <a:pPr>
              <a:buNone/>
            </a:pPr>
            <a:r>
              <a:rPr lang="en-US" sz="2400" dirty="0" smtClean="0"/>
              <a:t>}</a:t>
            </a:r>
          </a:p>
          <a:p>
            <a:pPr>
              <a:buNone/>
            </a:pPr>
            <a:r>
              <a:rPr lang="en-US" sz="2400" dirty="0" smtClean="0"/>
              <a:t>…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public delegate void </a:t>
            </a:r>
            <a:r>
              <a:rPr lang="en-US" sz="2400" dirty="0" err="1" smtClean="0"/>
              <a:t>UpdateEventHandler</a:t>
            </a:r>
            <a:r>
              <a:rPr lang="en-US" sz="2400" dirty="0" smtClean="0"/>
              <a:t>();</a:t>
            </a:r>
          </a:p>
          <a:p>
            <a:pPr>
              <a:buNone/>
            </a:pPr>
            <a:r>
              <a:rPr lang="en-US" sz="2400" dirty="0" smtClean="0"/>
              <a:t>public </a:t>
            </a:r>
            <a:r>
              <a:rPr lang="en-US" sz="2400" dirty="0" err="1" smtClean="0"/>
              <a:t>UpdateEventHandler</a:t>
            </a:r>
            <a:r>
              <a:rPr lang="en-US" sz="2400" dirty="0" smtClean="0"/>
              <a:t>^ </a:t>
            </a:r>
            <a:r>
              <a:rPr lang="en-US" sz="2400" dirty="0" err="1" smtClean="0"/>
              <a:t>updatePaintPalette</a:t>
            </a:r>
            <a:r>
              <a:rPr lang="en-US" sz="2400" dirty="0" smtClean="0"/>
              <a:t>;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725424" y="1295400"/>
            <a:ext cx="7696200" cy="5410200"/>
          </a:xfrm>
          <a:prstGeom prst="rect">
            <a:avLst/>
          </a:prstGeom>
          <a:solidFill>
            <a:schemeClr val="tx1"/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23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The Final Flow of Control</a:t>
            </a:r>
            <a:endParaRPr lang="en-US" dirty="0"/>
          </a:p>
        </p:txBody>
      </p:sp>
      <p:pic>
        <p:nvPicPr>
          <p:cNvPr id="3" name="Picture 2" descr="XAMLSandwich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27364" y="1721853"/>
            <a:ext cx="5639652" cy="460274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Hydra-Headed UI</a:t>
            </a:r>
            <a:endParaRPr lang="en-US" dirty="0"/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6475" y="1123245"/>
            <a:ext cx="6926791" cy="5404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/>
              <a:t>Controller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27606" y="4003750"/>
            <a:ext cx="7770811" cy="473207"/>
          </a:xfrm>
        </p:spPr>
        <p:txBody>
          <a:bodyPr>
            <a:normAutofit/>
          </a:bodyPr>
          <a:lstStyle/>
          <a:p>
            <a:r>
              <a:rPr lang="en-US" dirty="0" smtClean="0"/>
              <a:t>— Where’s the controller 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Processing Input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88" y="1414463"/>
            <a:ext cx="8380412" cy="4690515"/>
          </a:xfrm>
        </p:spPr>
        <p:txBody>
          <a:bodyPr/>
          <a:lstStyle/>
          <a:p>
            <a:r>
              <a:rPr lang="en-US" dirty="0" smtClean="0"/>
              <a:t>Need explicit control over focus</a:t>
            </a:r>
          </a:p>
          <a:p>
            <a:pPr lvl="1"/>
            <a:r>
              <a:rPr lang="en-US" dirty="0" smtClean="0"/>
              <a:t>Which control</a:t>
            </a:r>
          </a:p>
          <a:p>
            <a:pPr lvl="1"/>
            <a:r>
              <a:rPr lang="en-US" dirty="0" smtClean="0"/>
              <a:t>Which palette </a:t>
            </a:r>
          </a:p>
          <a:p>
            <a:pPr lvl="1"/>
            <a:r>
              <a:rPr lang="en-US" dirty="0" smtClean="0"/>
              <a:t>When</a:t>
            </a:r>
          </a:p>
          <a:p>
            <a:pPr lvl="0"/>
            <a:r>
              <a:rPr lang="en-US" dirty="0" smtClean="0"/>
              <a:t>Handling focus</a:t>
            </a:r>
          </a:p>
          <a:p>
            <a:pPr lvl="1"/>
            <a:r>
              <a:rPr lang="en-US" baseline="0" dirty="0" smtClean="0"/>
              <a:t>MFC</a:t>
            </a:r>
            <a:r>
              <a:rPr lang="en-US" dirty="0" smtClean="0"/>
              <a:t> and </a:t>
            </a:r>
            <a:r>
              <a:rPr lang="en-US" baseline="0" dirty="0" smtClean="0"/>
              <a:t>WPF controls have a default focus</a:t>
            </a:r>
          </a:p>
          <a:p>
            <a:pPr lvl="2"/>
            <a:r>
              <a:rPr lang="en-US" dirty="0" smtClean="0"/>
              <a:t>Not always what the application designer desires</a:t>
            </a:r>
            <a:endParaRPr lang="en-US" baseline="0" dirty="0" smtClean="0"/>
          </a:p>
          <a:p>
            <a:pPr lvl="1"/>
            <a:r>
              <a:rPr lang="en-US" dirty="0" smtClean="0"/>
              <a:t>Specific controls grab focus at too granular a level</a:t>
            </a:r>
          </a:p>
          <a:p>
            <a:r>
              <a:rPr lang="en-US" dirty="0" smtClean="0"/>
              <a:t>Who owns the message pump?</a:t>
            </a:r>
            <a:endParaRPr lang="en-US" baseline="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Can’t Serve Two Masters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88" y="1414464"/>
            <a:ext cx="8380412" cy="4910136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Choose either MFC or WPF</a:t>
            </a:r>
          </a:p>
          <a:p>
            <a:pPr lvl="1"/>
            <a:r>
              <a:rPr lang="en-US" dirty="0" smtClean="0"/>
              <a:t>To own the message pump</a:t>
            </a:r>
          </a:p>
          <a:p>
            <a:pPr lvl="1"/>
            <a:r>
              <a:rPr lang="en-US" dirty="0" smtClean="0"/>
              <a:t>To redirect (or intercept) messages as appropriate</a:t>
            </a:r>
          </a:p>
          <a:p>
            <a:pPr lvl="1">
              <a:buNone/>
            </a:pPr>
            <a:endParaRPr lang="en-US" dirty="0" smtClean="0"/>
          </a:p>
          <a:p>
            <a:pPr lvl="0"/>
            <a:r>
              <a:rPr lang="en-US" dirty="0" smtClean="0"/>
              <a:t>Expression Design’s architecture allowed one choice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WPF As Message Traffic Cop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88" y="1414462"/>
            <a:ext cx="8380412" cy="4986338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Hook into WPF dispatcher (message pump)</a:t>
            </a:r>
          </a:p>
          <a:p>
            <a:pPr lvl="1"/>
            <a:r>
              <a:rPr lang="en-US" dirty="0" err="1" smtClean="0"/>
              <a:t>ComponentDispatcher.ThreadFilterMessage</a:t>
            </a:r>
            <a:r>
              <a:rPr lang="en-US" dirty="0" smtClean="0"/>
              <a:t> += new </a:t>
            </a:r>
            <a:r>
              <a:rPr lang="en-US" dirty="0" err="1" smtClean="0"/>
              <a:t>ThreadMessageEventHandler</a:t>
            </a:r>
            <a:r>
              <a:rPr lang="en-US" dirty="0" smtClean="0"/>
              <a:t>(…);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Why? So you can</a:t>
            </a:r>
          </a:p>
          <a:p>
            <a:pPr lvl="1"/>
            <a:r>
              <a:rPr lang="en-US" dirty="0" smtClean="0"/>
              <a:t>Redirect keyboard or mouse operations</a:t>
            </a:r>
          </a:p>
          <a:p>
            <a:pPr lvl="1"/>
            <a:r>
              <a:rPr lang="en-US" dirty="0" smtClean="0"/>
              <a:t>Selectively apply accelerator keys across the application</a:t>
            </a:r>
          </a:p>
          <a:p>
            <a:pPr lvl="1"/>
            <a:r>
              <a:rPr lang="en-US" dirty="0" smtClean="0"/>
              <a:t>Selectively allow MFC to “preview” messages (events)</a:t>
            </a:r>
          </a:p>
          <a:p>
            <a:pPr lvl="1"/>
            <a:r>
              <a:rPr lang="en-US" dirty="0" smtClean="0"/>
              <a:t>Control where focus should move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mtClean="0"/>
              <a:t>A Sample Message Filter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33400" y="1905000"/>
            <a:ext cx="8229601" cy="4395049"/>
          </a:xfrm>
        </p:spPr>
        <p:txBody>
          <a:bodyPr/>
          <a:lstStyle/>
          <a:p>
            <a:r>
              <a:rPr lang="en-US" sz="1200" dirty="0" err="1" smtClean="0"/>
              <a:t>ComponentDispatcher.ThreadFilterMessage</a:t>
            </a:r>
            <a:endParaRPr lang="en-US" sz="1200" dirty="0" smtClean="0"/>
          </a:p>
          <a:p>
            <a:r>
              <a:rPr lang="en-US" sz="1200" dirty="0" smtClean="0"/>
              <a:t>                  += new </a:t>
            </a:r>
            <a:r>
              <a:rPr lang="en-US" sz="1200" dirty="0" err="1" smtClean="0"/>
              <a:t>ThreadMessageEventHandler</a:t>
            </a:r>
            <a:r>
              <a:rPr lang="en-US" sz="1200" dirty="0" smtClean="0"/>
              <a:t>(</a:t>
            </a:r>
            <a:r>
              <a:rPr lang="en-US" sz="1200" dirty="0" err="1" smtClean="0"/>
              <a:t>MessageFilter</a:t>
            </a:r>
            <a:r>
              <a:rPr lang="en-US" sz="1200" dirty="0" smtClean="0"/>
              <a:t>);</a:t>
            </a:r>
          </a:p>
          <a:p>
            <a:endParaRPr lang="en-US" sz="1200" dirty="0" smtClean="0"/>
          </a:p>
          <a:p>
            <a:r>
              <a:rPr lang="en-US" sz="1200" dirty="0" smtClean="0"/>
              <a:t>private void </a:t>
            </a:r>
            <a:r>
              <a:rPr lang="en-US" sz="1200" dirty="0" err="1" smtClean="0"/>
              <a:t>MessageFilter</a:t>
            </a:r>
            <a:r>
              <a:rPr lang="en-US" sz="1200" dirty="0" smtClean="0"/>
              <a:t>(ref </a:t>
            </a:r>
            <a:r>
              <a:rPr lang="en-US" sz="1200" dirty="0" err="1" smtClean="0"/>
              <a:t>System.Windows.Interop.MSG</a:t>
            </a:r>
            <a:r>
              <a:rPr lang="en-US" sz="1200" dirty="0" smtClean="0"/>
              <a:t> </a:t>
            </a:r>
            <a:r>
              <a:rPr lang="en-US" sz="1200" dirty="0" err="1" smtClean="0"/>
              <a:t>msg</a:t>
            </a:r>
            <a:r>
              <a:rPr lang="en-US" sz="1200" dirty="0" smtClean="0"/>
              <a:t>, ref </a:t>
            </a:r>
            <a:r>
              <a:rPr lang="en-US" sz="1200" dirty="0" err="1" smtClean="0"/>
              <a:t>bool</a:t>
            </a:r>
            <a:r>
              <a:rPr lang="en-US" sz="1200" dirty="0" smtClean="0"/>
              <a:t> handled)</a:t>
            </a:r>
          </a:p>
          <a:p>
            <a:r>
              <a:rPr lang="en-US" sz="1200" dirty="0" smtClean="0"/>
              <a:t>{</a:t>
            </a:r>
          </a:p>
          <a:p>
            <a:r>
              <a:rPr lang="en-US" sz="1200" dirty="0" smtClean="0"/>
              <a:t>    if ((</a:t>
            </a:r>
            <a:r>
              <a:rPr lang="en-US" sz="1200" dirty="0" err="1" smtClean="0"/>
              <a:t>msg.message</a:t>
            </a:r>
            <a:r>
              <a:rPr lang="en-US" sz="1200" dirty="0" smtClean="0"/>
              <a:t> == </a:t>
            </a:r>
            <a:r>
              <a:rPr lang="en-US" sz="1200" dirty="0" err="1" smtClean="0"/>
              <a:t>NativeConstants.WM_KEYDOWN</a:t>
            </a:r>
            <a:r>
              <a:rPr lang="en-US" sz="1200" dirty="0" smtClean="0"/>
              <a:t>) &amp;&amp; </a:t>
            </a:r>
            <a:r>
              <a:rPr lang="en-US" sz="1200" dirty="0" err="1" smtClean="0"/>
              <a:t>ShouldEnableShortcuts</a:t>
            </a:r>
            <a:r>
              <a:rPr lang="en-US" sz="1200" dirty="0" smtClean="0"/>
              <a:t>()</a:t>
            </a:r>
          </a:p>
          <a:p>
            <a:r>
              <a:rPr lang="en-US" sz="1200" dirty="0" smtClean="0"/>
              <a:t>        &amp;&amp; !</a:t>
            </a:r>
            <a:r>
              <a:rPr lang="en-US" sz="1200" dirty="0" err="1" smtClean="0"/>
              <a:t>IsEditingText</a:t>
            </a:r>
            <a:r>
              <a:rPr lang="en-US" sz="1200" dirty="0" smtClean="0"/>
              <a:t>())</a:t>
            </a:r>
          </a:p>
          <a:p>
            <a:r>
              <a:rPr lang="en-US" sz="1200" dirty="0" smtClean="0"/>
              <a:t>        {</a:t>
            </a:r>
          </a:p>
          <a:p>
            <a:r>
              <a:rPr lang="en-US" sz="1200" dirty="0" smtClean="0"/>
              <a:t>            </a:t>
            </a:r>
            <a:r>
              <a:rPr lang="en-US" sz="1200" dirty="0" err="1" smtClean="0"/>
              <a:t>this.AllowCharacterShortCutProcessing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    }</a:t>
            </a:r>
          </a:p>
          <a:p>
            <a:r>
              <a:rPr lang="en-US" sz="1200" dirty="0" smtClean="0"/>
              <a:t>    }</a:t>
            </a:r>
          </a:p>
          <a:p>
            <a:endParaRPr lang="en-US" sz="1200" dirty="0" smtClean="0"/>
          </a:p>
          <a:p>
            <a:r>
              <a:rPr lang="en-US" sz="1200" dirty="0" smtClean="0"/>
              <a:t>    if (</a:t>
            </a:r>
            <a:r>
              <a:rPr lang="en-US" sz="1200" dirty="0" err="1" smtClean="0"/>
              <a:t>msg.message</a:t>
            </a:r>
            <a:r>
              <a:rPr lang="en-US" sz="1200" dirty="0" smtClean="0"/>
              <a:t> == </a:t>
            </a:r>
            <a:r>
              <a:rPr lang="en-US" sz="1200" dirty="0" err="1" smtClean="0"/>
              <a:t>NativeConstants.WM_MOUSEWHEEL</a:t>
            </a:r>
            <a:endParaRPr lang="en-US" sz="1200" dirty="0" smtClean="0"/>
          </a:p>
          <a:p>
            <a:r>
              <a:rPr lang="en-US" sz="1200" dirty="0" smtClean="0"/>
              <a:t>        || (</a:t>
            </a:r>
            <a:r>
              <a:rPr lang="en-US" sz="1200" dirty="0" err="1" smtClean="0"/>
              <a:t>msg.message</a:t>
            </a:r>
            <a:r>
              <a:rPr lang="en-US" sz="1200" dirty="0" smtClean="0"/>
              <a:t> &gt;= </a:t>
            </a:r>
            <a:r>
              <a:rPr lang="en-US" sz="1200" dirty="0" err="1" smtClean="0"/>
              <a:t>NativeConstants.WM_KEYFIRST</a:t>
            </a:r>
            <a:endParaRPr lang="en-US" sz="1200" dirty="0" smtClean="0"/>
          </a:p>
          <a:p>
            <a:r>
              <a:rPr lang="en-US" sz="1200" dirty="0" smtClean="0"/>
              <a:t>            &amp;&amp; </a:t>
            </a:r>
            <a:r>
              <a:rPr lang="en-US" sz="1200" dirty="0" err="1" smtClean="0"/>
              <a:t>msg.message</a:t>
            </a:r>
            <a:r>
              <a:rPr lang="en-US" sz="1200" dirty="0" smtClean="0"/>
              <a:t> &lt;= </a:t>
            </a:r>
            <a:r>
              <a:rPr lang="en-US" sz="1200" dirty="0" err="1" smtClean="0"/>
              <a:t>NativeConstants.WM_KEYLAST</a:t>
            </a:r>
            <a:r>
              <a:rPr lang="en-US" sz="1200" dirty="0" smtClean="0"/>
              <a:t>))</a:t>
            </a:r>
          </a:p>
          <a:p>
            <a:r>
              <a:rPr lang="en-US" sz="1200" dirty="0" smtClean="0"/>
              <a:t>    {</a:t>
            </a:r>
          </a:p>
          <a:p>
            <a:r>
              <a:rPr lang="en-US" sz="1200" dirty="0" smtClean="0"/>
              <a:t>        if (</a:t>
            </a:r>
            <a:r>
              <a:rPr lang="en-US" sz="1200" dirty="0" err="1" smtClean="0"/>
              <a:t>ShouldAllowNativeMessagePreview</a:t>
            </a:r>
            <a:r>
              <a:rPr lang="en-US" sz="1200" dirty="0" smtClean="0"/>
              <a:t>())</a:t>
            </a:r>
          </a:p>
          <a:p>
            <a:r>
              <a:rPr lang="en-US" sz="1200" dirty="0" smtClean="0"/>
              <a:t>        {</a:t>
            </a:r>
          </a:p>
          <a:p>
            <a:r>
              <a:rPr lang="en-US" sz="1200" dirty="0" smtClean="0"/>
              <a:t>	   handled = </a:t>
            </a:r>
            <a:r>
              <a:rPr lang="en-US" sz="1200" dirty="0" err="1" smtClean="0"/>
              <a:t>NativeCode.PreviewMessages</a:t>
            </a:r>
            <a:r>
              <a:rPr lang="en-US" sz="1200" dirty="0" smtClean="0"/>
              <a:t>(</a:t>
            </a:r>
            <a:r>
              <a:rPr lang="en-US" sz="1200" dirty="0" err="1" smtClean="0"/>
              <a:t>msg.hwnd</a:t>
            </a:r>
            <a:r>
              <a:rPr lang="en-US" sz="1200" dirty="0" smtClean="0"/>
              <a:t>, </a:t>
            </a:r>
            <a:r>
              <a:rPr lang="en-US" sz="1200" dirty="0" err="1" smtClean="0"/>
              <a:t>msg.message</a:t>
            </a:r>
            <a:r>
              <a:rPr lang="en-US" sz="1200" dirty="0" smtClean="0"/>
              <a:t>, </a:t>
            </a:r>
            <a:r>
              <a:rPr lang="en-US" sz="1200" dirty="0" err="1" smtClean="0"/>
              <a:t>msg.pt_x</a:t>
            </a:r>
            <a:r>
              <a:rPr lang="en-US" sz="1200" dirty="0" smtClean="0"/>
              <a:t>, </a:t>
            </a:r>
            <a:r>
              <a:rPr lang="en-US" sz="1200" dirty="0" err="1" smtClean="0"/>
              <a:t>msg.pt_y</a:t>
            </a:r>
            <a:r>
              <a:rPr lang="en-US" sz="1200" dirty="0" smtClean="0"/>
              <a:t>, </a:t>
            </a:r>
            <a:r>
              <a:rPr lang="en-US" sz="1200" dirty="0" err="1" smtClean="0"/>
              <a:t>msg.time</a:t>
            </a:r>
            <a:r>
              <a:rPr lang="en-US" sz="1200" dirty="0" smtClean="0"/>
              <a:t>, </a:t>
            </a:r>
            <a:r>
              <a:rPr lang="en-US" sz="1200" dirty="0" err="1" smtClean="0"/>
              <a:t>msg.wParam</a:t>
            </a:r>
            <a:r>
              <a:rPr lang="en-US" sz="1200" dirty="0" smtClean="0"/>
              <a:t>, </a:t>
            </a:r>
            <a:r>
              <a:rPr lang="en-US" sz="1200" dirty="0" err="1" smtClean="0"/>
              <a:t>msg.lParam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  }</a:t>
            </a:r>
          </a:p>
          <a:p>
            <a:r>
              <a:rPr lang="en-US" sz="1200" dirty="0" smtClean="0"/>
              <a:t>}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Dialog</a:t>
            </a:r>
            <a:r>
              <a:rPr lang="en-US" baseline="0" dirty="0" smtClean="0"/>
              <a:t> Creation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88" y="1414464"/>
            <a:ext cx="8380412" cy="3081336"/>
          </a:xfrm>
        </p:spPr>
        <p:txBody>
          <a:bodyPr>
            <a:normAutofit/>
          </a:bodyPr>
          <a:lstStyle/>
          <a:p>
            <a:r>
              <a:rPr lang="en-US" dirty="0" smtClean="0"/>
              <a:t>Hand convert dialogs into </a:t>
            </a:r>
            <a:r>
              <a:rPr lang="en-US" dirty="0" err="1" smtClean="0"/>
              <a:t>Xaml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How?</a:t>
            </a:r>
          </a:p>
          <a:p>
            <a:pPr lvl="1"/>
            <a:r>
              <a:rPr lang="en-US" dirty="0" smtClean="0"/>
              <a:t>Use Expression Blend™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2588" y="1414463"/>
            <a:ext cx="8380412" cy="4833937"/>
          </a:xfrm>
        </p:spPr>
        <p:txBody>
          <a:bodyPr>
            <a:normAutofit/>
          </a:bodyPr>
          <a:lstStyle/>
          <a:p>
            <a:r>
              <a:rPr lang="en-US" dirty="0" smtClean="0"/>
              <a:t>You can </a:t>
            </a:r>
          </a:p>
          <a:p>
            <a:pPr lvl="1"/>
            <a:r>
              <a:rPr lang="en-US" dirty="0" smtClean="0"/>
              <a:t>Retaining an legacy applications core value</a:t>
            </a:r>
          </a:p>
          <a:p>
            <a:pPr lvl="1"/>
            <a:r>
              <a:rPr lang="en-US" dirty="0" smtClean="0"/>
              <a:t>And add a new WPF-based user experience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 new WPF interface can add value</a:t>
            </a:r>
          </a:p>
          <a:p>
            <a:pPr lvl="1"/>
            <a:r>
              <a:rPr lang="en-US" dirty="0" smtClean="0"/>
              <a:t>Improve look, feel, and end-user experience</a:t>
            </a:r>
          </a:p>
          <a:p>
            <a:pPr lvl="1"/>
            <a:r>
              <a:rPr lang="en-US" dirty="0" smtClean="0"/>
              <a:t>Enable flexibility in UI modification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Takeaways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5146024"/>
          </a:xfrm>
        </p:spPr>
        <p:txBody>
          <a:bodyPr/>
          <a:lstStyle/>
          <a:p>
            <a:r>
              <a:rPr lang="en-US" dirty="0" smtClean="0"/>
              <a:t>User Experience matters!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WPF</a:t>
            </a:r>
          </a:p>
          <a:p>
            <a:pPr lvl="1"/>
            <a:r>
              <a:rPr lang="en-US" dirty="0" smtClean="0"/>
              <a:t>Makes high-end</a:t>
            </a:r>
            <a:r>
              <a:rPr lang="en-US" baseline="0" dirty="0" smtClean="0"/>
              <a:t> </a:t>
            </a:r>
            <a:r>
              <a:rPr lang="en-US" dirty="0" smtClean="0"/>
              <a:t>user experience </a:t>
            </a:r>
            <a:r>
              <a:rPr lang="en-US" baseline="0" dirty="0" smtClean="0"/>
              <a:t>practical</a:t>
            </a:r>
          </a:p>
          <a:p>
            <a:pPr lvl="1"/>
            <a:r>
              <a:rPr lang="en-US" dirty="0" smtClean="0"/>
              <a:t>Makes “Traditional” UX quick and easy to build</a:t>
            </a:r>
          </a:p>
          <a:p>
            <a:pPr lvl="1"/>
            <a:r>
              <a:rPr lang="en-US" dirty="0" smtClean="0"/>
              <a:t>Enables an ecosystem: Tools, 3</a:t>
            </a:r>
            <a:r>
              <a:rPr lang="en-US" baseline="30000" dirty="0" smtClean="0"/>
              <a:t>rd</a:t>
            </a:r>
            <a:r>
              <a:rPr lang="en-US" dirty="0" smtClean="0"/>
              <a:t>-party, and developer and designer communities</a:t>
            </a:r>
          </a:p>
          <a:p>
            <a:pPr lvl="1"/>
            <a:r>
              <a:rPr lang="en-US" dirty="0" smtClean="0"/>
              <a:t>Enables a client continuum: ASP.NET -&gt; Ajax -&gt; </a:t>
            </a:r>
            <a:r>
              <a:rPr lang="en-US" dirty="0" err="1" smtClean="0"/>
              <a:t>Silverlight</a:t>
            </a:r>
            <a:r>
              <a:rPr lang="en-US" dirty="0" smtClean="0"/>
              <a:t> -&gt; WPF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Adding a rich UI does not require a rewrite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I get started?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4"/>
            <a:ext cx="8382000" cy="4759325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On the web: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hlinkClick r:id="rId2"/>
              </a:rPr>
              <a:t>http://WindowsClient.net</a:t>
            </a:r>
            <a:r>
              <a:rPr lang="en-US" dirty="0" smtClean="0"/>
              <a:t>  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MSDN: search for “WPF” (</a:t>
            </a:r>
            <a:r>
              <a:rPr lang="en-US" dirty="0" smtClean="0">
                <a:hlinkClick r:id="rId3"/>
              </a:rPr>
              <a:t>link</a:t>
            </a:r>
            <a:r>
              <a:rPr lang="en-US" dirty="0" smtClean="0"/>
              <a:t>)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Books: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“</a:t>
            </a:r>
            <a:r>
              <a:rPr lang="en-US" sz="2900" dirty="0" smtClean="0">
                <a:hlinkClick r:id="rId4" tooltip="Windows Presentation Foundation Unleashed (WPF) (Unleashed)"/>
              </a:rPr>
              <a:t>Windows Presentation Foundation Unleashed (WPF)</a:t>
            </a:r>
            <a:r>
              <a:rPr lang="en-US" sz="2900" dirty="0" smtClean="0"/>
              <a:t>”</a:t>
            </a:r>
            <a:r>
              <a:rPr lang="en-US" sz="2400" dirty="0" smtClean="0"/>
              <a:t> </a:t>
            </a:r>
            <a:r>
              <a:rPr lang="en-US" sz="2900" dirty="0" smtClean="0"/>
              <a:t>by Adam Nathan</a:t>
            </a:r>
            <a:endParaRPr lang="en-US" sz="2900" dirty="0" smtClean="0">
              <a:hlinkClick r:id="rId5"/>
            </a:endParaRP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“</a:t>
            </a:r>
            <a:r>
              <a:rPr lang="en-US" dirty="0" smtClean="0">
                <a:hlinkClick r:id="rId6"/>
              </a:rPr>
              <a:t>Applications = Code + Markup: A Guide to the Microsoft Windows Presentation Foundation</a:t>
            </a:r>
            <a:r>
              <a:rPr lang="en-US" dirty="0" smtClean="0"/>
              <a:t>” by Charles </a:t>
            </a:r>
            <a:r>
              <a:rPr lang="en-US" dirty="0" err="1" smtClean="0"/>
              <a:t>Petzold</a:t>
            </a:r>
            <a:endParaRPr lang="en-US" dirty="0" smtClean="0"/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“</a:t>
            </a:r>
            <a:r>
              <a:rPr lang="en-US" dirty="0" smtClean="0">
                <a:hlinkClick r:id="rId5"/>
              </a:rPr>
              <a:t>Programming Windows Presentation Foundation</a:t>
            </a:r>
            <a:r>
              <a:rPr lang="en-US" dirty="0" smtClean="0"/>
              <a:t>” by Chris Sells and Ian Griffiths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“</a:t>
            </a:r>
            <a:r>
              <a:rPr lang="en-US" sz="2900" dirty="0" smtClean="0">
                <a:hlinkClick r:id="rId7"/>
              </a:rPr>
              <a:t>Essential</a:t>
            </a:r>
            <a:r>
              <a:rPr lang="en-US" dirty="0" smtClean="0">
                <a:hlinkClick r:id="rId7"/>
              </a:rPr>
              <a:t> Windows Presentation Foundation</a:t>
            </a:r>
            <a:r>
              <a:rPr lang="en-US" dirty="0" smtClean="0"/>
              <a:t>” by Chris Anderson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Get in touch: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hlinkClick r:id="rId8"/>
              </a:rPr>
              <a:t>henryso@microsoft.com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hlinkClick r:id="rId8"/>
              </a:rPr>
              <a:t>ivom@microsoft.com</a:t>
            </a:r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896BCE3-C675-4B93-9800-69CF5E376669}" type="slidenum">
              <a:rPr lang="en-US"/>
              <a:pPr>
                <a:defRPr/>
              </a:pPr>
              <a:t>61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Ready6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9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Blue-Purple TT">
      <a:majorFont>
        <a:latin typeface="Segoe"/>
        <a:ea typeface=""/>
        <a:cs typeface=""/>
      </a:majorFont>
      <a:minorFont>
        <a:latin typeface="Segoe"/>
        <a:ea typeface=""/>
        <a:cs typeface="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Blue-Purple TT">
      <a:majorFont>
        <a:latin typeface="Segoe"/>
        <a:ea typeface=""/>
        <a:cs typeface=""/>
      </a:majorFont>
      <a:minorFont>
        <a:latin typeface="Segoe"/>
        <a:ea typeface=""/>
        <a:cs typeface="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TechReady6</Template>
  <TotalTime>3</TotalTime>
  <Words>1740</Words>
  <Application>Microsoft Office PowerPoint</Application>
  <PresentationFormat>On-screen Show (4:3)</PresentationFormat>
  <Paragraphs>457</Paragraphs>
  <Slides>61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61</vt:i4>
      </vt:variant>
    </vt:vector>
  </HeadingPairs>
  <TitlesOfParts>
    <vt:vector size="63" baseType="lpstr">
      <vt:lpstr>TechReady6</vt:lpstr>
      <vt:lpstr>White with Courier font for code slides</vt:lpstr>
      <vt:lpstr>WPF and Legacy Code</vt:lpstr>
      <vt:lpstr>Objectives and Takeaways</vt:lpstr>
      <vt:lpstr>Overview</vt:lpstr>
      <vt:lpstr>Introduction to WPF and Win32 Interop</vt:lpstr>
      <vt:lpstr>Why WPF?</vt:lpstr>
      <vt:lpstr>WPF vs Win32</vt:lpstr>
      <vt:lpstr>WPF Supports MVC Natively</vt:lpstr>
      <vt:lpstr>WPF-Native Interoperation</vt:lpstr>
      <vt:lpstr>WPF Hosting WinForms Controls</vt:lpstr>
      <vt:lpstr>WPF Hosting HWNDs</vt:lpstr>
      <vt:lpstr>WPF Hosting HWNDs (cont.)</vt:lpstr>
      <vt:lpstr>WPF Hosting HWNDs—Gotchas</vt:lpstr>
      <vt:lpstr>WPF and Legacy Code (Deep Dive)</vt:lpstr>
      <vt:lpstr>Overview</vt:lpstr>
      <vt:lpstr>Motivation</vt:lpstr>
      <vt:lpstr>The Need</vt:lpstr>
      <vt:lpstr>The Transformation Desired</vt:lpstr>
      <vt:lpstr>Expression Design</vt:lpstr>
      <vt:lpstr>Possible Approaches</vt:lpstr>
      <vt:lpstr>Separate The Core From The Interface</vt:lpstr>
      <vt:lpstr>New Architecture</vt:lpstr>
      <vt:lpstr>Apply The Architecture</vt:lpstr>
      <vt:lpstr>The Result (of The Face Lift)</vt:lpstr>
      <vt:lpstr>Converting an MFC Application to Use a WPF User Interface</vt:lpstr>
      <vt:lpstr>Modify The MFC Application</vt:lpstr>
      <vt:lpstr>Create A WPF Application And Integrate The MFC Code</vt:lpstr>
      <vt:lpstr>Subclassing HwndHost</vt:lpstr>
      <vt:lpstr>Create the WPF UI And Connect It To The MFC Code</vt:lpstr>
      <vt:lpstr>Mimicking Windows</vt:lpstr>
      <vt:lpstr>What Breaks?</vt:lpstr>
      <vt:lpstr>What Breaks MFC in WPF?</vt:lpstr>
      <vt:lpstr>Making MFC MDI Work</vt:lpstr>
      <vt:lpstr>Slide 33</vt:lpstr>
      <vt:lpstr>But Consider Document Tabs</vt:lpstr>
      <vt:lpstr>A New User Interface</vt:lpstr>
      <vt:lpstr>User Interface Constituents</vt:lpstr>
      <vt:lpstr>Visual Components</vt:lpstr>
      <vt:lpstr>Controls Before and After</vt:lpstr>
      <vt:lpstr>An MFC Control</vt:lpstr>
      <vt:lpstr>Information Flow Within MFC</vt:lpstr>
      <vt:lpstr>MFC Control Source Code</vt:lpstr>
      <vt:lpstr>Model View Controller</vt:lpstr>
      <vt:lpstr>Separating Model and View</vt:lpstr>
      <vt:lpstr>Identify Model Manipulation</vt:lpstr>
      <vt:lpstr>Extract Model Manipulation Code</vt:lpstr>
      <vt:lpstr>Call Extracted Code</vt:lpstr>
      <vt:lpstr>Information Flow In The Interim </vt:lpstr>
      <vt:lpstr>Xaml (Defining A Button)</vt:lpstr>
      <vt:lpstr>Backing Code</vt:lpstr>
      <vt:lpstr>Shim</vt:lpstr>
      <vt:lpstr>The Final Flow of Control</vt:lpstr>
      <vt:lpstr>Hydra-Headed UI</vt:lpstr>
      <vt:lpstr>Controller</vt:lpstr>
      <vt:lpstr>Processing Input</vt:lpstr>
      <vt:lpstr>Can’t Serve Two Masters</vt:lpstr>
      <vt:lpstr>WPF As Message Traffic Cop</vt:lpstr>
      <vt:lpstr>A Sample Message Filter</vt:lpstr>
      <vt:lpstr>Dialog Creation</vt:lpstr>
      <vt:lpstr>Summary</vt:lpstr>
      <vt:lpstr>Key Takeaways</vt:lpstr>
      <vt:lpstr>How do I get started?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WPF-Native Interop</dc:title>
  <dc:creator>Ivo Manolov</dc:creator>
  <cp:lastModifiedBy>fawcett</cp:lastModifiedBy>
  <cp:revision>32</cp:revision>
  <dcterms:created xsi:type="dcterms:W3CDTF">2006-08-16T00:00:00Z</dcterms:created>
  <dcterms:modified xsi:type="dcterms:W3CDTF">2010-07-28T11:59:09Z</dcterms:modified>
</cp:coreProperties>
</file>