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8" r:id="rId4"/>
    <p:sldId id="261" r:id="rId5"/>
    <p:sldId id="259" r:id="rId6"/>
    <p:sldId id="262" r:id="rId7"/>
    <p:sldId id="260" r:id="rId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50" autoAdjust="0"/>
    <p:restoredTop sz="94660"/>
  </p:normalViewPr>
  <p:slideViewPr>
    <p:cSldViewPr>
      <p:cViewPr varScale="1">
        <p:scale>
          <a:sx n="118" d="100"/>
          <a:sy n="118" d="100"/>
        </p:scale>
        <p:origin x="142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5D5E9-11E7-4751-9138-2D56C21796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8F3580-8667-4B3E-B3F5-28F67FEC22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53B793-A715-41D3-AE1A-1BC98A819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38870-9B88-4F75-9BAA-9317A7FCC491}" type="datetimeFigureOut">
              <a:rPr lang="en-US"/>
              <a:pPr>
                <a:defRPr/>
              </a:pPr>
              <a:t>1/24/2018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F627F-D758-483C-84BA-276CFA14F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0F000-07EA-4AA1-8398-728CDC625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D96E3-D2A4-46D0-AB54-13761639B2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1630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0284A-1F39-422E-AA0A-B9FF3B2CD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159B6-3FAC-4955-84C5-F7E48005B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17124C-F39D-40F1-ADA5-DA41B62CB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08E5F-7E32-4B13-A21F-8459C668FE55}" type="datetimeFigureOut">
              <a:rPr lang="en-US"/>
              <a:pPr>
                <a:defRPr/>
              </a:pPr>
              <a:t>1/24/2018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87EBCB-1275-407D-B3FC-3CEB52F4E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175C2-FA3C-4477-83D4-50361F7C6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AF5CC-09F0-445B-B445-886E6DA20E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2482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6634A-A3DF-4921-AE12-EE23BE8AD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F8C76E-2560-4F5B-833E-018304236E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F7B87E-5367-467C-94E3-2646B2600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F4B39-B09B-4974-B96F-4C23AE8495AE}" type="datetimeFigureOut">
              <a:rPr lang="en-US"/>
              <a:pPr>
                <a:defRPr/>
              </a:pPr>
              <a:t>1/24/2018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5122B-B01E-4103-958E-3686F1602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E7221F-B8B4-4088-967C-9A4206E9B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E53E5-8F55-40D5-A43B-F2D4A966AD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6227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A74A1-28BC-4B0C-9C74-E348E35F2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62C8A-DA61-44B5-8BE9-2434DF1859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A1403E-B8D1-4540-A020-CC87D49C46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C652E42-E0F6-4118-B50B-9E985133A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B7F08-393C-4DCB-948B-B822DEA28C97}" type="datetimeFigureOut">
              <a:rPr lang="en-US"/>
              <a:pPr>
                <a:defRPr/>
              </a:pPr>
              <a:t>1/24/2018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019F2EB-ABEF-4D98-86B6-F482D79E7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47D934E-AACE-46F1-9804-A87DE697A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C76B68-0C1E-4F30-AA11-6FF84F88EE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3672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0EEDA-69E4-45AD-B2AE-D9FA8D65B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5A6895-240F-4C1B-A846-BFE8FE988F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512D9E-4E08-404A-8D3C-DB90D13904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B091E2-EB86-418B-A98C-2A8A737E10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6BB637-AC1E-43E1-ADF4-5CA4BD726E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0C12276-17AA-41F3-B257-4DCDBDAC3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929BD-A168-4590-A858-454D0070DB36}" type="datetimeFigureOut">
              <a:rPr lang="en-US"/>
              <a:pPr>
                <a:defRPr/>
              </a:pPr>
              <a:t>1/24/2018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8B97F44-E352-40E9-A2FA-73D18FF04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F984D07-DB9F-4D14-8903-B3F5E6172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DE11E7-E27A-4DF1-9E5D-6E72A95287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7057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2A577-0EA5-4C6A-A610-7DC98ADBA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F43D9AA-5BF7-439D-AB77-2C2D35CA6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00BD46-B922-4F5D-A84B-E6B4A8F8278E}" type="datetimeFigureOut">
              <a:rPr lang="en-US"/>
              <a:pPr>
                <a:defRPr/>
              </a:pPr>
              <a:t>1/24/2018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E219345-F31B-454D-9708-F82A977CC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6C002B8-C834-4375-9F96-C957F79B4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DCBDE-B880-428D-82A1-3A87960735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8743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A720D65-8633-48FC-A6FE-92E208F04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EC615-5C34-4482-8772-40166CE92642}" type="datetimeFigureOut">
              <a:rPr lang="en-US"/>
              <a:pPr>
                <a:defRPr/>
              </a:pPr>
              <a:t>1/24/2018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0C03129-AB3C-4633-9F82-9D1164855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E4F7563-B09E-4600-AC0D-1011632BB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D9D07-BD85-47A5-879A-130A486320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2598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D98FB-0854-491D-A9B6-50F5C1381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5F2C1-FB55-4E56-AFC7-FC515544C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AB7F70-6F4C-433D-967C-18B745605E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6110868-ABBF-45B7-A158-CF8971353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88554-7A54-4C17-A58D-2FFD646C2948}" type="datetimeFigureOut">
              <a:rPr lang="en-US"/>
              <a:pPr>
                <a:defRPr/>
              </a:pPr>
              <a:t>1/24/2018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5636E8A-F6BB-4552-98B2-9AEC89862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740D777-1330-4767-8AD6-2C0E324D7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0CBF11-1938-4913-873B-B7DED3A02F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6404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BE919-CC95-4F0C-96A4-52929D902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63F867-ED1E-47FC-ADE5-243C1BCBB8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5F21C6-5529-403D-9B06-1C4CE21C79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4BF69F2-CACF-448A-8581-B3B7D6EE3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42AE08-660A-4795-98DB-5C661C5B7E78}" type="datetimeFigureOut">
              <a:rPr lang="en-US"/>
              <a:pPr>
                <a:defRPr/>
              </a:pPr>
              <a:t>1/24/2018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401E671-760C-41C7-B783-680F79487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5C440D7-E236-4A15-801D-4AF182DF4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50054-6CC7-4C59-A71C-81CE005E26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7417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2AE08-7E2D-4CDA-B653-86FA55ADF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3F8F6C-3FF7-48E9-816C-FF1EC9C5C9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0141E1-469C-47D9-BEF8-30A274F2A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89BF6-1051-40F4-9CFA-02E4DB6D14EB}" type="datetimeFigureOut">
              <a:rPr lang="en-US"/>
              <a:pPr>
                <a:defRPr/>
              </a:pPr>
              <a:t>1/24/2018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035C7-D280-4832-B9DD-62576979C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B7B50-896A-4433-BAFB-3FC1209CB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3A5B8-0889-4C5B-90FC-A18A1AF3FB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3106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C4FF9B-05C4-451F-B79A-FDBD7961F3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586CC9-2EF1-455D-B9E4-92B30C549A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CC21DF-4ADA-4F91-899E-1E35E07BF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64B83-6F16-4DB2-802A-FE7177B7CA17}" type="datetimeFigureOut">
              <a:rPr lang="en-US"/>
              <a:pPr>
                <a:defRPr/>
              </a:pPr>
              <a:t>1/24/2018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88EB14-0BA4-4D15-BB6F-C8915AD79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10932F-FF6B-4E8B-AB0A-349052023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843A87-FF8F-44D8-B563-7CBBBBEC0B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9945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FA26365-2D12-488D-BEB5-CCFA7D9ABF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4D72DF-2A32-40B4-879F-31BBF11201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B4C0F8-BCBD-4B00-9991-FB65505824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2EA036B-D7E1-4663-A1EF-8200DE6C8845}" type="datetimeFigureOut">
              <a:rPr lang="en-US"/>
              <a:pPr>
                <a:defRPr/>
              </a:pPr>
              <a:t>1/24/2018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AFEAC-6E61-4436-A83D-86C89EE885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92D095-7FDC-423B-B4C8-C0FE9727F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0390399-CF24-4055-8992-EE25CF9130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4363342-C860-44C6-81A8-324EA457B75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222375"/>
          </a:xfrm>
        </p:spPr>
        <p:txBody>
          <a:bodyPr/>
          <a:lstStyle/>
          <a:p>
            <a:r>
              <a:rPr lang="en-US" altLang="en-US"/>
              <a:t>Why COM </a:t>
            </a:r>
            <a:r>
              <a:rPr lang="en-US" altLang="en-US" u="sng"/>
              <a:t>and</a:t>
            </a:r>
            <a:r>
              <a:rPr lang="en-US" altLang="en-US"/>
              <a:t> .Net?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074AA8C0-23F7-49E2-9EB6-DB4B0031C9B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Jim Fawcett</a:t>
            </a:r>
          </a:p>
          <a:p>
            <a:r>
              <a:rPr lang="en-US" altLang="en-US"/>
              <a:t>CSE775 – Distributed Objects</a:t>
            </a:r>
          </a:p>
          <a:p>
            <a:r>
              <a:rPr lang="en-US" altLang="en-US"/>
              <a:t>Spring 2005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>
            <a:extLst>
              <a:ext uri="{FF2B5EF4-FFF2-40B4-BE49-F238E27FC236}">
                <a16:creationId xmlns:a16="http://schemas.microsoft.com/office/drawing/2014/main" id="{D1502A52-C100-4FE6-AD53-1C7A1FC100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74625"/>
            <a:ext cx="7772400" cy="533400"/>
          </a:xfrm>
        </p:spPr>
        <p:txBody>
          <a:bodyPr/>
          <a:lstStyle/>
          <a:p>
            <a:r>
              <a:rPr lang="en-US" altLang="en-US" sz="2800"/>
              <a:t>COM versus .Net</a:t>
            </a:r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A6941D25-4513-4BAC-9635-1350AB0613E3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57200" y="990600"/>
            <a:ext cx="4038600" cy="51054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</a:ln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1600" dirty="0"/>
              <a:t>COM Strengths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400" dirty="0"/>
              <a:t>It’s everywhere: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200" dirty="0"/>
              <a:t>Windows operating system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200" dirty="0"/>
              <a:t>GUI controls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200" dirty="0"/>
              <a:t>Word, Excel, Visio</a:t>
            </a:r>
          </a:p>
          <a:p>
            <a:pPr lvl="3" fontAlgn="auto">
              <a:spcAft>
                <a:spcPts val="0"/>
              </a:spcAft>
              <a:defRPr/>
            </a:pPr>
            <a:r>
              <a:rPr lang="en-US" sz="1200" dirty="0"/>
              <a:t>COM makes these programmable!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200" dirty="0" err="1"/>
              <a:t>.Net</a:t>
            </a:r>
            <a:r>
              <a:rPr lang="en-US" sz="1200" dirty="0"/>
              <a:t> CLR is a COM component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400" dirty="0"/>
              <a:t>It is accessible from clients built with different languages: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200" dirty="0"/>
              <a:t>C, C++, C#, VB, </a:t>
            </a:r>
            <a:r>
              <a:rPr lang="en-US" sz="1200" dirty="0" err="1"/>
              <a:t>Javascript</a:t>
            </a:r>
            <a:r>
              <a:rPr lang="en-US" sz="1200" dirty="0"/>
              <a:t>, …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400" dirty="0"/>
              <a:t>Clients and components don’t need to support the same threading models</a:t>
            </a:r>
            <a:br>
              <a:rPr lang="en-US" sz="1400" dirty="0"/>
            </a:br>
            <a:endParaRPr lang="en-US" sz="1400" dirty="0"/>
          </a:p>
          <a:p>
            <a:pPr fontAlgn="auto">
              <a:spcAft>
                <a:spcPts val="0"/>
              </a:spcAft>
              <a:defRPr/>
            </a:pPr>
            <a:r>
              <a:rPr lang="en-US" sz="1600" dirty="0"/>
              <a:t>COM Weaknesses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400" dirty="0"/>
              <a:t>COM is complex!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400" dirty="0"/>
              <a:t>COM has a very weak object model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400" dirty="0"/>
              <a:t>It is an aging technology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200" dirty="0"/>
              <a:t>Still, heavily used by Microsoft (even in WinRT)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65D7C114-C125-4BB0-99F7-96CDE6CB6BA8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648200" y="990600"/>
            <a:ext cx="4114800" cy="5105400"/>
          </a:xfrm>
          <a:gradFill rotWithShape="1">
            <a:gsLst>
              <a:gs pos="0">
                <a:schemeClr val="bg1">
                  <a:gamma/>
                  <a:shade val="84706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</a:ln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1600" dirty="0" err="1"/>
              <a:t>.Net</a:t>
            </a:r>
            <a:r>
              <a:rPr lang="en-US" sz="1600" dirty="0"/>
              <a:t> Strengths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400" dirty="0"/>
              <a:t>Framework and language support is very well designed.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400" dirty="0"/>
              <a:t>Component development is </a:t>
            </a:r>
            <a:r>
              <a:rPr lang="en-US" sz="1400" u="sng" dirty="0"/>
              <a:t>much</a:t>
            </a:r>
            <a:r>
              <a:rPr lang="en-US" sz="1400" dirty="0"/>
              <a:t> simpler than COM.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400" dirty="0"/>
              <a:t>Is accessible from different </a:t>
            </a:r>
            <a:r>
              <a:rPr lang="en-US" sz="1400" dirty="0" err="1"/>
              <a:t>.Net</a:t>
            </a:r>
            <a:r>
              <a:rPr lang="en-US" sz="1400" dirty="0"/>
              <a:t> languages.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200" dirty="0"/>
              <a:t>Really, they are almost the same!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400" dirty="0"/>
              <a:t>Documentation is excellent.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400" dirty="0"/>
              <a:t>There are a lot of new books and articles (some are even good).</a:t>
            </a:r>
            <a:br>
              <a:rPr lang="en-US" sz="1400" dirty="0"/>
            </a:br>
            <a:endParaRPr lang="en-US" sz="1400" dirty="0"/>
          </a:p>
          <a:p>
            <a:pPr fontAlgn="auto">
              <a:spcAft>
                <a:spcPts val="0"/>
              </a:spcAft>
              <a:defRPr/>
            </a:pPr>
            <a:r>
              <a:rPr lang="en-US" sz="1600" dirty="0" err="1"/>
              <a:t>.Net</a:t>
            </a:r>
            <a:r>
              <a:rPr lang="en-US" sz="1600" dirty="0"/>
              <a:t> Weaknesses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400" dirty="0" err="1"/>
              <a:t>Executables</a:t>
            </a:r>
            <a:r>
              <a:rPr lang="en-US" sz="1400" dirty="0"/>
              <a:t> only run on machines equipped with the CLR.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200" dirty="0"/>
              <a:t>Can download </a:t>
            </a:r>
            <a:r>
              <a:rPr lang="en-US" sz="1200" dirty="0" err="1"/>
              <a:t>.Net</a:t>
            </a:r>
            <a:r>
              <a:rPr lang="en-US" sz="1200" dirty="0"/>
              <a:t> framework, free, from </a:t>
            </a:r>
            <a:r>
              <a:rPr lang="en-US" sz="1200" dirty="0" err="1"/>
              <a:t>microsoft</a:t>
            </a:r>
            <a:r>
              <a:rPr lang="en-US" sz="1200" dirty="0"/>
              <a:t> for XP and Vista.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200" dirty="0"/>
              <a:t>Won’t run on </a:t>
            </a:r>
            <a:r>
              <a:rPr lang="en-US" sz="1200" dirty="0" err="1"/>
              <a:t>Lunix</a:t>
            </a:r>
            <a:r>
              <a:rPr lang="en-US" sz="1200" dirty="0"/>
              <a:t>, … (neither will COM)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200" dirty="0"/>
              <a:t>Managed model is not always appropriate.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D9D0A62-33F2-4B94-84BB-5A2BCF18D2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en-US" sz="2800"/>
              <a:t>Comparison of Object Models</a:t>
            </a:r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BEF12AB0-E70D-4D6F-A645-F1576B6E0740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304800" y="762000"/>
            <a:ext cx="4191000" cy="56388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</a:ln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1800" b="1" i="1"/>
              <a:t>C++ Object Model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600"/>
              <a:t>All objects share a rich memory model: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Static, stack, and heap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600"/>
              <a:t>Rich object life-time model: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Static objects live for duration of the program.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Objects on stack live within a scope defined by { and }.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Objects on heap live at the designer’s discretion.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600"/>
              <a:t>Semantics based on a deep copy model.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That’s the good news.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That’s the bad news.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600"/>
              <a:t>For compilation, clients carry their server’s type information.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That’s definitely bad news.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But it has a work-around, e.g., design to interface not implementation.  Use object factories.</a:t>
            </a:r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A150F359-9354-4F78-8B72-67673A4D34E3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724400" y="762000"/>
            <a:ext cx="4114800" cy="56388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>
                  <a:alpha val="98000"/>
                </a:schemeClr>
              </a:gs>
            </a:gsLst>
            <a:lin ang="0" scaled="1"/>
          </a:gradFill>
          <a:ln>
            <a:solidFill>
              <a:schemeClr val="accent2"/>
            </a:solidFill>
          </a:ln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1800" b="1" i="1"/>
              <a:t>.Net Object Model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600"/>
              <a:t>More Spartan memory model: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Value types are stack-based only.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Reference types (all user defined types and library types) live on the heap.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600"/>
              <a:t>Non-deterministic life-time model: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All reference types are garbage collected.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That’s the good news.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That’s the bad news.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600"/>
              <a:t>Semantics based on a shallow reference model.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600"/>
              <a:t>For compilation, client’s use their server’s meta-data.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That is great news.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It is this property that makes .Net components so simple.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E730BDE-E565-4F13-B17A-E7E996B447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en-US" sz="2800"/>
              <a:t>Comparison of Object Models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1EFD4934-6B15-408E-BF5E-AA029060C900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304800" y="762000"/>
            <a:ext cx="4191000" cy="56388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</a:ln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1800" b="1" i="1"/>
              <a:t>C++ Object Model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600"/>
              <a:t>All objects share a rich memory model: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Static, stack, and heap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600"/>
              <a:t>Rich object life-time model: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Static objects live for duration of the program.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Objects on stack live within a scope defined by { and }.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Objects on heap live at the designer’s discretion.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600"/>
              <a:t>Semantics based on a deep copy model.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That’s the good news.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That’s the bad news.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600"/>
              <a:t>For compilation, clients carry their server’s type information.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That’s definitely bad news.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But it has a work-around, e.g., design to interface not implementation.  Use object factories.</a:t>
            </a:r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30AE8F76-D36E-4E1C-8AC5-70EB9CE225D0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724400" y="762000"/>
            <a:ext cx="4114800" cy="56388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>
                  <a:alpha val="98000"/>
                </a:schemeClr>
              </a:gs>
            </a:gsLst>
            <a:lin ang="0" scaled="1"/>
          </a:gradFill>
          <a:ln>
            <a:solidFill>
              <a:schemeClr val="accent2"/>
            </a:solidFill>
          </a:ln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1800" b="1" i="1"/>
              <a:t>COM Object Model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600"/>
              <a:t>Weak object model – based on C++, but: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No inheritance of implementation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No deep copies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No deep assignment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No construction with parameters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COM functions accept a very limited set of argument types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600"/>
              <a:t>COM strengths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Strong support for updating systems composed of COM components – simply copy the revised dll over the original.  You don’t need to rebuild the client or other parts of the system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Supports a limited form of garbage collection based on reference counting.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600"/>
              <a:t>.Net also supports updating and has full garbage collection.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>
            <a:extLst>
              <a:ext uri="{FF2B5EF4-FFF2-40B4-BE49-F238E27FC236}">
                <a16:creationId xmlns:a16="http://schemas.microsoft.com/office/drawing/2014/main" id="{2450C302-2C89-4187-BC0C-E3C127F30A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r>
              <a:rPr lang="en-US" altLang="en-US" sz="2800"/>
              <a:t>Language Comparison</a:t>
            </a:r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7F6EB8F2-C0C5-42BF-8CFB-E220562FCD55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57200" y="990600"/>
            <a:ext cx="4038600" cy="51054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</a:ln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1800"/>
              <a:t>Standard C++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600"/>
              <a:t>Is an ANSI and ISO standard.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600"/>
              <a:t>Has a standard library.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600"/>
              <a:t>Universally available: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Windows, UNIX, MAC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600"/>
              <a:t>Well known: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Large developer base.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Lots of books and articles.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600"/>
              <a:t>Programming models supported: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Objects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Procedural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Generic via templates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600"/>
              <a:t>Separation of Interface from Implementation: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Syntactically excellent</a:t>
            </a:r>
          </a:p>
          <a:p>
            <a:pPr lvl="3" fontAlgn="auto">
              <a:spcAft>
                <a:spcPts val="0"/>
              </a:spcAft>
              <a:defRPr/>
            </a:pPr>
            <a:r>
              <a:rPr lang="en-US" sz="1400"/>
              <a:t>Implementation is separate from class declaration.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Semantically poor</a:t>
            </a:r>
          </a:p>
          <a:p>
            <a:pPr lvl="3" fontAlgn="auto">
              <a:spcAft>
                <a:spcPts val="0"/>
              </a:spcAft>
              <a:defRPr/>
            </a:pPr>
            <a:r>
              <a:rPr lang="en-US" sz="1400"/>
              <a:t>See object model comparison.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0F10D230-F1E6-4A09-AC84-DD299681E1D2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648200" y="990600"/>
            <a:ext cx="4114800" cy="51054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</a:ln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1800"/>
              <a:t>.Net C#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600"/>
              <a:t>Is an ECMA standard, becoming an ISO standard.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600"/>
              <a:t>Has defined an ECMA library.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600"/>
              <a:t>Mono project porting to UNIX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600"/>
              <a:t>New, but gaining a lot of popularity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Developer base growing quickly.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Lots of books and articles.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600"/>
              <a:t>Programming models supported: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objects.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600"/>
              <a:t>Separation of Interface from Implementation: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Syntactically poor</a:t>
            </a:r>
          </a:p>
          <a:p>
            <a:pPr lvl="3" fontAlgn="auto">
              <a:spcAft>
                <a:spcPts val="0"/>
              </a:spcAft>
              <a:defRPr/>
            </a:pPr>
            <a:r>
              <a:rPr lang="en-US" sz="1400"/>
              <a:t>Implementation forced in class declaration.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Semantically excellent</a:t>
            </a:r>
          </a:p>
          <a:p>
            <a:pPr lvl="3" fontAlgn="auto">
              <a:spcAft>
                <a:spcPts val="0"/>
              </a:spcAft>
              <a:defRPr/>
            </a:pPr>
            <a:r>
              <a:rPr lang="en-US" sz="1400"/>
              <a:t>See object model comparison.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85D2FA19-A5E6-44B4-A813-585E3B3171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r>
              <a:rPr lang="en-US" altLang="en-US" sz="2800"/>
              <a:t>Language Comparison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A3A5F7E8-1F59-4502-80C3-2AFCA74FA126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57200" y="990600"/>
            <a:ext cx="4038600" cy="51054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</a:ln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1800"/>
              <a:t>Standard C++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600"/>
              <a:t>Uses header files to declare class services</a:t>
            </a:r>
            <a:br>
              <a:rPr lang="en-US" sz="1600"/>
            </a:br>
            <a:br>
              <a:rPr lang="en-US" sz="1600"/>
            </a:br>
            <a:br>
              <a:rPr lang="en-US" sz="1600"/>
            </a:br>
            <a:br>
              <a:rPr lang="en-US" sz="1600"/>
            </a:br>
            <a:endParaRPr lang="en-US" sz="1600"/>
          </a:p>
          <a:p>
            <a:pPr lvl="1" fontAlgn="auto">
              <a:spcAft>
                <a:spcPts val="0"/>
              </a:spcAft>
              <a:defRPr/>
            </a:pPr>
            <a:r>
              <a:rPr lang="en-US" sz="1600"/>
              <a:t>Program parts must be compiled using same compiler to ensure interoperability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/>
              <a:t>Client and components must share the same threading and security models</a:t>
            </a:r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922CFD63-C2DC-4035-8BA6-4E501F87CDE7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648200" y="990600"/>
            <a:ext cx="4114800" cy="51054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</a:ln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1800" dirty="0"/>
              <a:t>COM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600" dirty="0"/>
              <a:t>Uses Interface Definition Language (IDL) to declare component services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600" dirty="0"/>
              <a:t>IDL compiler generates: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 dirty="0" err="1"/>
              <a:t>Cmpnt.h</a:t>
            </a:r>
            <a:r>
              <a:rPr lang="en-US" sz="1400" dirty="0"/>
              <a:t> – interface declarations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 dirty="0" err="1"/>
              <a:t>Cmpnt_i.c</a:t>
            </a:r>
            <a:r>
              <a:rPr lang="en-US" sz="1400" dirty="0"/>
              <a:t> – defines GUIDS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 dirty="0" err="1"/>
              <a:t>Cmpnt_p.c</a:t>
            </a:r>
            <a:r>
              <a:rPr lang="en-US" sz="1400" dirty="0"/>
              <a:t> – defines proxy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1600" dirty="0"/>
              <a:t>Interoperability across multiple languages and any compiler that provides support for COM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 dirty="0"/>
              <a:t>C, C++, Visual Basic, JavaScript, …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1400" dirty="0"/>
              <a:t>Components and client may use different threading and security models.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5">
            <a:extLst>
              <a:ext uri="{FF2B5EF4-FFF2-40B4-BE49-F238E27FC236}">
                <a16:creationId xmlns:a16="http://schemas.microsoft.com/office/drawing/2014/main" id="{67D3D5A2-38E1-499A-8B06-022EBBB170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2525" y="2927350"/>
            <a:ext cx="44989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 sz="3600" b="1" i="1">
                <a:solidFill>
                  <a:schemeClr val="accent2"/>
                </a:solidFill>
                <a:latin typeface="Tahoma" panose="020B0604030504040204" pitchFamily="34" charset="0"/>
              </a:rPr>
              <a:t>End of Comparison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</TotalTime>
  <Words>758</Words>
  <Application>Microsoft Office PowerPoint</Application>
  <PresentationFormat>On-screen Show (4:3)</PresentationFormat>
  <Paragraphs>130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Calibri</vt:lpstr>
      <vt:lpstr>Arial</vt:lpstr>
      <vt:lpstr>Calibri Light</vt:lpstr>
      <vt:lpstr>Tahoma</vt:lpstr>
      <vt:lpstr>Office Theme</vt:lpstr>
      <vt:lpstr>Why COM and .Net?</vt:lpstr>
      <vt:lpstr>COM versus .Net</vt:lpstr>
      <vt:lpstr>Comparison of Object Models</vt:lpstr>
      <vt:lpstr>Comparison of Object Models</vt:lpstr>
      <vt:lpstr>Language Comparison</vt:lpstr>
      <vt:lpstr>Language Comparison</vt:lpstr>
      <vt:lpstr>PowerPoint Presentation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 Fawcett</dc:creator>
  <cp:lastModifiedBy>James Fawcett</cp:lastModifiedBy>
  <cp:revision>11</cp:revision>
  <dcterms:created xsi:type="dcterms:W3CDTF">2003-01-13T12:59:19Z</dcterms:created>
  <dcterms:modified xsi:type="dcterms:W3CDTF">2018-01-25T01:17:41Z</dcterms:modified>
</cp:coreProperties>
</file>