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3" r:id="rId3"/>
    <p:sldId id="257" r:id="rId4"/>
    <p:sldId id="264" r:id="rId5"/>
    <p:sldId id="271" r:id="rId6"/>
    <p:sldId id="273" r:id="rId7"/>
    <p:sldId id="290" r:id="rId8"/>
    <p:sldId id="274" r:id="rId9"/>
    <p:sldId id="275" r:id="rId10"/>
    <p:sldId id="263" r:id="rId11"/>
    <p:sldId id="258" r:id="rId12"/>
    <p:sldId id="260" r:id="rId13"/>
    <p:sldId id="259" r:id="rId14"/>
    <p:sldId id="261" r:id="rId15"/>
    <p:sldId id="262" r:id="rId16"/>
    <p:sldId id="282" r:id="rId17"/>
    <p:sldId id="286" r:id="rId18"/>
    <p:sldId id="265" r:id="rId19"/>
    <p:sldId id="270" r:id="rId20"/>
    <p:sldId id="272" r:id="rId21"/>
    <p:sldId id="266" r:id="rId22"/>
    <p:sldId id="267" r:id="rId23"/>
    <p:sldId id="268" r:id="rId24"/>
    <p:sldId id="287" r:id="rId25"/>
    <p:sldId id="288" r:id="rId26"/>
    <p:sldId id="289" r:id="rId27"/>
    <p:sldId id="269" r:id="rId28"/>
    <p:sldId id="278" r:id="rId29"/>
    <p:sldId id="276" r:id="rId30"/>
    <p:sldId id="277" r:id="rId31"/>
    <p:sldId id="280" r:id="rId32"/>
    <p:sldId id="281" r:id="rId33"/>
    <p:sldId id="285" r:id="rId34"/>
    <p:sldId id="284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96AD43-7AB0-4161-B61F-9442228F232C}">
          <p14:sldIdLst>
            <p14:sldId id="256"/>
            <p14:sldId id="283"/>
            <p14:sldId id="257"/>
            <p14:sldId id="264"/>
            <p14:sldId id="271"/>
            <p14:sldId id="273"/>
            <p14:sldId id="290"/>
            <p14:sldId id="274"/>
            <p14:sldId id="275"/>
            <p14:sldId id="263"/>
            <p14:sldId id="258"/>
            <p14:sldId id="260"/>
            <p14:sldId id="259"/>
            <p14:sldId id="261"/>
            <p14:sldId id="262"/>
            <p14:sldId id="282"/>
            <p14:sldId id="286"/>
            <p14:sldId id="265"/>
            <p14:sldId id="270"/>
            <p14:sldId id="272"/>
            <p14:sldId id="266"/>
            <p14:sldId id="267"/>
            <p14:sldId id="268"/>
            <p14:sldId id="287"/>
            <p14:sldId id="288"/>
            <p14:sldId id="289"/>
            <p14:sldId id="269"/>
            <p14:sldId id="278"/>
            <p14:sldId id="276"/>
            <p14:sldId id="277"/>
            <p14:sldId id="280"/>
            <p14:sldId id="281"/>
            <p14:sldId id="285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3" autoAdjust="0"/>
    <p:restoredTop sz="94660"/>
  </p:normalViewPr>
  <p:slideViewPr>
    <p:cSldViewPr>
      <p:cViewPr varScale="1">
        <p:scale>
          <a:sx n="70" d="100"/>
          <a:sy n="70" d="100"/>
        </p:scale>
        <p:origin x="-9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3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7EAA120-CC95-42EF-9BB4-55B3943E3085}" type="datetimeFigureOut">
              <a:rPr lang="en-US" smtClean="0"/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741CE86-6BCB-4B37-8B27-C06EAE9982D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ble.mcgill.ca/soot/doc/index.html" TargetMode="External"/><Relationship Id="rId2" Type="http://schemas.openxmlformats.org/officeDocument/2006/relationships/hyperlink" Target="http://www.cs.duke.edu/csed/java/jdk1.5/docs/api/java/util/Collection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ble.mcgill.ca/soot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Gosling" TargetMode="External"/><Relationship Id="rId2" Type="http://schemas.openxmlformats.org/officeDocument/2006/relationships/hyperlink" Target="http://en.wikipedia.org/wiki/Java_(programming_language)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Java/</a:t>
            </a:r>
            <a:r>
              <a:rPr lang="en-US" dirty="0" err="1" smtClean="0"/>
              <a:t>Netbeans</a:t>
            </a:r>
            <a:r>
              <a:rPr lang="en-US" dirty="0" smtClean="0"/>
              <a:t> Platform Survey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Phil Pratt-Szeliga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8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75438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Java is an easy to learn yet industrial strength programming language</a:t>
            </a:r>
          </a:p>
          <a:p>
            <a:r>
              <a:rPr lang="en-US" dirty="0" smtClean="0"/>
              <a:t>An experienced Java Developer’s code can run on any platform without any rebuild whatsoever</a:t>
            </a:r>
            <a:endParaRPr lang="en-US" dirty="0"/>
          </a:p>
          <a:p>
            <a:pPr lvl="1"/>
            <a:r>
              <a:rPr lang="en-US" dirty="0" smtClean="0"/>
              <a:t>Windows x86</a:t>
            </a:r>
            <a:endParaRPr lang="en-US" dirty="0"/>
          </a:p>
          <a:p>
            <a:pPr lvl="1"/>
            <a:r>
              <a:rPr lang="en-US" dirty="0" smtClean="0"/>
              <a:t>Windows x86_64</a:t>
            </a:r>
            <a:endParaRPr lang="en-US" dirty="0"/>
          </a:p>
          <a:p>
            <a:pPr lvl="1"/>
            <a:r>
              <a:rPr lang="en-US" dirty="0" smtClean="0"/>
              <a:t>Linux x86</a:t>
            </a:r>
            <a:endParaRPr lang="en-US" dirty="0"/>
          </a:p>
          <a:p>
            <a:pPr lvl="1"/>
            <a:r>
              <a:rPr lang="en-US" dirty="0" smtClean="0"/>
              <a:t>Linux x86_64</a:t>
            </a:r>
          </a:p>
          <a:p>
            <a:pPr lvl="1"/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Java was originally created by James Gosling at Sun [1].  I believe they needed people to want to write code for </a:t>
            </a:r>
            <a:r>
              <a:rPr lang="en-US" dirty="0" smtClean="0"/>
              <a:t>Solaris.</a:t>
            </a:r>
          </a:p>
          <a:p>
            <a:pPr lvl="1"/>
            <a:r>
              <a:rPr lang="en-US" dirty="0" smtClean="0"/>
              <a:t>When </a:t>
            </a:r>
            <a:r>
              <a:rPr lang="en-US" dirty="0" smtClean="0"/>
              <a:t>Sun existed their stock symbol was JAVA.</a:t>
            </a:r>
          </a:p>
          <a:p>
            <a:r>
              <a:rPr lang="en-US" dirty="0" smtClean="0"/>
              <a:t>Sun was acquired by Oracle and James Gosling has been hired by Google [2]</a:t>
            </a:r>
          </a:p>
          <a:p>
            <a:r>
              <a:rPr lang="en-US" dirty="0" smtClean="0"/>
              <a:t>Java is a de-facto standard controlled through the Java Community Process.  In 2007 Sun made all the Java code under free software/open source terms [1]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08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Jars, Java Build Process, Pack, Running Java Programs</a:t>
            </a:r>
          </a:p>
          <a:p>
            <a:r>
              <a:rPr lang="en-US" dirty="0" err="1" smtClean="0"/>
              <a:t>Javadocs</a:t>
            </a:r>
            <a:endParaRPr lang="en-US" dirty="0" smtClean="0"/>
          </a:p>
          <a:p>
            <a:r>
              <a:rPr lang="en-US" dirty="0" smtClean="0"/>
              <a:t>Rich </a:t>
            </a:r>
            <a:r>
              <a:rPr lang="en-US" dirty="0" err="1" smtClean="0"/>
              <a:t>Composeable</a:t>
            </a:r>
            <a:r>
              <a:rPr lang="en-US" dirty="0" smtClean="0"/>
              <a:t> </a:t>
            </a:r>
            <a:r>
              <a:rPr lang="en-US" dirty="0"/>
              <a:t>IO</a:t>
            </a:r>
          </a:p>
          <a:p>
            <a:r>
              <a:rPr lang="en-US" dirty="0"/>
              <a:t>Rich collections</a:t>
            </a:r>
          </a:p>
          <a:p>
            <a:r>
              <a:rPr lang="en-US" dirty="0" smtClean="0"/>
              <a:t>Threads and Concurrency</a:t>
            </a:r>
          </a:p>
          <a:p>
            <a:r>
              <a:rPr lang="en-US" dirty="0" smtClean="0"/>
              <a:t>Sockets</a:t>
            </a:r>
          </a:p>
          <a:p>
            <a:r>
              <a:rPr lang="en-US" dirty="0" smtClean="0"/>
              <a:t>MMF</a:t>
            </a:r>
          </a:p>
          <a:p>
            <a:r>
              <a:rPr lang="en-US" dirty="0" err="1" smtClean="0"/>
              <a:t>Netbeans</a:t>
            </a:r>
            <a:endParaRPr lang="en-US" dirty="0" smtClean="0"/>
          </a:p>
          <a:p>
            <a:pPr lvl="1"/>
            <a:r>
              <a:rPr lang="en-US" dirty="0" smtClean="0"/>
              <a:t>IDE</a:t>
            </a:r>
          </a:p>
          <a:p>
            <a:pPr lvl="1"/>
            <a:r>
              <a:rPr lang="en-US" dirty="0" err="1" smtClean="0"/>
              <a:t>Junit</a:t>
            </a:r>
            <a:endParaRPr lang="en-US" dirty="0" smtClean="0"/>
          </a:p>
          <a:p>
            <a:r>
              <a:rPr lang="en-US" dirty="0" smtClean="0"/>
              <a:t>JNI</a:t>
            </a:r>
          </a:p>
        </p:txBody>
      </p:sp>
    </p:spTree>
    <p:extLst>
      <p:ext uri="{BB962C8B-B14F-4D97-AF65-F5344CB8AC3E}">
        <p14:creationId xmlns:p14="http://schemas.microsoft.com/office/powerpoint/2010/main" val="179522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Jars are the packaged form (like an exe or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are just zip files plus a manifest</a:t>
            </a:r>
          </a:p>
          <a:p>
            <a:r>
              <a:rPr lang="en-US" dirty="0" smtClean="0"/>
              <a:t>Files inside have to have the path of the namespace</a:t>
            </a:r>
          </a:p>
          <a:p>
            <a:r>
              <a:rPr lang="en-US" dirty="0" smtClean="0"/>
              <a:t>It is common to use strong namespaces.</a:t>
            </a:r>
          </a:p>
          <a:p>
            <a:pPr marL="320040" lvl="1" indent="0">
              <a:buNone/>
            </a:pPr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syr</a:t>
            </a:r>
            <a:r>
              <a:rPr lang="en-US" dirty="0" smtClean="0"/>
              <a:t>/</a:t>
            </a:r>
            <a:r>
              <a:rPr lang="en-US" dirty="0" err="1" smtClean="0"/>
              <a:t>pcpratts</a:t>
            </a:r>
            <a:r>
              <a:rPr lang="en-US" dirty="0" smtClean="0"/>
              <a:t>/image/</a:t>
            </a:r>
            <a:r>
              <a:rPr lang="en-US" dirty="0" err="1" smtClean="0"/>
              <a:t>Bitmap.class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syr</a:t>
            </a:r>
            <a:r>
              <a:rPr lang="en-US" dirty="0" smtClean="0"/>
              <a:t>/</a:t>
            </a:r>
            <a:r>
              <a:rPr lang="en-US" dirty="0" err="1" smtClean="0"/>
              <a:t>pcpratts</a:t>
            </a:r>
            <a:r>
              <a:rPr lang="en-US" dirty="0" smtClean="0"/>
              <a:t>/image/</a:t>
            </a:r>
            <a:r>
              <a:rPr lang="en-US" dirty="0" err="1" smtClean="0"/>
              <a:t>BitmapFactory.class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syr</a:t>
            </a:r>
            <a:r>
              <a:rPr lang="en-US" dirty="0" smtClean="0"/>
              <a:t>/</a:t>
            </a:r>
            <a:r>
              <a:rPr lang="en-US" dirty="0" err="1" smtClean="0"/>
              <a:t>pcpratts</a:t>
            </a:r>
            <a:r>
              <a:rPr lang="en-US" dirty="0" smtClean="0"/>
              <a:t>/image/</a:t>
            </a:r>
            <a:r>
              <a:rPr lang="en-US" dirty="0" err="1" smtClean="0"/>
              <a:t>BoundingBox.class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syr</a:t>
            </a:r>
            <a:r>
              <a:rPr lang="en-US" dirty="0" smtClean="0"/>
              <a:t>/</a:t>
            </a:r>
            <a:r>
              <a:rPr lang="en-US" dirty="0" err="1" smtClean="0"/>
              <a:t>pcpratts</a:t>
            </a:r>
            <a:r>
              <a:rPr lang="en-US" dirty="0" smtClean="0"/>
              <a:t>/image/</a:t>
            </a:r>
            <a:r>
              <a:rPr lang="en-US" dirty="0" err="1" smtClean="0"/>
              <a:t>Color.class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syr</a:t>
            </a:r>
            <a:r>
              <a:rPr lang="en-US" dirty="0" smtClean="0"/>
              <a:t>/</a:t>
            </a:r>
            <a:r>
              <a:rPr lang="en-US" dirty="0" err="1" smtClean="0"/>
              <a:t>pcpratts</a:t>
            </a:r>
            <a:r>
              <a:rPr lang="en-US" dirty="0" smtClean="0"/>
              <a:t>/image/</a:t>
            </a:r>
            <a:r>
              <a:rPr lang="en-US" dirty="0" err="1" smtClean="0"/>
              <a:t>Pixel.class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/</a:t>
            </a:r>
            <a:r>
              <a:rPr lang="en-US" dirty="0" err="1" smtClean="0"/>
              <a:t>edu</a:t>
            </a:r>
            <a:r>
              <a:rPr lang="en-US" dirty="0" smtClean="0"/>
              <a:t>/</a:t>
            </a:r>
            <a:r>
              <a:rPr lang="en-US" dirty="0" err="1" smtClean="0"/>
              <a:t>syr</a:t>
            </a:r>
            <a:r>
              <a:rPr lang="en-US" dirty="0" smtClean="0"/>
              <a:t>/</a:t>
            </a:r>
            <a:r>
              <a:rPr lang="en-US" dirty="0" err="1" smtClean="0"/>
              <a:t>pcpratts</a:t>
            </a:r>
            <a:r>
              <a:rPr lang="en-US" dirty="0" smtClean="0"/>
              <a:t>/image/</a:t>
            </a:r>
            <a:r>
              <a:rPr lang="en-US" dirty="0" err="1" smtClean="0"/>
              <a:t>Point.class</a:t>
            </a:r>
            <a:endParaRPr lang="en-US" dirty="0" smtClean="0"/>
          </a:p>
          <a:p>
            <a:pPr marL="320040" lvl="1" indent="0">
              <a:buNone/>
            </a:pPr>
            <a:r>
              <a:rPr lang="en-US" dirty="0" smtClean="0"/>
              <a:t>------------------------------------------------------</a:t>
            </a:r>
            <a:endParaRPr lang="en-US" dirty="0"/>
          </a:p>
          <a:p>
            <a:pPr marL="320040" lvl="1" indent="0"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edu.syr.pcpratts.image.Point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57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Build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easiest way I find to build java programs is to make a </a:t>
            </a:r>
            <a:r>
              <a:rPr lang="en-US" dirty="0" err="1"/>
              <a:t>N</a:t>
            </a:r>
            <a:r>
              <a:rPr lang="en-US" dirty="0" err="1" smtClean="0"/>
              <a:t>etbeans</a:t>
            </a:r>
            <a:r>
              <a:rPr lang="en-US" dirty="0" smtClean="0"/>
              <a:t> project and compile from there</a:t>
            </a:r>
          </a:p>
          <a:p>
            <a:r>
              <a:rPr lang="en-US" dirty="0" err="1" smtClean="0"/>
              <a:t>Netbeans</a:t>
            </a:r>
            <a:r>
              <a:rPr lang="en-US" dirty="0" smtClean="0"/>
              <a:t> uses ant as the build tool so if you need to build the project on the command line use ant’s command line</a:t>
            </a:r>
          </a:p>
          <a:p>
            <a:r>
              <a:rPr lang="en-US" dirty="0" smtClean="0"/>
              <a:t>Ant uses xml configuration files (and custom tasks implemented as java classes) to build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On windows ant is annoying to setup due to path issues</a:t>
            </a:r>
          </a:p>
          <a:p>
            <a:r>
              <a:rPr lang="en-US" dirty="0" smtClean="0"/>
              <a:t>On </a:t>
            </a:r>
            <a:r>
              <a:rPr lang="en-US" dirty="0" err="1" smtClean="0"/>
              <a:t>linux</a:t>
            </a:r>
            <a:r>
              <a:rPr lang="en-US" dirty="0" smtClean="0"/>
              <a:t> it just works out of the box:</a:t>
            </a:r>
          </a:p>
          <a:p>
            <a:pPr marL="0" indent="0">
              <a:buNone/>
            </a:pPr>
            <a:r>
              <a:rPr lang="en-US" dirty="0" smtClean="0"/>
              <a:t># </a:t>
            </a:r>
            <a:r>
              <a:rPr lang="en-US" dirty="0" err="1" smtClean="0"/>
              <a:t>sudo</a:t>
            </a:r>
            <a:r>
              <a:rPr lang="en-US" dirty="0" smtClean="0"/>
              <a:t> apt-get install ant</a:t>
            </a:r>
          </a:p>
          <a:p>
            <a:pPr marL="0" indent="0">
              <a:buNone/>
            </a:pPr>
            <a:r>
              <a:rPr lang="en-US" dirty="0" smtClean="0"/>
              <a:t># cd </a:t>
            </a:r>
            <a:r>
              <a:rPr lang="en-US" dirty="0" err="1" smtClean="0"/>
              <a:t>java_applicat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 ant jar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1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Jars and Pack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43400"/>
          </a:xfrm>
        </p:spPr>
        <p:txBody>
          <a:bodyPr/>
          <a:lstStyle/>
          <a:p>
            <a:r>
              <a:rPr lang="en-US" dirty="0" smtClean="0"/>
              <a:t>The Java API has classes to operate on jar files</a:t>
            </a:r>
          </a:p>
          <a:p>
            <a:r>
              <a:rPr lang="en-US" dirty="0" smtClean="0"/>
              <a:t>A jar file is like an exe and a </a:t>
            </a:r>
            <a:r>
              <a:rPr lang="en-US" dirty="0" err="1" smtClean="0"/>
              <a:t>dll</a:t>
            </a:r>
            <a:r>
              <a:rPr lang="en-US" dirty="0" smtClean="0"/>
              <a:t> (just like a C# assembly)</a:t>
            </a:r>
          </a:p>
          <a:p>
            <a:pPr lvl="1"/>
            <a:r>
              <a:rPr lang="en-US" dirty="0" smtClean="0"/>
              <a:t>You can run it if it has a main class in the manifest</a:t>
            </a:r>
          </a:p>
          <a:p>
            <a:pPr lvl="1"/>
            <a:r>
              <a:rPr lang="en-US" dirty="0" smtClean="0"/>
              <a:t>You can reuse classes from other jars (even ones that have a main class in the manifest)</a:t>
            </a:r>
          </a:p>
          <a:p>
            <a:r>
              <a:rPr lang="en-US" dirty="0" smtClean="0"/>
              <a:t>Sometimes your end program will have multiple jar files that have to have a specific directory structure as specified in the manifest (</a:t>
            </a:r>
            <a:r>
              <a:rPr lang="en-US" dirty="0" err="1" smtClean="0"/>
              <a:t>netbeans</a:t>
            </a:r>
            <a:r>
              <a:rPr lang="en-US" dirty="0" smtClean="0"/>
              <a:t> does this)</a:t>
            </a:r>
          </a:p>
          <a:p>
            <a:r>
              <a:rPr lang="en-US" dirty="0" smtClean="0"/>
              <a:t>I made a pack.jar that can simply pack everything into one .jar file that you can easily distribute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542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85800"/>
            <a:ext cx="5513408" cy="5867400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1828800" y="3505200"/>
            <a:ext cx="2971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334854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Root path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843585" y="1524000"/>
            <a:ext cx="2971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0197" y="120083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Folder with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5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Java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/>
          <a:lstStyle/>
          <a:p>
            <a:r>
              <a:rPr lang="en-US" dirty="0" smtClean="0"/>
              <a:t>With jar files you run:</a:t>
            </a:r>
            <a:br>
              <a:rPr lang="en-US" dirty="0" smtClean="0"/>
            </a:br>
            <a:r>
              <a:rPr lang="en-US" dirty="0" smtClean="0"/>
              <a:t>java –jar pack.jar argument1 argument2</a:t>
            </a:r>
          </a:p>
          <a:p>
            <a:r>
              <a:rPr lang="en-US" dirty="0" smtClean="0"/>
              <a:t>You can also run .class files directly, but it is a pain</a:t>
            </a:r>
          </a:p>
          <a:p>
            <a:r>
              <a:rPr lang="en-US" dirty="0" smtClean="0"/>
              <a:t>Often in java open source projects a platform dependent  script or small C/C++ program is used to run the above command so the end-user doesn’t have to know how to run the command</a:t>
            </a:r>
            <a:br>
              <a:rPr lang="en-US" dirty="0" smtClean="0"/>
            </a:br>
            <a:r>
              <a:rPr lang="en-US" dirty="0" smtClean="0"/>
              <a:t>	run.bat on windows</a:t>
            </a:r>
            <a:br>
              <a:rPr lang="en-US" dirty="0" smtClean="0"/>
            </a:br>
            <a:r>
              <a:rPr lang="en-US" dirty="0" smtClean="0"/>
              <a:t>	run.sh on </a:t>
            </a:r>
            <a:r>
              <a:rPr lang="en-US" dirty="0" err="1" smtClean="0"/>
              <a:t>linux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0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Huge Java Flaw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19600"/>
          </a:xfrm>
        </p:spPr>
        <p:txBody>
          <a:bodyPr/>
          <a:lstStyle/>
          <a:p>
            <a:r>
              <a:rPr lang="en-US" dirty="0" smtClean="0"/>
              <a:t>Java requires you to specify the maximum amount of memory you use</a:t>
            </a:r>
          </a:p>
          <a:p>
            <a:pPr lvl="1"/>
            <a:r>
              <a:rPr lang="en-US" dirty="0" smtClean="0"/>
              <a:t>If you guess too high, the program won’t start (remember this is from a shell script on the end-users machine)</a:t>
            </a:r>
          </a:p>
          <a:p>
            <a:pPr lvl="1"/>
            <a:r>
              <a:rPr lang="en-US" dirty="0" smtClean="0"/>
              <a:t>If you guess too low, eventually in a memory intensive program it will throw an </a:t>
            </a:r>
            <a:r>
              <a:rPr lang="en-US" dirty="0" err="1" smtClean="0"/>
              <a:t>OutOfMemoryException</a:t>
            </a:r>
            <a:endParaRPr lang="en-US" dirty="0" smtClean="0"/>
          </a:p>
          <a:p>
            <a:r>
              <a:rPr lang="en-US" dirty="0" smtClean="0"/>
              <a:t>Command line option (max amount is 6500 Meg of ram)</a:t>
            </a:r>
          </a:p>
          <a:p>
            <a:pPr marL="0" indent="0">
              <a:buNone/>
            </a:pPr>
            <a:r>
              <a:rPr lang="en-US" dirty="0"/>
              <a:t>j</a:t>
            </a:r>
            <a:r>
              <a:rPr lang="en-US" dirty="0" smtClean="0"/>
              <a:t>ava –Xmx6500m –jar pack.jar arg1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0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Javadocs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Java Collections, for example: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www.cs.duke.edu/csed/java/jdk1.5/docs/api/java/util/Collection.html</a:t>
            </a:r>
            <a:endParaRPr lang="en-US" dirty="0" smtClean="0"/>
          </a:p>
          <a:p>
            <a:r>
              <a:rPr lang="en-US" dirty="0" smtClean="0"/>
              <a:t>Soot API: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www.sable.mcgill.ca/soot/doc/index.html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 err="1" smtClean="0"/>
              <a:t>javadoc</a:t>
            </a:r>
            <a:r>
              <a:rPr lang="en-US" dirty="0" smtClean="0"/>
              <a:t> tool comes standard with java so any serious java project publishes their </a:t>
            </a:r>
            <a:r>
              <a:rPr lang="en-US" dirty="0" err="1" smtClean="0"/>
              <a:t>javadocs</a:t>
            </a:r>
            <a:r>
              <a:rPr lang="en-US" dirty="0" smtClean="0"/>
              <a:t> on the web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177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 </a:t>
            </a:r>
            <a:r>
              <a:rPr lang="en-US" dirty="0" err="1" smtClean="0"/>
              <a:t>Composable</a:t>
            </a:r>
            <a:r>
              <a:rPr lang="en-US" dirty="0" smtClean="0"/>
              <a:t> 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43800" cy="43434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InputStream</a:t>
            </a:r>
            <a:r>
              <a:rPr lang="en-US" dirty="0" smtClean="0"/>
              <a:t> / </a:t>
            </a:r>
            <a:r>
              <a:rPr lang="en-US" dirty="0" err="1" smtClean="0"/>
              <a:t>OutputStream</a:t>
            </a:r>
            <a:r>
              <a:rPr lang="en-US" dirty="0" smtClean="0"/>
              <a:t> (abstract)</a:t>
            </a:r>
          </a:p>
          <a:p>
            <a:pPr lvl="1"/>
            <a:r>
              <a:rPr lang="en-US" dirty="0" smtClean="0"/>
              <a:t>Byte IO</a:t>
            </a:r>
          </a:p>
          <a:p>
            <a:pPr lvl="1"/>
            <a:r>
              <a:rPr lang="en-US" dirty="0" smtClean="0"/>
              <a:t>Used as interface too</a:t>
            </a:r>
          </a:p>
          <a:p>
            <a:r>
              <a:rPr lang="en-US" dirty="0" err="1" smtClean="0"/>
              <a:t>FileInputStream</a:t>
            </a:r>
            <a:r>
              <a:rPr lang="en-US" dirty="0" smtClean="0"/>
              <a:t> / </a:t>
            </a:r>
            <a:r>
              <a:rPr lang="en-US" dirty="0" err="1" smtClean="0"/>
              <a:t>FileOutputStream</a:t>
            </a:r>
            <a:endParaRPr lang="en-US" dirty="0"/>
          </a:p>
          <a:p>
            <a:pPr lvl="1"/>
            <a:r>
              <a:rPr lang="en-US" dirty="0" smtClean="0"/>
              <a:t>Byte IO</a:t>
            </a:r>
          </a:p>
          <a:p>
            <a:r>
              <a:rPr lang="en-US" dirty="0" err="1"/>
              <a:t>StringBufferInputStream</a:t>
            </a:r>
            <a:endParaRPr lang="en-US" dirty="0"/>
          </a:p>
          <a:p>
            <a:pPr lvl="1"/>
            <a:r>
              <a:rPr lang="en-US" dirty="0" smtClean="0"/>
              <a:t>Byte IO</a:t>
            </a:r>
          </a:p>
          <a:p>
            <a:r>
              <a:rPr lang="en-US" dirty="0" err="1" smtClean="0"/>
              <a:t>ObjectInputStream</a:t>
            </a:r>
            <a:r>
              <a:rPr lang="en-US" dirty="0" smtClean="0"/>
              <a:t> / </a:t>
            </a:r>
            <a:r>
              <a:rPr lang="en-US" dirty="0" err="1" smtClean="0"/>
              <a:t>ObjectOutputStream</a:t>
            </a:r>
            <a:endParaRPr lang="en-US" dirty="0" smtClean="0"/>
          </a:p>
          <a:p>
            <a:pPr lvl="1"/>
            <a:r>
              <a:rPr lang="en-US" dirty="0" smtClean="0"/>
              <a:t>Primitive and Object IO</a:t>
            </a:r>
          </a:p>
          <a:p>
            <a:pPr lvl="1"/>
            <a:r>
              <a:rPr lang="en-US" dirty="0" smtClean="0"/>
              <a:t>Object IO uses </a:t>
            </a:r>
            <a:r>
              <a:rPr lang="en-US" dirty="0" err="1" smtClean="0"/>
              <a:t>Serializable</a:t>
            </a:r>
            <a:r>
              <a:rPr lang="en-US" dirty="0" smtClean="0"/>
              <a:t> interface to read and write objects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5313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 </a:t>
            </a:r>
            <a:r>
              <a:rPr lang="en-US" dirty="0" err="1" smtClean="0"/>
              <a:t>Composable</a:t>
            </a:r>
            <a:r>
              <a:rPr lang="en-US" dirty="0" smtClean="0"/>
              <a:t> 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GZIPInputStream</a:t>
            </a:r>
            <a:r>
              <a:rPr lang="en-US" dirty="0"/>
              <a:t> / </a:t>
            </a:r>
            <a:r>
              <a:rPr lang="en-US" dirty="0" err="1"/>
              <a:t>GZIPOutputStream</a:t>
            </a:r>
            <a:endParaRPr lang="en-US" dirty="0"/>
          </a:p>
          <a:p>
            <a:pPr lvl="1"/>
            <a:r>
              <a:rPr lang="en-US" dirty="0" smtClean="0"/>
              <a:t>Acts as a filter to a Stream that applies compression</a:t>
            </a:r>
          </a:p>
          <a:p>
            <a:r>
              <a:rPr lang="en-US" dirty="0" err="1" smtClean="0"/>
              <a:t>JarInputStream</a:t>
            </a:r>
            <a:r>
              <a:rPr lang="en-US" dirty="0" smtClean="0"/>
              <a:t> / </a:t>
            </a:r>
            <a:r>
              <a:rPr lang="en-US" dirty="0" err="1" smtClean="0"/>
              <a:t>JarOutputStream</a:t>
            </a:r>
            <a:endParaRPr lang="en-US" dirty="0" smtClean="0"/>
          </a:p>
          <a:p>
            <a:pPr lvl="1"/>
            <a:r>
              <a:rPr lang="en-US" dirty="0" smtClean="0"/>
              <a:t>Acts as a filter that reads .jar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9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 </a:t>
            </a:r>
            <a:r>
              <a:rPr lang="en-US" dirty="0" err="1" smtClean="0"/>
              <a:t>Composable</a:t>
            </a:r>
            <a:r>
              <a:rPr lang="en-US" dirty="0" smtClean="0"/>
              <a:t> 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InputStreamReader</a:t>
            </a:r>
            <a:r>
              <a:rPr lang="en-US" dirty="0" smtClean="0"/>
              <a:t> / </a:t>
            </a:r>
            <a:r>
              <a:rPr lang="en-US" dirty="0" err="1" smtClean="0"/>
              <a:t>InputStreamWriter</a:t>
            </a:r>
            <a:endParaRPr lang="en-US" dirty="0" smtClean="0"/>
          </a:p>
          <a:p>
            <a:pPr lvl="1"/>
            <a:r>
              <a:rPr lang="en-US" dirty="0" smtClean="0"/>
              <a:t>Char IO</a:t>
            </a:r>
          </a:p>
          <a:p>
            <a:r>
              <a:rPr lang="en-US" dirty="0" err="1" smtClean="0"/>
              <a:t>FileReader</a:t>
            </a:r>
            <a:r>
              <a:rPr lang="en-US" dirty="0" smtClean="0"/>
              <a:t> / </a:t>
            </a:r>
            <a:r>
              <a:rPr lang="en-US" dirty="0" err="1" smtClean="0"/>
              <a:t>FileWriter</a:t>
            </a:r>
            <a:endParaRPr lang="en-US" dirty="0" smtClean="0"/>
          </a:p>
          <a:p>
            <a:pPr lvl="1"/>
            <a:r>
              <a:rPr lang="en-US" dirty="0" smtClean="0"/>
              <a:t>Char IO</a:t>
            </a:r>
          </a:p>
          <a:p>
            <a:r>
              <a:rPr lang="en-US" dirty="0" err="1" smtClean="0"/>
              <a:t>BufferedReader</a:t>
            </a:r>
            <a:r>
              <a:rPr lang="en-US" dirty="0" smtClean="0"/>
              <a:t> / </a:t>
            </a:r>
            <a:r>
              <a:rPr lang="en-US" dirty="0" err="1" smtClean="0"/>
              <a:t>BufferedWriter</a:t>
            </a:r>
            <a:endParaRPr lang="en-US" dirty="0" smtClean="0"/>
          </a:p>
          <a:p>
            <a:pPr lvl="1"/>
            <a:r>
              <a:rPr lang="en-US" dirty="0" smtClean="0"/>
              <a:t>Reads and writes lines at a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655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 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43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List interface</a:t>
            </a:r>
          </a:p>
          <a:p>
            <a:pPr lvl="1"/>
            <a:r>
              <a:rPr lang="en-US" dirty="0" err="1" smtClean="0"/>
              <a:t>ArrayList</a:t>
            </a:r>
            <a:endParaRPr lang="en-US" dirty="0" smtClean="0"/>
          </a:p>
          <a:p>
            <a:pPr lvl="1"/>
            <a:r>
              <a:rPr lang="en-US" dirty="0" err="1" smtClean="0"/>
              <a:t>LinkedList</a:t>
            </a:r>
            <a:endParaRPr lang="en-US" dirty="0" smtClean="0"/>
          </a:p>
          <a:p>
            <a:pPr lvl="1"/>
            <a:r>
              <a:rPr lang="en-US" dirty="0" smtClean="0"/>
              <a:t>Stack</a:t>
            </a:r>
          </a:p>
          <a:p>
            <a:r>
              <a:rPr lang="en-US" dirty="0" smtClean="0"/>
              <a:t>Map interface</a:t>
            </a:r>
          </a:p>
          <a:p>
            <a:pPr lvl="1"/>
            <a:r>
              <a:rPr lang="en-US" dirty="0" err="1" smtClean="0"/>
              <a:t>HashMap</a:t>
            </a:r>
            <a:endParaRPr lang="en-US" dirty="0" smtClean="0"/>
          </a:p>
          <a:p>
            <a:pPr lvl="1"/>
            <a:r>
              <a:rPr lang="en-US" dirty="0" err="1" smtClean="0"/>
              <a:t>TreeMap</a:t>
            </a:r>
            <a:endParaRPr lang="en-US" dirty="0" smtClean="0"/>
          </a:p>
          <a:p>
            <a:pPr lvl="1"/>
            <a:r>
              <a:rPr lang="en-US" dirty="0" err="1" smtClean="0"/>
              <a:t>LinkedHashMap</a:t>
            </a:r>
            <a:endParaRPr lang="en-US" dirty="0" smtClean="0"/>
          </a:p>
          <a:p>
            <a:r>
              <a:rPr lang="en-US" dirty="0" smtClean="0"/>
              <a:t>Set interface</a:t>
            </a:r>
          </a:p>
          <a:p>
            <a:pPr lvl="1"/>
            <a:r>
              <a:rPr lang="en-US" dirty="0" err="1" smtClean="0"/>
              <a:t>HashSet</a:t>
            </a:r>
            <a:endParaRPr lang="en-US" dirty="0" smtClean="0"/>
          </a:p>
          <a:p>
            <a:pPr lvl="1"/>
            <a:r>
              <a:rPr lang="en-US" dirty="0" err="1" smtClean="0"/>
              <a:t>TreeSet</a:t>
            </a:r>
            <a:endParaRPr lang="en-US" dirty="0" smtClean="0"/>
          </a:p>
          <a:p>
            <a:pPr lvl="1"/>
            <a:r>
              <a:rPr lang="en-US" dirty="0" err="1" smtClean="0"/>
              <a:t>LinkedHashSet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826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 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BlockingQueue</a:t>
            </a:r>
            <a:endParaRPr lang="en-US" dirty="0" smtClean="0"/>
          </a:p>
          <a:p>
            <a:pPr lvl="1"/>
            <a:r>
              <a:rPr lang="en-US" dirty="0" err="1" smtClean="0"/>
              <a:t>ArrayBlockingQueue</a:t>
            </a:r>
            <a:endParaRPr lang="en-US" dirty="0" smtClean="0"/>
          </a:p>
          <a:p>
            <a:pPr lvl="1"/>
            <a:r>
              <a:rPr lang="en-US" dirty="0" err="1" smtClean="0"/>
              <a:t>LinkedBlockingQueue</a:t>
            </a:r>
            <a:endParaRPr lang="en-US" dirty="0" smtClean="0"/>
          </a:p>
          <a:p>
            <a:pPr lvl="1"/>
            <a:r>
              <a:rPr lang="en-US" dirty="0" err="1" smtClean="0"/>
              <a:t>PriorityBlockingQueue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8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62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Interacting with the </a:t>
            </a:r>
            <a:r>
              <a:rPr lang="en-US" dirty="0" err="1" smtClean="0"/>
              <a:t>filesystem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major things get in the way of absolute platform independence</a:t>
            </a:r>
          </a:p>
          <a:p>
            <a:pPr lvl="1"/>
            <a:r>
              <a:rPr lang="en-US" dirty="0" smtClean="0"/>
              <a:t>Paths</a:t>
            </a:r>
          </a:p>
          <a:p>
            <a:pPr lvl="1"/>
            <a:r>
              <a:rPr lang="en-US" dirty="0" smtClean="0"/>
              <a:t>Native Code</a:t>
            </a:r>
            <a:endParaRPr lang="en-US" dirty="0"/>
          </a:p>
          <a:p>
            <a:r>
              <a:rPr lang="en-US" dirty="0" smtClean="0"/>
              <a:t>On Windows the File separator is \</a:t>
            </a:r>
          </a:p>
          <a:p>
            <a:r>
              <a:rPr lang="en-US" dirty="0" smtClean="0"/>
              <a:t>On Linux the File separator is /</a:t>
            </a:r>
          </a:p>
          <a:p>
            <a:r>
              <a:rPr lang="en-US" dirty="0" smtClean="0"/>
              <a:t>When you are writing code that interacts with paths, use the string </a:t>
            </a:r>
            <a:r>
              <a:rPr lang="en-US" dirty="0" err="1" smtClean="0"/>
              <a:t>File.separator</a:t>
            </a:r>
            <a:r>
              <a:rPr lang="en-US" dirty="0" smtClean="0"/>
              <a:t> to get the current separator for the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96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62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Interacting with the </a:t>
            </a:r>
            <a:r>
              <a:rPr lang="en-US" dirty="0" err="1" smtClean="0"/>
              <a:t>filesystem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7543800" cy="4267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Be careful when using </a:t>
            </a:r>
            <a:r>
              <a:rPr lang="en-US" dirty="0" err="1" smtClean="0"/>
              <a:t>File.separator</a:t>
            </a:r>
            <a:r>
              <a:rPr lang="en-US" dirty="0" smtClean="0"/>
              <a:t> in </a:t>
            </a:r>
            <a:r>
              <a:rPr lang="en-US" dirty="0"/>
              <a:t>regular </a:t>
            </a:r>
            <a:r>
              <a:rPr lang="en-US" dirty="0" smtClean="0"/>
              <a:t>expressions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String </a:t>
            </a:r>
            <a:r>
              <a:rPr lang="en-US" dirty="0" err="1"/>
              <a:t>upFolder</a:t>
            </a:r>
            <a:r>
              <a:rPr lang="en-US" dirty="0"/>
              <a:t>(String folder){</a:t>
            </a:r>
          </a:p>
          <a:p>
            <a:pPr marL="0" indent="0">
              <a:buNone/>
            </a:pPr>
            <a:r>
              <a:rPr lang="en-US" dirty="0"/>
              <a:t>    String s = </a:t>
            </a:r>
            <a:r>
              <a:rPr lang="en-US" dirty="0" err="1"/>
              <a:t>File.separator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if(</a:t>
            </a:r>
            <a:r>
              <a:rPr lang="en-US" dirty="0" err="1"/>
              <a:t>s.equals</a:t>
            </a:r>
            <a:r>
              <a:rPr lang="en-US" dirty="0"/>
              <a:t>("\\"))</a:t>
            </a:r>
          </a:p>
          <a:p>
            <a:pPr marL="0" indent="0">
              <a:buNone/>
            </a:pPr>
            <a:r>
              <a:rPr lang="en-US" dirty="0"/>
              <a:t>      s = "\\\\";</a:t>
            </a:r>
          </a:p>
          <a:p>
            <a:pPr marL="0" indent="0">
              <a:buNone/>
            </a:pPr>
            <a:r>
              <a:rPr lang="en-US" dirty="0"/>
              <a:t>    String[] tokens = </a:t>
            </a:r>
            <a:r>
              <a:rPr lang="en-US" dirty="0" err="1"/>
              <a:t>folder.split</a:t>
            </a:r>
            <a:r>
              <a:rPr lang="en-US" dirty="0"/>
              <a:t>(s);</a:t>
            </a:r>
          </a:p>
          <a:p>
            <a:pPr marL="0" indent="0">
              <a:buNone/>
            </a:pPr>
            <a:r>
              <a:rPr lang="en-US" dirty="0"/>
              <a:t>    String ret = "";</a:t>
            </a:r>
          </a:p>
          <a:p>
            <a:pPr marL="0" indent="0">
              <a:buNone/>
            </a:pPr>
            <a:r>
              <a:rPr lang="en-US" dirty="0"/>
              <a:t>    for(</a:t>
            </a:r>
            <a:r>
              <a:rPr lang="en-US" dirty="0" err="1"/>
              <a:t>int</a:t>
            </a:r>
            <a:r>
              <a:rPr lang="en-US" dirty="0"/>
              <a:t> i = 0; i &lt; </a:t>
            </a:r>
            <a:r>
              <a:rPr lang="en-US" dirty="0" err="1"/>
              <a:t>tokens.length</a:t>
            </a:r>
            <a:r>
              <a:rPr lang="en-US" dirty="0"/>
              <a:t> - 1; ++i){</a:t>
            </a:r>
          </a:p>
          <a:p>
            <a:pPr marL="0" indent="0">
              <a:buNone/>
            </a:pPr>
            <a:r>
              <a:rPr lang="en-US" dirty="0"/>
              <a:t>      ret += tokens[i] + </a:t>
            </a:r>
            <a:r>
              <a:rPr lang="en-US" dirty="0" err="1"/>
              <a:t>File.separator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}</a:t>
            </a:r>
          </a:p>
          <a:p>
            <a:pPr marL="0" indent="0">
              <a:buNone/>
            </a:pPr>
            <a:r>
              <a:rPr lang="en-US" dirty="0"/>
              <a:t>    return ret;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230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Any class that implements the Runnable interface can be used to create a thread</a:t>
            </a:r>
          </a:p>
          <a:p>
            <a:pPr marL="0" indent="0">
              <a:buNone/>
            </a:pPr>
            <a:r>
              <a:rPr lang="en-US" dirty="0"/>
              <a:t>c</a:t>
            </a:r>
            <a:r>
              <a:rPr lang="en-US" dirty="0" smtClean="0"/>
              <a:t>lass </a:t>
            </a:r>
            <a:r>
              <a:rPr lang="en-US" dirty="0" err="1" smtClean="0"/>
              <a:t>ThreadProc</a:t>
            </a:r>
            <a:r>
              <a:rPr lang="en-US" dirty="0" smtClean="0"/>
              <a:t> implements Runnable {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dirty="0" err="1" smtClean="0"/>
              <a:t>int</a:t>
            </a:r>
            <a:r>
              <a:rPr lang="en-US" dirty="0" smtClean="0"/>
              <a:t> data;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public </a:t>
            </a:r>
            <a:r>
              <a:rPr lang="en-US" dirty="0" err="1" smtClean="0"/>
              <a:t>ThreadProc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data){</a:t>
            </a:r>
            <a:br>
              <a:rPr lang="en-US" dirty="0" smtClean="0"/>
            </a:br>
            <a:r>
              <a:rPr lang="en-US" dirty="0" smtClean="0"/>
              <a:t>     </a:t>
            </a:r>
            <a:r>
              <a:rPr lang="en-US" dirty="0" err="1" smtClean="0"/>
              <a:t>this.data</a:t>
            </a:r>
            <a:r>
              <a:rPr lang="en-US" dirty="0" smtClean="0"/>
              <a:t> = data;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new Thread(this).start();</a:t>
            </a:r>
            <a:br>
              <a:rPr lang="en-US" dirty="0" smtClean="0"/>
            </a:br>
            <a:r>
              <a:rPr lang="en-US" dirty="0" smtClean="0"/>
              <a:t>   }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public void run() { </a:t>
            </a:r>
            <a:br>
              <a:rPr lang="en-US" dirty="0" smtClean="0"/>
            </a:br>
            <a:r>
              <a:rPr lang="en-US" dirty="0" smtClean="0"/>
              <a:t>     while(true) 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/* use data */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} }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214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19600"/>
          </a:xfrm>
        </p:spPr>
        <p:txBody>
          <a:bodyPr/>
          <a:lstStyle/>
          <a:p>
            <a:r>
              <a:rPr lang="en-US" dirty="0" err="1" smtClean="0"/>
              <a:t>java.util.concurrent</a:t>
            </a:r>
            <a:r>
              <a:rPr lang="en-US" dirty="0" smtClean="0"/>
              <a:t> namespace:</a:t>
            </a:r>
          </a:p>
          <a:p>
            <a:pPr lvl="1"/>
            <a:r>
              <a:rPr lang="en-US" dirty="0" smtClean="0"/>
              <a:t>Semaphore</a:t>
            </a:r>
          </a:p>
          <a:p>
            <a:pPr lvl="1"/>
            <a:r>
              <a:rPr lang="en-US" dirty="0" err="1" smtClean="0"/>
              <a:t>CyclicBarrier</a:t>
            </a:r>
            <a:endParaRPr lang="en-US" dirty="0" smtClean="0"/>
          </a:p>
          <a:p>
            <a:r>
              <a:rPr lang="en-US" dirty="0" err="1"/>
              <a:t>j</a:t>
            </a:r>
            <a:r>
              <a:rPr lang="en-US" dirty="0" err="1" smtClean="0"/>
              <a:t>ava.util.concurrent.atomic</a:t>
            </a:r>
            <a:r>
              <a:rPr lang="en-US" dirty="0" smtClean="0"/>
              <a:t> namespace:</a:t>
            </a:r>
          </a:p>
          <a:p>
            <a:pPr lvl="1"/>
            <a:r>
              <a:rPr lang="en-US" dirty="0" err="1" smtClean="0"/>
              <a:t>AtmoicBoolean</a:t>
            </a:r>
            <a:endParaRPr lang="en-US" dirty="0"/>
          </a:p>
          <a:p>
            <a:pPr lvl="1"/>
            <a:r>
              <a:rPr lang="en-US" dirty="0" err="1" smtClean="0"/>
              <a:t>AtomicInteger</a:t>
            </a:r>
            <a:endParaRPr lang="en-US" dirty="0" smtClean="0"/>
          </a:p>
          <a:p>
            <a:pPr lvl="1"/>
            <a:r>
              <a:rPr lang="en-US" dirty="0" err="1" smtClean="0"/>
              <a:t>AtomicLong</a:t>
            </a:r>
            <a:endParaRPr lang="en-US" dirty="0" smtClean="0"/>
          </a:p>
          <a:p>
            <a:r>
              <a:rPr lang="en-US" dirty="0" smtClean="0"/>
              <a:t>Note on variables that can fit in registers:</a:t>
            </a:r>
          </a:p>
          <a:p>
            <a:pPr lvl="1"/>
            <a:r>
              <a:rPr lang="en-US" dirty="0" smtClean="0"/>
              <a:t>I have never seen one read or write operation on a primitive not be atomic.  I think you need to worry when you have a read followed by a write that needs to be atomic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05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Synchronized methods:</a:t>
            </a:r>
          </a:p>
          <a:p>
            <a:pPr lvl="1"/>
            <a:r>
              <a:rPr lang="en-US" dirty="0" smtClean="0"/>
              <a:t>The JVM makes sure threads are serialized for all synchronized methods of a class</a:t>
            </a:r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public class </a:t>
            </a:r>
            <a:r>
              <a:rPr lang="en-US" dirty="0" err="1"/>
              <a:t>SynchronizedCounter</a:t>
            </a:r>
            <a:r>
              <a:rPr lang="en-US" dirty="0"/>
              <a:t> {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private </a:t>
            </a:r>
            <a:r>
              <a:rPr lang="en-US" dirty="0" err="1"/>
              <a:t>int</a:t>
            </a:r>
            <a:r>
              <a:rPr lang="en-US" dirty="0"/>
              <a:t> c = 0;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public </a:t>
            </a:r>
            <a:r>
              <a:rPr lang="en-US" dirty="0"/>
              <a:t>synchronized void increment() {  </a:t>
            </a:r>
            <a:r>
              <a:rPr lang="en-US" dirty="0" smtClean="0"/>
              <a:t> </a:t>
            </a:r>
            <a:r>
              <a:rPr lang="en-US" dirty="0" err="1" smtClean="0"/>
              <a:t>c</a:t>
            </a:r>
            <a:r>
              <a:rPr lang="en-US" dirty="0" err="1"/>
              <a:t>++</a:t>
            </a:r>
            <a:r>
              <a:rPr lang="en-US" dirty="0"/>
              <a:t>; </a:t>
            </a:r>
            <a:r>
              <a:rPr lang="en-US" dirty="0" smtClean="0"/>
              <a:t>      }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public </a:t>
            </a:r>
            <a:r>
              <a:rPr lang="en-US" dirty="0"/>
              <a:t>synchronized void decrement() { </a:t>
            </a:r>
            <a:r>
              <a:rPr lang="en-US" dirty="0" smtClean="0"/>
              <a:t>  c-</a:t>
            </a:r>
            <a:r>
              <a:rPr lang="en-US" dirty="0"/>
              <a:t>-; </a:t>
            </a:r>
            <a:r>
              <a:rPr lang="en-US" dirty="0" smtClean="0"/>
              <a:t>       }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public </a:t>
            </a:r>
            <a:r>
              <a:rPr lang="en-US" dirty="0"/>
              <a:t>synchronized </a:t>
            </a:r>
            <a:r>
              <a:rPr lang="en-US" dirty="0" err="1"/>
              <a:t>int</a:t>
            </a:r>
            <a:r>
              <a:rPr lang="en-US" dirty="0"/>
              <a:t> value() </a:t>
            </a:r>
            <a:r>
              <a:rPr lang="en-US" dirty="0" smtClean="0"/>
              <a:t>           { </a:t>
            </a:r>
            <a:r>
              <a:rPr lang="en-US" dirty="0"/>
              <a:t>return c; </a:t>
            </a:r>
            <a:r>
              <a:rPr lang="en-US" dirty="0" smtClean="0"/>
              <a:t> } 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http://download.oracle.com/javase/tutorial/essential/concurrency/syncmeth.html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087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 java types are stored as network byte order so you never need to do any host to network byte order conversion</a:t>
            </a:r>
          </a:p>
          <a:p>
            <a:pPr marL="0" indent="0">
              <a:buNone/>
            </a:pPr>
            <a:r>
              <a:rPr lang="en-US" dirty="0" smtClean="0"/>
              <a:t>//accept thread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ServerSocket</a:t>
            </a:r>
            <a:r>
              <a:rPr lang="en-US" dirty="0" smtClean="0"/>
              <a:t> </a:t>
            </a:r>
            <a:r>
              <a:rPr lang="en-US" dirty="0"/>
              <a:t>listener = new </a:t>
            </a:r>
            <a:r>
              <a:rPr lang="en-US" dirty="0" err="1"/>
              <a:t>ServerSocket</a:t>
            </a:r>
            <a:r>
              <a:rPr lang="en-US" dirty="0"/>
              <a:t>(</a:t>
            </a:r>
            <a:r>
              <a:rPr lang="en-US" dirty="0" err="1"/>
              <a:t>m_ListenPort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while(true</a:t>
            </a:r>
            <a:r>
              <a:rPr lang="en-US" dirty="0"/>
              <a:t>){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    Socket </a:t>
            </a:r>
            <a:r>
              <a:rPr lang="en-US" dirty="0"/>
              <a:t>client = </a:t>
            </a:r>
            <a:r>
              <a:rPr lang="en-US" dirty="0" err="1"/>
              <a:t>listener.accept</a:t>
            </a:r>
            <a:r>
              <a:rPr lang="en-US" dirty="0"/>
              <a:t>();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Thread </a:t>
            </a:r>
            <a:r>
              <a:rPr lang="en-US" dirty="0" err="1"/>
              <a:t>thread</a:t>
            </a:r>
            <a:r>
              <a:rPr lang="en-US" dirty="0"/>
              <a:t> = new Thread(new </a:t>
            </a:r>
            <a:r>
              <a:rPr lang="en-US" dirty="0" err="1" smtClean="0"/>
              <a:t>ClientHandler</a:t>
            </a:r>
            <a:r>
              <a:rPr lang="en-US" dirty="0" smtClean="0"/>
              <a:t>(client));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err="1" smtClean="0"/>
              <a:t>thread.start</a:t>
            </a:r>
            <a:r>
              <a:rPr lang="en-US" dirty="0"/>
              <a:t>();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//client handler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BufferedReader</a:t>
            </a:r>
            <a:r>
              <a:rPr lang="en-US" dirty="0" smtClean="0"/>
              <a:t> reader = new </a:t>
            </a:r>
            <a:r>
              <a:rPr lang="en-US" dirty="0" err="1" smtClean="0"/>
              <a:t>BufferedReader</a:t>
            </a:r>
            <a:r>
              <a:rPr lang="en-US" dirty="0" smtClean="0"/>
              <a:t>(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new </a:t>
            </a:r>
            <a:r>
              <a:rPr lang="en-US" dirty="0" err="1" smtClean="0"/>
              <a:t>InputStreamReader</a:t>
            </a:r>
            <a:r>
              <a:rPr lang="en-US" dirty="0" smtClean="0"/>
              <a:t>(</a:t>
            </a:r>
            <a:r>
              <a:rPr lang="en-US" dirty="0" err="1" smtClean="0"/>
              <a:t>client.getInputStream</a:t>
            </a:r>
            <a:r>
              <a:rPr lang="en-US" dirty="0" smtClean="0"/>
              <a:t>());</a:t>
            </a:r>
            <a:br>
              <a:rPr lang="en-US" dirty="0" smtClean="0"/>
            </a:br>
            <a:r>
              <a:rPr lang="en-US" dirty="0" smtClean="0"/>
              <a:t>     </a:t>
            </a:r>
            <a:r>
              <a:rPr lang="en-US" dirty="0" err="1" smtClean="0"/>
              <a:t>PrintWriter</a:t>
            </a:r>
            <a:r>
              <a:rPr lang="en-US" dirty="0" smtClean="0"/>
              <a:t> writer = new </a:t>
            </a:r>
            <a:r>
              <a:rPr lang="en-US" dirty="0" err="1" smtClean="0"/>
              <a:t>PrintWriter</a:t>
            </a:r>
            <a:r>
              <a:rPr lang="en-US" dirty="0" smtClean="0"/>
              <a:t>(</a:t>
            </a:r>
            <a:br>
              <a:rPr lang="en-US" dirty="0" smtClean="0"/>
            </a:br>
            <a:r>
              <a:rPr lang="en-US" dirty="0" smtClean="0"/>
              <a:t>        new </a:t>
            </a:r>
            <a:r>
              <a:rPr lang="en-US" dirty="0" err="1" smtClean="0"/>
              <a:t>OutputStreamWriter</a:t>
            </a:r>
            <a:r>
              <a:rPr lang="en-US" dirty="0" smtClean="0"/>
              <a:t>(</a:t>
            </a:r>
            <a:r>
              <a:rPr lang="en-US" dirty="0" err="1" smtClean="0"/>
              <a:t>client.getOutputStream</a:t>
            </a:r>
            <a:r>
              <a:rPr lang="en-US" dirty="0" smtClean="0"/>
              <a:t>());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985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Socket Client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Socket </a:t>
            </a:r>
            <a:r>
              <a:rPr lang="en-US" dirty="0" smtClean="0"/>
              <a:t>sock </a:t>
            </a:r>
            <a:r>
              <a:rPr lang="en-US" dirty="0"/>
              <a:t>= new Socket</a:t>
            </a:r>
            <a:r>
              <a:rPr lang="en-US" dirty="0" smtClean="0"/>
              <a:t>(“128.230.199.134", 8000); </a:t>
            </a:r>
          </a:p>
          <a:p>
            <a:pPr marL="0" indent="0">
              <a:buNone/>
            </a:pPr>
            <a:r>
              <a:rPr lang="en-US" dirty="0" err="1" smtClean="0"/>
              <a:t>BufferedReader</a:t>
            </a:r>
            <a:r>
              <a:rPr lang="en-US" dirty="0" smtClean="0"/>
              <a:t> reader = new </a:t>
            </a:r>
            <a:r>
              <a:rPr lang="en-US" dirty="0" err="1" smtClean="0"/>
              <a:t>BufferedReader</a:t>
            </a:r>
            <a:r>
              <a:rPr lang="en-US" dirty="0" smtClean="0"/>
              <a:t>(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new </a:t>
            </a:r>
            <a:r>
              <a:rPr lang="en-US" dirty="0" err="1" smtClean="0"/>
              <a:t>InputStreamReader</a:t>
            </a:r>
            <a:r>
              <a:rPr lang="en-US" dirty="0" smtClean="0"/>
              <a:t>(</a:t>
            </a:r>
            <a:r>
              <a:rPr lang="en-US" dirty="0" err="1" smtClean="0"/>
              <a:t>sock.getInputStream</a:t>
            </a:r>
            <a:r>
              <a:rPr lang="en-US" dirty="0" smtClean="0"/>
              <a:t>());</a:t>
            </a:r>
          </a:p>
          <a:p>
            <a:pPr marL="0" indent="0">
              <a:buNone/>
            </a:pPr>
            <a:r>
              <a:rPr lang="en-US" dirty="0" err="1" smtClean="0"/>
              <a:t>PrintWriter</a:t>
            </a:r>
            <a:r>
              <a:rPr lang="en-US" dirty="0" smtClean="0"/>
              <a:t> writer = new </a:t>
            </a:r>
            <a:r>
              <a:rPr lang="en-US" dirty="0" err="1" smtClean="0"/>
              <a:t>PrintWriter</a:t>
            </a:r>
            <a:r>
              <a:rPr lang="en-US" dirty="0" smtClean="0"/>
              <a:t>(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new </a:t>
            </a:r>
            <a:r>
              <a:rPr lang="en-US" dirty="0" err="1" smtClean="0"/>
              <a:t>OutputStreamReader</a:t>
            </a:r>
            <a:r>
              <a:rPr lang="en-US" dirty="0" smtClean="0"/>
              <a:t>(</a:t>
            </a:r>
            <a:r>
              <a:rPr lang="en-US" dirty="0" err="1" smtClean="0"/>
              <a:t>sock.getOutputStream</a:t>
            </a:r>
            <a:r>
              <a:rPr lang="en-US" dirty="0" smtClean="0"/>
              <a:t>());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52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Mapped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FileInputStream</a:t>
            </a:r>
            <a:r>
              <a:rPr lang="en-US" dirty="0" smtClean="0"/>
              <a:t> fin = </a:t>
            </a:r>
            <a:r>
              <a:rPr lang="en-US" dirty="0"/>
              <a:t>new </a:t>
            </a:r>
            <a:r>
              <a:rPr lang="en-US" dirty="0" err="1"/>
              <a:t>FileInputStream</a:t>
            </a:r>
            <a:r>
              <a:rPr lang="en-US" dirty="0"/>
              <a:t>("text.txt</a:t>
            </a:r>
            <a:r>
              <a:rPr lang="en-US" dirty="0" smtClean="0"/>
              <a:t>");</a:t>
            </a:r>
          </a:p>
          <a:p>
            <a:pPr marL="0" indent="0">
              <a:buNone/>
            </a:pPr>
            <a:r>
              <a:rPr lang="en-US" dirty="0" err="1" smtClean="0"/>
              <a:t>FileChannel</a:t>
            </a:r>
            <a:r>
              <a:rPr lang="en-US" dirty="0" smtClean="0"/>
              <a:t> </a:t>
            </a:r>
            <a:r>
              <a:rPr lang="en-US" dirty="0"/>
              <a:t>channel = </a:t>
            </a:r>
            <a:r>
              <a:rPr lang="en-US" dirty="0" err="1" smtClean="0"/>
              <a:t>fin.getChannel</a:t>
            </a:r>
            <a:r>
              <a:rPr lang="en-US" dirty="0"/>
              <a:t>(); </a:t>
            </a:r>
          </a:p>
          <a:p>
            <a:pPr marL="0" indent="0">
              <a:buNone/>
            </a:pPr>
            <a:r>
              <a:rPr lang="en-US" dirty="0" err="1" smtClean="0"/>
              <a:t>MappedByteBuffer</a:t>
            </a:r>
            <a:r>
              <a:rPr lang="en-US" dirty="0" smtClean="0"/>
              <a:t> </a:t>
            </a:r>
            <a:r>
              <a:rPr lang="en-US" dirty="0" err="1"/>
              <a:t>buf</a:t>
            </a:r>
            <a:r>
              <a:rPr lang="en-US" dirty="0"/>
              <a:t> = 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channel.map</a:t>
            </a:r>
            <a:r>
              <a:rPr lang="en-US" dirty="0" smtClean="0"/>
              <a:t>(</a:t>
            </a:r>
            <a:r>
              <a:rPr lang="en-US" dirty="0" err="1" smtClean="0"/>
              <a:t>FileChannel.MapMode.READ_WRITE</a:t>
            </a:r>
            <a:r>
              <a:rPr lang="en-US" dirty="0"/>
              <a:t>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position, size); </a:t>
            </a:r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/>
              <a:t>ivalue</a:t>
            </a:r>
            <a:r>
              <a:rPr lang="en-US" dirty="0"/>
              <a:t> = </a:t>
            </a:r>
            <a:r>
              <a:rPr lang="en-US" dirty="0" err="1"/>
              <a:t>buf.getInt</a:t>
            </a:r>
            <a:r>
              <a:rPr lang="en-US" dirty="0" smtClean="0"/>
              <a:t>();   //buffer </a:t>
            </a:r>
            <a:r>
              <a:rPr lang="en-US" dirty="0" err="1" smtClean="0"/>
              <a:t>ptr</a:t>
            </a:r>
            <a:r>
              <a:rPr lang="en-US" dirty="0" smtClean="0"/>
              <a:t> is incremented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long </a:t>
            </a:r>
            <a:r>
              <a:rPr lang="en-US" dirty="0" err="1"/>
              <a:t>lvalue</a:t>
            </a:r>
            <a:r>
              <a:rPr lang="en-US" dirty="0"/>
              <a:t> = </a:t>
            </a:r>
            <a:r>
              <a:rPr lang="en-US" dirty="0" err="1"/>
              <a:t>buf.getLong</a:t>
            </a:r>
            <a:r>
              <a:rPr lang="en-US" dirty="0"/>
              <a:t>();</a:t>
            </a:r>
          </a:p>
          <a:p>
            <a:pPr marL="0" indent="0">
              <a:buNone/>
            </a:pPr>
            <a:r>
              <a:rPr lang="en-US" dirty="0" err="1" smtClean="0"/>
              <a:t>CharBuffer</a:t>
            </a:r>
            <a:r>
              <a:rPr lang="en-US" dirty="0" smtClean="0"/>
              <a:t> </a:t>
            </a:r>
            <a:r>
              <a:rPr lang="en-US" dirty="0" err="1"/>
              <a:t>char_buffer</a:t>
            </a:r>
            <a:r>
              <a:rPr lang="en-US" dirty="0"/>
              <a:t> = </a:t>
            </a:r>
            <a:r>
              <a:rPr lang="en-US" dirty="0" err="1"/>
              <a:t>buf.asCharBuffer</a:t>
            </a:r>
            <a:r>
              <a:rPr lang="en-US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49937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String </a:t>
            </a:r>
            <a:r>
              <a:rPr lang="en-US" dirty="0" err="1" smtClean="0"/>
              <a:t>str</a:t>
            </a:r>
            <a:r>
              <a:rPr lang="en-US" dirty="0" smtClean="0"/>
              <a:t> = “hello world”</a:t>
            </a:r>
            <a:br>
              <a:rPr lang="en-US" dirty="0" smtClean="0"/>
            </a:br>
            <a:r>
              <a:rPr lang="en-US" dirty="0" smtClean="0"/>
              <a:t>if(</a:t>
            </a:r>
            <a:r>
              <a:rPr lang="en-US" dirty="0" err="1" smtClean="0"/>
              <a:t>str.matches</a:t>
            </a:r>
            <a:r>
              <a:rPr lang="en-US" dirty="0" smtClean="0"/>
              <a:t>(“^hello”)){</a:t>
            </a:r>
            <a:br>
              <a:rPr lang="en-US" dirty="0" smtClean="0"/>
            </a:br>
            <a:r>
              <a:rPr lang="en-US" dirty="0" smtClean="0"/>
              <a:t>  //do something if </a:t>
            </a:r>
            <a:r>
              <a:rPr lang="en-US" dirty="0" err="1" smtClean="0"/>
              <a:t>str</a:t>
            </a:r>
            <a:r>
              <a:rPr lang="en-US" dirty="0" smtClean="0"/>
              <a:t> starts with hello</a:t>
            </a:r>
            <a:br>
              <a:rPr lang="en-US" dirty="0" smtClean="0"/>
            </a:br>
            <a:r>
              <a:rPr lang="en-US" dirty="0" smtClean="0"/>
              <a:t>}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64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WeakReferences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2672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WeakReference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 garbage collector will not consider links past a weak reference as alive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Bitmap bmp = new Bitmap(1600, 1200);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WeakReference</a:t>
            </a:r>
            <a:r>
              <a:rPr lang="en-US" dirty="0" smtClean="0"/>
              <a:t>&lt;Bitmap&gt; </a:t>
            </a:r>
            <a:r>
              <a:rPr lang="en-US" dirty="0" err="1" smtClean="0"/>
              <a:t>weakbmp</a:t>
            </a:r>
            <a:r>
              <a:rPr lang="en-US" dirty="0" smtClean="0"/>
              <a:t> =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new </a:t>
            </a:r>
            <a:r>
              <a:rPr lang="en-US" dirty="0" err="1" smtClean="0"/>
              <a:t>WeakReference</a:t>
            </a:r>
            <a:r>
              <a:rPr lang="en-US" dirty="0" smtClean="0"/>
              <a:t>&lt;Bitmap&gt;(bmp);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//later</a:t>
            </a:r>
            <a:br>
              <a:rPr lang="en-US" dirty="0" smtClean="0"/>
            </a:br>
            <a:r>
              <a:rPr lang="en-US" dirty="0" smtClean="0"/>
              <a:t>Bitmap bmp2 = </a:t>
            </a:r>
            <a:r>
              <a:rPr lang="en-US" dirty="0" err="1" smtClean="0"/>
              <a:t>weakbmp.get</a:t>
            </a:r>
            <a:r>
              <a:rPr lang="en-US" dirty="0" smtClean="0"/>
              <a:t>();</a:t>
            </a:r>
          </a:p>
          <a:p>
            <a:pPr marL="0" indent="0">
              <a:buNone/>
            </a:pPr>
            <a:r>
              <a:rPr lang="en-US" dirty="0" smtClean="0"/>
              <a:t>if(bmp2 == null) {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//reload from disk and reinitialize </a:t>
            </a:r>
            <a:r>
              <a:rPr lang="en-US" dirty="0" err="1" smtClean="0"/>
              <a:t>weakbmp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31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WeakReferences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WeakHashMap</a:t>
            </a:r>
            <a:r>
              <a:rPr lang="en-US" dirty="0" smtClean="0"/>
              <a:t>&lt;Key, Value&gt;</a:t>
            </a:r>
          </a:p>
          <a:p>
            <a:pPr lvl="1"/>
            <a:r>
              <a:rPr lang="en-US" dirty="0" smtClean="0"/>
              <a:t>Like a </a:t>
            </a:r>
            <a:r>
              <a:rPr lang="en-US" dirty="0" err="1" smtClean="0"/>
              <a:t>HashMap</a:t>
            </a:r>
            <a:r>
              <a:rPr lang="en-US" dirty="0" smtClean="0"/>
              <a:t> but the Key is really a </a:t>
            </a:r>
            <a:r>
              <a:rPr lang="en-US" dirty="0" err="1" smtClean="0"/>
              <a:t>WeakReference</a:t>
            </a:r>
            <a:r>
              <a:rPr lang="en-US" dirty="0" smtClean="0"/>
              <a:t>&lt;Key&gt;</a:t>
            </a:r>
          </a:p>
          <a:p>
            <a:pPr lvl="1"/>
            <a:r>
              <a:rPr lang="en-US" dirty="0" smtClean="0"/>
              <a:t>Useful for creating caches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6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Netbeans</a:t>
            </a:r>
            <a:r>
              <a:rPr lang="en-US" dirty="0"/>
              <a:t> </a:t>
            </a:r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Excellent code </a:t>
            </a:r>
            <a:r>
              <a:rPr lang="en-US" dirty="0"/>
              <a:t>c</a:t>
            </a:r>
            <a:r>
              <a:rPr lang="en-US" dirty="0" smtClean="0"/>
              <a:t>ompletion</a:t>
            </a:r>
          </a:p>
          <a:p>
            <a:r>
              <a:rPr lang="en-US" dirty="0" smtClean="0"/>
              <a:t>Auto suggest imports (Visual Studio supports this with a for pay plugin)</a:t>
            </a:r>
          </a:p>
          <a:p>
            <a:r>
              <a:rPr lang="en-US" dirty="0" smtClean="0"/>
              <a:t>Excellent renaming of fields, methods, classes and namespaces</a:t>
            </a:r>
          </a:p>
          <a:p>
            <a:r>
              <a:rPr lang="en-US" dirty="0" err="1" smtClean="0"/>
              <a:t>Netbeans</a:t>
            </a:r>
            <a:r>
              <a:rPr lang="en-US" dirty="0" smtClean="0"/>
              <a:t> 7.0 was released yesterday and they supposedly worked on Swing a little bit.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432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Netbeans</a:t>
            </a:r>
            <a:r>
              <a:rPr lang="en-US" dirty="0" smtClean="0"/>
              <a:t> Performance Profiler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first rule in performance is that you write the code for correct functionality first</a:t>
            </a:r>
          </a:p>
          <a:p>
            <a:r>
              <a:rPr lang="en-US" dirty="0" smtClean="0"/>
              <a:t>Then you only try to correct performance using a profiler</a:t>
            </a:r>
          </a:p>
          <a:p>
            <a:endParaRPr lang="en-US" dirty="0"/>
          </a:p>
          <a:p>
            <a:r>
              <a:rPr lang="en-US" dirty="0" smtClean="0"/>
              <a:t>Demo performance of </a:t>
            </a:r>
            <a:r>
              <a:rPr lang="en-US" dirty="0" err="1" smtClean="0"/>
              <a:t>prefuse</a:t>
            </a:r>
            <a:r>
              <a:rPr lang="en-US" dirty="0" smtClean="0"/>
              <a:t>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08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Junit</a:t>
            </a:r>
            <a:r>
              <a:rPr lang="en-US" dirty="0" smtClean="0"/>
              <a:t> for unit testing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7162800" cy="4724758"/>
          </a:xfrm>
        </p:spPr>
      </p:pic>
    </p:spTree>
    <p:extLst>
      <p:ext uri="{BB962C8B-B14F-4D97-AF65-F5344CB8AC3E}">
        <p14:creationId xmlns:p14="http://schemas.microsoft.com/office/powerpoint/2010/main" val="3754479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ative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JNI is older and somewhat clunky</a:t>
            </a:r>
          </a:p>
          <a:p>
            <a:pPr lvl="1"/>
            <a:r>
              <a:rPr lang="en-US" dirty="0" smtClean="0"/>
              <a:t>Developer has to copy things like Strings and Objects to/from the Java Managed Heap </a:t>
            </a:r>
          </a:p>
          <a:p>
            <a:r>
              <a:rPr lang="en-US" dirty="0" smtClean="0"/>
              <a:t>JNA is a newer technology</a:t>
            </a:r>
          </a:p>
          <a:p>
            <a:pPr lvl="1"/>
            <a:r>
              <a:rPr lang="en-US" dirty="0" smtClean="0"/>
              <a:t>This copying is supposedly taken care of</a:t>
            </a:r>
          </a:p>
          <a:p>
            <a:r>
              <a:rPr lang="en-US" dirty="0" smtClean="0"/>
              <a:t>In either case, my opinion is that you should only write native code in Java when you absolutely need to</a:t>
            </a:r>
          </a:p>
          <a:p>
            <a:pPr lvl="1"/>
            <a:r>
              <a:rPr lang="en-US" dirty="0" smtClean="0"/>
              <a:t>The performance of dynamically optimized Java may surprise you (in my tests code a matrix multiplication example actually gets faster as it runs.  The same native code would not be dynamically optimized)</a:t>
            </a:r>
          </a:p>
          <a:p>
            <a:pPr lvl="1"/>
            <a:r>
              <a:rPr lang="en-US" dirty="0" smtClean="0"/>
              <a:t>With native code you immediately become platform specific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57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Manipulating Java </a:t>
            </a:r>
            <a:r>
              <a:rPr lang="en-US" dirty="0" err="1" smtClean="0"/>
              <a:t>Bytecode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use the Soot Java Optimization Framework to manipulate Java </a:t>
            </a:r>
            <a:r>
              <a:rPr lang="en-US" dirty="0" err="1" smtClean="0"/>
              <a:t>Bytecode</a:t>
            </a:r>
            <a:endParaRPr lang="en-US" dirty="0"/>
          </a:p>
          <a:p>
            <a:r>
              <a:rPr lang="en-US" dirty="0">
                <a:hlinkClick r:id="rId2"/>
              </a:rPr>
              <a:t>http://www.sable.mcgill.ca/soot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Soot can read .class files and construct several IR’s that are suitable for compiler optimization</a:t>
            </a:r>
          </a:p>
          <a:p>
            <a:r>
              <a:rPr lang="en-US" dirty="0" smtClean="0"/>
              <a:t>I have not found a comparable library in C# (it may be a lot tougher to do it for C# than it is for Java due things like 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006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Image Processing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Bitmap class in C# is nice to use with image processing</a:t>
            </a:r>
          </a:p>
          <a:p>
            <a:pPr lvl="1"/>
            <a:r>
              <a:rPr lang="en-US" dirty="0" smtClean="0"/>
              <a:t>However Bitmap in C# is not thread safe</a:t>
            </a:r>
          </a:p>
          <a:p>
            <a:pPr lvl="1"/>
            <a:r>
              <a:rPr lang="en-US" dirty="0" smtClean="0"/>
              <a:t>To improve single core performance, the </a:t>
            </a:r>
            <a:r>
              <a:rPr lang="en-US" dirty="0" err="1" smtClean="0"/>
              <a:t>.Net</a:t>
            </a:r>
            <a:r>
              <a:rPr lang="en-US" dirty="0" smtClean="0"/>
              <a:t> team uses the image on the hard drive as a backing store and multiple Bitmaps pointing to the same file cannot be modified at the same time even though you don’t call Save</a:t>
            </a:r>
          </a:p>
          <a:p>
            <a:r>
              <a:rPr lang="en-US" dirty="0" smtClean="0"/>
              <a:t>The Java Image Processing API is thread safe (at least what I have used) but the interface is not as nice</a:t>
            </a:r>
          </a:p>
          <a:p>
            <a:r>
              <a:rPr lang="en-US" dirty="0" smtClean="0"/>
              <a:t>I have implemented part of the C# Image API in Java using thin wrappers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399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Peer to Peer networking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use the </a:t>
            </a:r>
            <a:r>
              <a:rPr lang="en-US" dirty="0" err="1" smtClean="0"/>
              <a:t>FreePastry</a:t>
            </a:r>
            <a:r>
              <a:rPr lang="en-US" dirty="0" smtClean="0"/>
              <a:t> java library for Peer-to-Peer networking in Java</a:t>
            </a:r>
          </a:p>
        </p:txBody>
      </p:sp>
    </p:spTree>
    <p:extLst>
      <p:ext uri="{BB962C8B-B14F-4D97-AF65-F5344CB8AC3E}">
        <p14:creationId xmlns:p14="http://schemas.microsoft.com/office/powerpoint/2010/main" val="3103096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[1] </a:t>
            </a:r>
            <a:r>
              <a:rPr lang="en-US" dirty="0">
                <a:hlinkClick r:id="rId2"/>
              </a:rPr>
              <a:t>http://en.wikipedia.org/wiki/Java_%</a:t>
            </a:r>
            <a:r>
              <a:rPr lang="en-US" dirty="0" smtClean="0">
                <a:hlinkClick r:id="rId2"/>
              </a:rPr>
              <a:t>28programming_language%29</a:t>
            </a:r>
            <a:endParaRPr lang="en-US" dirty="0" smtClean="0"/>
          </a:p>
          <a:p>
            <a:r>
              <a:rPr lang="en-US" dirty="0" smtClean="0"/>
              <a:t>[2]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en.wikipedia.org/wiki/James_Gosling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512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3567</TotalTime>
  <Words>1455</Words>
  <Application>Microsoft Office PowerPoint</Application>
  <PresentationFormat>On-screen Show (4:3)</PresentationFormat>
  <Paragraphs>246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NewsPrint</vt:lpstr>
      <vt:lpstr>Java/Netbeans Platform Survey</vt:lpstr>
      <vt:lpstr>Java</vt:lpstr>
      <vt:lpstr>Overview</vt:lpstr>
      <vt:lpstr>Jars</vt:lpstr>
      <vt:lpstr>Java Build Process</vt:lpstr>
      <vt:lpstr>Jars and Pack</vt:lpstr>
      <vt:lpstr>Jars</vt:lpstr>
      <vt:lpstr>Running Java Programs</vt:lpstr>
      <vt:lpstr>A Huge Java Flaw</vt:lpstr>
      <vt:lpstr>Javadocs</vt:lpstr>
      <vt:lpstr>Rich Composable IO</vt:lpstr>
      <vt:lpstr>Rich Composable IO</vt:lpstr>
      <vt:lpstr>Rich Composable IO</vt:lpstr>
      <vt:lpstr>Rich Collections</vt:lpstr>
      <vt:lpstr>Rich Collections</vt:lpstr>
      <vt:lpstr>Interacting with the filesystem</vt:lpstr>
      <vt:lpstr>Interacting with the filesystem</vt:lpstr>
      <vt:lpstr>Threads</vt:lpstr>
      <vt:lpstr>Concurrency</vt:lpstr>
      <vt:lpstr>Concurrency</vt:lpstr>
      <vt:lpstr>Socket Server</vt:lpstr>
      <vt:lpstr>Socket Client</vt:lpstr>
      <vt:lpstr>Memory Mapped Files</vt:lpstr>
      <vt:lpstr>Regular Expressions</vt:lpstr>
      <vt:lpstr>WeakReferences</vt:lpstr>
      <vt:lpstr>WeakReferences</vt:lpstr>
      <vt:lpstr>Netbeans Demo</vt:lpstr>
      <vt:lpstr>Netbeans Performance Profiler Demo</vt:lpstr>
      <vt:lpstr>Junit for unit testing</vt:lpstr>
      <vt:lpstr>Native code</vt:lpstr>
      <vt:lpstr>Manipulating Java Bytecode</vt:lpstr>
      <vt:lpstr>Image Processing In Java</vt:lpstr>
      <vt:lpstr>Peer to Peer networking in Java</vt:lpstr>
      <vt:lpstr>References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Java/Netbeans Platform Survey</dc:title>
  <dc:creator>pcpratts</dc:creator>
  <cp:lastModifiedBy>pcpratts</cp:lastModifiedBy>
  <cp:revision>37</cp:revision>
  <dcterms:created xsi:type="dcterms:W3CDTF">2011-04-14T15:48:08Z</dcterms:created>
  <dcterms:modified xsi:type="dcterms:W3CDTF">2011-04-21T15:08:55Z</dcterms:modified>
</cp:coreProperties>
</file>