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03" r:id="rId3"/>
    <p:sldId id="258" r:id="rId4"/>
    <p:sldId id="306" r:id="rId5"/>
    <p:sldId id="307" r:id="rId6"/>
    <p:sldId id="309" r:id="rId7"/>
    <p:sldId id="308" r:id="rId8"/>
    <p:sldId id="302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0" autoAdjust="0"/>
    <p:restoredTop sz="94660"/>
  </p:normalViewPr>
  <p:slideViewPr>
    <p:cSldViewPr>
      <p:cViewPr varScale="1">
        <p:scale>
          <a:sx n="86" d="100"/>
          <a:sy n="86" d="100"/>
        </p:scale>
        <p:origin x="58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A7E89-C9BF-4EB7-BAE5-8FD69285A8C5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1C33B-914D-40F5-BB92-0CD586937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08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8400"/>
            <a:ext cx="2133600" cy="24447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454400" y="6308725"/>
            <a:ext cx="2133600" cy="24447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53ECFD9D-6F07-4DF9-9F16-9296BE9D8CE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44800" y="4800600"/>
            <a:ext cx="6156325" cy="3810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0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73363" y="5105400"/>
            <a:ext cx="617220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4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F925E3-4881-4866-A51E-BA6E9DA7BAD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86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1D57CC-E887-48BA-909F-562E62B87F3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435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11313"/>
            <a:ext cx="4019550" cy="47132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0" y="1611313"/>
            <a:ext cx="4019550" cy="47132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B03419F-98E1-435C-B6C6-B600A177EAB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44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17A79D1-0ECA-40FF-9156-1564251D1BE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226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63E3F6-55AE-4B80-9E7C-5AEB9567414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7386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2E41261-E53D-4AD6-B6EE-8AB243B2453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0070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03A032-858B-4873-A5EF-A85E1153C76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87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9C92A0-5A0E-48A2-B3D0-59469720AC5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2362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1A4A5A-FF8C-45BD-838C-E84AF39F2A6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29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7025" y="609600"/>
            <a:ext cx="2047875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991225" cy="57150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5F188C2-3E21-4721-A543-043ED358415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0125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6400800" cy="4873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611313"/>
            <a:ext cx="8191500" cy="4713287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7315200" y="6461125"/>
            <a:ext cx="1752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191000" y="6477000"/>
            <a:ext cx="838200" cy="261938"/>
          </a:xfrm>
        </p:spPr>
        <p:txBody>
          <a:bodyPr/>
          <a:lstStyle>
            <a:lvl1pPr>
              <a:defRPr/>
            </a:lvl1pPr>
          </a:lstStyle>
          <a:p>
            <a:fld id="{F08A4EA0-4EFE-44CD-9E96-3BC2458346F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293688" y="6477000"/>
            <a:ext cx="1905000" cy="261938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958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1" name="Object 87"/>
          <p:cNvGraphicFramePr>
            <a:graphicFrameLocks noChangeAspect="1"/>
          </p:cNvGraphicFramePr>
          <p:nvPr/>
        </p:nvGraphicFramePr>
        <p:xfrm>
          <a:off x="0" y="0"/>
          <a:ext cx="91440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name="Image" r:id="rId15" imgW="13003175" imgH="2577778" progId="Photoshop.Image.7">
                  <p:embed/>
                </p:oleObj>
              </mc:Choice>
              <mc:Fallback>
                <p:oleObj name="Image" r:id="rId15" imgW="13003175" imgH="2577778" progId="Photoshop.Image.7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611313"/>
            <a:ext cx="8191500" cy="471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315200" y="6461125"/>
            <a:ext cx="1752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alt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477000"/>
            <a:ext cx="8382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6DE5E56-E18F-4BF3-B680-642849D3C7A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533400" y="609600"/>
            <a:ext cx="64008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93688" y="6477000"/>
            <a:ext cx="19050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pic>
        <p:nvPicPr>
          <p:cNvPr id="1108" name="Picture 84" descr="p12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90500"/>
            <a:ext cx="145097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google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24300" y="2895600"/>
            <a:ext cx="4953000" cy="762000"/>
          </a:xfrm>
        </p:spPr>
        <p:txBody>
          <a:bodyPr/>
          <a:lstStyle/>
          <a:p>
            <a:r>
              <a:rPr lang="en-US" altLang="en-US" sz="4800" b="0" dirty="0" smtClean="0">
                <a:latin typeface="Bodoni MT" panose="02070603080606020203" pitchFamily="18" charset="0"/>
              </a:rPr>
              <a:t>Tiny HTTP Client and Server</a:t>
            </a:r>
            <a:endParaRPr lang="en-US" altLang="en-US" sz="4800" dirty="0">
              <a:latin typeface="Bodoni MT" panose="02070603080606020203" pitchFamily="18" charset="0"/>
            </a:endParaRPr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>
            <a:off x="6400800" y="5181600"/>
            <a:ext cx="27432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gray">
          <a:xfrm>
            <a:off x="4495800" y="5334000"/>
            <a:ext cx="4495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0" dirty="0" smtClean="0"/>
              <a:t>Eyoel </a:t>
            </a:r>
            <a:r>
              <a:rPr lang="en-US" altLang="en-US" sz="2400" b="0" dirty="0" smtClean="0"/>
              <a:t>G Armede</a:t>
            </a: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Contents</a:t>
            </a:r>
            <a:endParaRPr lang="en-US" altLang="en-US">
              <a:solidFill>
                <a:schemeClr val="accent1"/>
              </a:solidFill>
            </a:endParaRP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1828800" y="2024063"/>
            <a:ext cx="762000" cy="665162"/>
            <a:chOff x="1110" y="2656"/>
            <a:chExt cx="1549" cy="1351"/>
          </a:xfrm>
        </p:grpSpPr>
        <p:sp>
          <p:nvSpPr>
            <p:cNvPr id="40964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65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66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7" name="Group 7"/>
          <p:cNvGrpSpPr>
            <a:grpSpLocks/>
          </p:cNvGrpSpPr>
          <p:nvPr/>
        </p:nvGrpSpPr>
        <p:grpSpPr bwMode="auto">
          <a:xfrm>
            <a:off x="1828800" y="2938463"/>
            <a:ext cx="762000" cy="665162"/>
            <a:chOff x="3174" y="2656"/>
            <a:chExt cx="1549" cy="1351"/>
          </a:xfrm>
        </p:grpSpPr>
        <p:sp>
          <p:nvSpPr>
            <p:cNvPr id="40968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69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438400" y="2633663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2743200" y="2100263"/>
            <a:ext cx="17940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400" dirty="0" smtClean="0">
                <a:solidFill>
                  <a:schemeClr val="tx2"/>
                </a:solidFill>
              </a:rPr>
              <a:t>Introduction</a:t>
            </a:r>
            <a:endParaRPr lang="en-US" altLang="en-US" sz="2400" dirty="0">
              <a:solidFill>
                <a:schemeClr val="tx2"/>
              </a:solidFill>
            </a:endParaRP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gray">
          <a:xfrm>
            <a:off x="2025650" y="2122488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2438400" y="3548063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2743200" y="3014663"/>
            <a:ext cx="17439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 dirty="0" smtClean="0">
                <a:solidFill>
                  <a:schemeClr val="tx2"/>
                </a:solidFill>
              </a:rPr>
              <a:t>Technology</a:t>
            </a:r>
            <a:endParaRPr lang="en-US" altLang="en-US" sz="2400" dirty="0">
              <a:solidFill>
                <a:schemeClr val="tx2"/>
              </a:solidFill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gray">
          <a:xfrm>
            <a:off x="2025650" y="3036888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400" b="1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40977" name="Group 17"/>
          <p:cNvGrpSpPr>
            <a:grpSpLocks/>
          </p:cNvGrpSpPr>
          <p:nvPr/>
        </p:nvGrpSpPr>
        <p:grpSpPr bwMode="auto">
          <a:xfrm>
            <a:off x="1828800" y="3830638"/>
            <a:ext cx="762000" cy="665162"/>
            <a:chOff x="1110" y="2656"/>
            <a:chExt cx="1549" cy="1351"/>
          </a:xfrm>
        </p:grpSpPr>
        <p:sp>
          <p:nvSpPr>
            <p:cNvPr id="40978" name="AutoShape 18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9" name="AutoShape 19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80" name="AutoShape 20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985" name="Line 25"/>
          <p:cNvSpPr>
            <a:spLocks noChangeShapeType="1"/>
          </p:cNvSpPr>
          <p:nvPr/>
        </p:nvSpPr>
        <p:spPr bwMode="auto">
          <a:xfrm>
            <a:off x="2438400" y="4440238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Text Box 26"/>
          <p:cNvSpPr txBox="1">
            <a:spLocks noChangeArrowheads="1"/>
          </p:cNvSpPr>
          <p:nvPr/>
        </p:nvSpPr>
        <p:spPr bwMode="auto">
          <a:xfrm>
            <a:off x="2785330" y="3924719"/>
            <a:ext cx="9712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 dirty="0" smtClean="0">
                <a:solidFill>
                  <a:schemeClr val="tx2"/>
                </a:solidFill>
              </a:rPr>
              <a:t>Tasks</a:t>
            </a:r>
            <a:endParaRPr lang="en-US" altLang="en-US" sz="2400" dirty="0">
              <a:solidFill>
                <a:schemeClr val="tx2"/>
              </a:solidFill>
            </a:endParaRPr>
          </a:p>
        </p:txBody>
      </p:sp>
      <p:sp>
        <p:nvSpPr>
          <p:cNvPr id="40987" name="Text Box 27"/>
          <p:cNvSpPr txBox="1">
            <a:spLocks noChangeArrowheads="1"/>
          </p:cNvSpPr>
          <p:nvPr/>
        </p:nvSpPr>
        <p:spPr bwMode="gray">
          <a:xfrm>
            <a:off x="2025650" y="392906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gray">
          <a:xfrm>
            <a:off x="1873250" y="46482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4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F925E3-4881-4866-A51E-BA6E9DA7BAD8}" type="slidenum">
              <a:rPr lang="en-US" altLang="en-US" smtClean="0"/>
              <a:pPr/>
              <a:t>2</a:t>
            </a:fld>
            <a:endParaRPr lang="en-US" altLang="en-US"/>
          </a:p>
        </p:txBody>
      </p:sp>
      <p:grpSp>
        <p:nvGrpSpPr>
          <p:cNvPr id="27" name="Group 21"/>
          <p:cNvGrpSpPr>
            <a:grpSpLocks/>
          </p:cNvGrpSpPr>
          <p:nvPr/>
        </p:nvGrpSpPr>
        <p:grpSpPr bwMode="auto">
          <a:xfrm>
            <a:off x="1828800" y="4702175"/>
            <a:ext cx="762000" cy="665162"/>
            <a:chOff x="3174" y="2656"/>
            <a:chExt cx="1549" cy="1351"/>
          </a:xfrm>
        </p:grpSpPr>
        <p:sp>
          <p:nvSpPr>
            <p:cNvPr id="28" name="AutoShape 22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AutoShape 23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24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" name="Line 28"/>
          <p:cNvSpPr>
            <a:spLocks noChangeShapeType="1"/>
          </p:cNvSpPr>
          <p:nvPr/>
        </p:nvSpPr>
        <p:spPr bwMode="auto">
          <a:xfrm>
            <a:off x="2438400" y="5311775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Text Box 30"/>
          <p:cNvSpPr txBox="1">
            <a:spLocks noChangeArrowheads="1"/>
          </p:cNvSpPr>
          <p:nvPr/>
        </p:nvSpPr>
        <p:spPr bwMode="gray">
          <a:xfrm>
            <a:off x="2025650" y="48006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4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2743200" y="4862536"/>
            <a:ext cx="13386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 dirty="0" smtClean="0">
                <a:solidFill>
                  <a:schemeClr val="tx2"/>
                </a:solidFill>
              </a:rPr>
              <a:t>Timeline</a:t>
            </a:r>
            <a:endParaRPr lang="en-US" alt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5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-13855" y="706583"/>
            <a:ext cx="7239000" cy="487363"/>
          </a:xfrm>
        </p:spPr>
        <p:txBody>
          <a:bodyPr/>
          <a:lstStyle/>
          <a:p>
            <a:pPr algn="ctr"/>
            <a:r>
              <a:rPr lang="en-US" altLang="en-US" sz="4000" dirty="0" smtClean="0"/>
              <a:t>Introduction</a:t>
            </a:r>
            <a:endParaRPr lang="en-US" altLang="en-US" sz="40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2" y="1447800"/>
            <a:ext cx="8220075" cy="5181600"/>
          </a:xfrm>
        </p:spPr>
        <p:txBody>
          <a:bodyPr/>
          <a:lstStyle/>
          <a:p>
            <a:pPr marL="457200" indent="-457200" algn="just"/>
            <a:endParaRPr lang="en-US" altLang="en-US" b="1" dirty="0" smtClean="0">
              <a:solidFill>
                <a:schemeClr val="tx2"/>
              </a:solidFill>
            </a:endParaRPr>
          </a:p>
          <a:p>
            <a:pPr marL="457200" indent="-457200" algn="just"/>
            <a:r>
              <a:rPr lang="en-US" altLang="en-US" b="1" dirty="0" smtClean="0">
                <a:solidFill>
                  <a:schemeClr val="tx2"/>
                </a:solidFill>
              </a:rPr>
              <a:t>Design of HTTP Client and server </a:t>
            </a:r>
          </a:p>
          <a:p>
            <a:pPr marL="457200" indent="-457200" algn="just"/>
            <a:r>
              <a:rPr lang="en-US" altLang="en-US" b="1" dirty="0" smtClean="0">
                <a:solidFill>
                  <a:schemeClr val="tx2"/>
                </a:solidFill>
              </a:rPr>
              <a:t>On 2 platforms (Linux &amp; Windows)</a:t>
            </a:r>
          </a:p>
          <a:p>
            <a:pPr marL="457200" indent="-457200" algn="just"/>
            <a:r>
              <a:rPr lang="en-US" altLang="en-US" b="1" dirty="0" smtClean="0">
                <a:solidFill>
                  <a:schemeClr val="tx2"/>
                </a:solidFill>
              </a:rPr>
              <a:t>Implement HTTP 1.0/1.1 </a:t>
            </a:r>
          </a:p>
          <a:p>
            <a:pPr marL="457200" indent="-457200" algn="just"/>
            <a:r>
              <a:rPr lang="en-US" altLang="en-US" b="1" dirty="0" smtClean="0">
                <a:solidFill>
                  <a:schemeClr val="tx2"/>
                </a:solidFill>
              </a:rPr>
              <a:t>Handles Multiple Requests concurrently </a:t>
            </a:r>
          </a:p>
          <a:p>
            <a:pPr marL="0" indent="0" algn="just">
              <a:buNone/>
            </a:pPr>
            <a:endParaRPr lang="en-US" altLang="en-US" b="1" dirty="0" smtClean="0">
              <a:solidFill>
                <a:schemeClr val="tx2"/>
              </a:solidFill>
            </a:endParaRPr>
          </a:p>
          <a:p>
            <a:pPr marL="457200" lvl="1" indent="-457200" algn="just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altLang="en-US" sz="2800" b="1" dirty="0">
              <a:solidFill>
                <a:schemeClr val="tx2"/>
              </a:solidFill>
            </a:endParaRPr>
          </a:p>
          <a:p>
            <a:pPr lvl="1" algn="just"/>
            <a:endParaRPr lang="en-US" alt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F925E3-4881-4866-A51E-BA6E9DA7BAD8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6400800" cy="487363"/>
          </a:xfrm>
        </p:spPr>
        <p:txBody>
          <a:bodyPr/>
          <a:lstStyle/>
          <a:p>
            <a:pPr algn="ctr"/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C</a:t>
            </a:r>
            <a:r>
              <a:rPr lang="en-US" b="1" dirty="0" smtClean="0">
                <a:solidFill>
                  <a:schemeClr val="tx2"/>
                </a:solidFill>
              </a:rPr>
              <a:t>++                                        Ultralight </a:t>
            </a:r>
            <a:endParaRPr lang="en-US" b="1" dirty="0">
              <a:solidFill>
                <a:schemeClr val="tx2"/>
              </a:solidFill>
            </a:endParaRP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>
                <a:solidFill>
                  <a:schemeClr val="tx2"/>
                </a:solidFill>
              </a:rPr>
              <a:t>HTTP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F925E3-4881-4866-A51E-BA6E9DA7BAD8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83200"/>
            <a:ext cx="1524000" cy="1716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967956"/>
            <a:ext cx="2971800" cy="1533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113619"/>
            <a:ext cx="1988992" cy="6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1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7155869" cy="487363"/>
          </a:xfrm>
        </p:spPr>
        <p:txBody>
          <a:bodyPr/>
          <a:lstStyle/>
          <a:p>
            <a:pPr algn="ctr"/>
            <a:r>
              <a:rPr lang="en-US" altLang="en-US" dirty="0" smtClean="0"/>
              <a:t>HTTP</a:t>
            </a:r>
            <a:endParaRPr lang="en-US" altLang="en-US" sz="30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85876"/>
            <a:ext cx="8603676" cy="5453062"/>
          </a:xfrm>
        </p:spPr>
        <p:txBody>
          <a:bodyPr/>
          <a:lstStyle/>
          <a:p>
            <a:pPr lvl="1" algn="just"/>
            <a:r>
              <a:rPr lang="en-US" altLang="en-US" sz="2300" dirty="0" smtClean="0"/>
              <a:t>Widely used Network protocol for the web</a:t>
            </a:r>
            <a:endParaRPr lang="en-US" altLang="en-US" sz="2300" dirty="0"/>
          </a:p>
          <a:p>
            <a:pPr lvl="1" algn="just"/>
            <a:r>
              <a:rPr lang="en-US" altLang="en-US" sz="2300" dirty="0" smtClean="0"/>
              <a:t>Client Server Model</a:t>
            </a:r>
          </a:p>
          <a:p>
            <a:pPr lvl="1" algn="just"/>
            <a:r>
              <a:rPr lang="en-US" altLang="en-US" sz="2300" dirty="0" smtClean="0"/>
              <a:t>Contains Initial Request/Response Line</a:t>
            </a:r>
          </a:p>
          <a:p>
            <a:pPr lvl="2" algn="just"/>
            <a:r>
              <a:rPr lang="en-US" altLang="en-US" sz="2100" dirty="0" smtClean="0"/>
              <a:t>GET  </a:t>
            </a:r>
            <a:r>
              <a:rPr lang="en-US" altLang="en-US" sz="2100" dirty="0" smtClean="0">
                <a:hlinkClick r:id="rId2"/>
              </a:rPr>
              <a:t>https://www.google.com</a:t>
            </a:r>
            <a:r>
              <a:rPr lang="en-US" altLang="en-US" sz="2100" dirty="0" smtClean="0"/>
              <a:t> HTTP/1.0</a:t>
            </a:r>
          </a:p>
          <a:p>
            <a:pPr lvl="2" algn="just"/>
            <a:r>
              <a:rPr lang="en-US" altLang="en-US" sz="2100" dirty="0" smtClean="0"/>
              <a:t>HTTP/1.0 200 OK</a:t>
            </a:r>
            <a:endParaRPr lang="en-US" altLang="en-US" sz="2100" dirty="0"/>
          </a:p>
          <a:p>
            <a:pPr lvl="1" algn="just"/>
            <a:r>
              <a:rPr lang="en-US" altLang="en-US" sz="2300" dirty="0" smtClean="0"/>
              <a:t>Synchronous and stateless protocol </a:t>
            </a:r>
          </a:p>
          <a:p>
            <a:pPr lvl="1" algn="just"/>
            <a:endParaRPr lang="en-US" altLang="en-US" sz="2300" dirty="0" smtClean="0"/>
          </a:p>
          <a:p>
            <a:pPr lvl="1" algn="just"/>
            <a:endParaRPr lang="en-US" altLang="en-US" sz="2300" dirty="0" smtClean="0"/>
          </a:p>
          <a:p>
            <a:pPr lvl="1" algn="just"/>
            <a:endParaRPr lang="en-US" altLang="en-US" sz="23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F925E3-4881-4866-A51E-BA6E9DA7BAD8}" type="slidenum">
              <a:rPr kumimoji="0" lang="en-US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89" y="4010188"/>
            <a:ext cx="6214097" cy="179426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606638" y="6198670"/>
            <a:ext cx="48006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Source :- https</a:t>
            </a:r>
            <a:r>
              <a:rPr lang="en-US" sz="1050" dirty="0"/>
              <a:t>://www.graphengine.io/docs/manual/TSL/MPProtocol.html</a:t>
            </a:r>
          </a:p>
        </p:txBody>
      </p:sp>
    </p:spTree>
    <p:extLst>
      <p:ext uri="{BB962C8B-B14F-4D97-AF65-F5344CB8AC3E}">
        <p14:creationId xmlns:p14="http://schemas.microsoft.com/office/powerpoint/2010/main" val="107858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64293"/>
            <a:ext cx="7155869" cy="487363"/>
          </a:xfrm>
        </p:spPr>
        <p:txBody>
          <a:bodyPr/>
          <a:lstStyle/>
          <a:p>
            <a:pPr algn="ctr"/>
            <a:r>
              <a:rPr lang="en-US" altLang="en-US" dirty="0" smtClean="0"/>
              <a:t>HTTP – </a:t>
            </a:r>
            <a:r>
              <a:rPr lang="en-US" altLang="en-US" dirty="0" smtClean="0"/>
              <a:t>Chunked Transfer</a:t>
            </a:r>
            <a:endParaRPr lang="en-US" altLang="en-US" sz="30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85876"/>
            <a:ext cx="8603676" cy="5453062"/>
          </a:xfrm>
        </p:spPr>
        <p:txBody>
          <a:bodyPr/>
          <a:lstStyle/>
          <a:p>
            <a:pPr lvl="1" algn="just"/>
            <a:r>
              <a:rPr lang="en-US" altLang="en-US" sz="2300" dirty="0" smtClean="0"/>
              <a:t>Basic </a:t>
            </a:r>
            <a:r>
              <a:rPr lang="en-US" altLang="en-US" sz="2300" dirty="0"/>
              <a:t>HTTP </a:t>
            </a:r>
            <a:endParaRPr lang="en-US" altLang="en-US" sz="2300" dirty="0" smtClean="0"/>
          </a:p>
          <a:p>
            <a:pPr marL="457200" lvl="1" indent="0" algn="just">
              <a:buNone/>
            </a:pPr>
            <a:endParaRPr lang="en-US" altLang="en-US" sz="2300" dirty="0"/>
          </a:p>
          <a:p>
            <a:pPr marL="800100" lvl="2" indent="0" eaLnBrk="0" hangingPunct="0">
              <a:spcBef>
                <a:spcPct val="0"/>
              </a:spcBef>
              <a:buClrTx/>
              <a:buNone/>
            </a:pP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HTTP/1.1 200 OK</a:t>
            </a:r>
          </a:p>
          <a:p>
            <a:pPr marL="800100" lvl="2" indent="0" eaLnBrk="0" hangingPunct="0">
              <a:spcBef>
                <a:spcPct val="0"/>
              </a:spcBef>
              <a:buClrTx/>
              <a:buNone/>
            </a:pP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Content-Type: text/html </a:t>
            </a:r>
          </a:p>
          <a:p>
            <a:pPr marL="800100" lvl="2" indent="0" eaLnBrk="0" hangingPunct="0">
              <a:spcBef>
                <a:spcPct val="0"/>
              </a:spcBef>
              <a:buClrTx/>
              <a:buNone/>
            </a:pP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Content-Length: 45 </a:t>
            </a:r>
          </a:p>
          <a:p>
            <a:pPr marL="800100" lvl="2" indent="0" eaLnBrk="0" hangingPunct="0">
              <a:spcBef>
                <a:spcPct val="0"/>
              </a:spcBef>
              <a:buClrTx/>
              <a:buNone/>
            </a:pPr>
            <a:endParaRPr lang="en-US" altLang="en-US" sz="1400" dirty="0">
              <a:solidFill>
                <a:schemeClr val="tx2">
                  <a:lumMod val="60000"/>
                  <a:lumOff val="40000"/>
                </a:schemeClr>
              </a:solidFill>
              <a:latin typeface="Arial Unicode MS"/>
            </a:endParaRPr>
          </a:p>
          <a:p>
            <a:pPr marL="800100" lvl="2" indent="0" eaLnBrk="0" hangingPunct="0">
              <a:spcBef>
                <a:spcPct val="0"/>
              </a:spcBef>
              <a:buClrTx/>
              <a:buNone/>
            </a:pP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&lt;html&gt;&lt;body&gt; &lt;h2&gt; I am Back&lt;/h2&gt;&lt;/body&gt;&lt;/html</a:t>
            </a:r>
            <a:r>
              <a:rPr lang="en-US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&gt;</a:t>
            </a:r>
          </a:p>
          <a:p>
            <a:pPr marL="800100" lvl="2" indent="0" eaLnBrk="0" hangingPunct="0">
              <a:spcBef>
                <a:spcPct val="0"/>
              </a:spcBef>
              <a:buClrTx/>
              <a:buNone/>
            </a:pPr>
            <a:r>
              <a:rPr lang="en-US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en-US" altLang="en-US" sz="14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lvl="1" algn="just"/>
            <a:r>
              <a:rPr lang="en-US" altLang="en-US" sz="2300" dirty="0" smtClean="0"/>
              <a:t>Chunked transfer</a:t>
            </a:r>
          </a:p>
          <a:p>
            <a:pPr marL="457200" lvl="1" indent="0" algn="just">
              <a:buNone/>
            </a:pPr>
            <a:r>
              <a:rPr lang="en-US" altLang="en-US" sz="2300" dirty="0"/>
              <a:t> </a:t>
            </a: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	</a:t>
            </a: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Date: Fri, 31 Dec 1999 23:59:59 GMT </a:t>
            </a:r>
            <a:endParaRPr lang="en-US" altLang="en-US" sz="1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Unicode MS"/>
            </a:endParaRPr>
          </a:p>
          <a:p>
            <a:pPr marL="457200" lvl="1" indent="0" algn="just">
              <a:buNone/>
            </a:pP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</a:t>
            </a:r>
            <a:r>
              <a:rPr lang="en-US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        Content-Type</a:t>
            </a: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: text/plain </a:t>
            </a:r>
            <a:endParaRPr lang="en-US" altLang="en-US" sz="1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Unicode MS"/>
            </a:endParaRPr>
          </a:p>
          <a:p>
            <a:pPr marL="457200" lvl="1" indent="0" algn="just">
              <a:buNone/>
            </a:pP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</a:t>
            </a:r>
            <a:r>
              <a:rPr lang="en-US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        Transfer-Encoding</a:t>
            </a: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: chunked </a:t>
            </a:r>
            <a:endParaRPr lang="en-US" altLang="en-US" sz="1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Unicode MS"/>
            </a:endParaRPr>
          </a:p>
          <a:p>
            <a:pPr marL="457200" lvl="1" indent="0" algn="just">
              <a:buNone/>
            </a:pPr>
            <a:endParaRPr lang="en-US" altLang="en-US" sz="1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Unicode MS"/>
            </a:endParaRPr>
          </a:p>
          <a:p>
            <a:pPr marL="457200" lvl="1" indent="0" algn="just">
              <a:buNone/>
            </a:pP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</a:t>
            </a:r>
            <a:r>
              <a:rPr lang="en-US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       1a</a:t>
            </a:r>
          </a:p>
          <a:p>
            <a:pPr marL="457200" lvl="1" indent="0" algn="just">
              <a:buNone/>
            </a:pP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</a:t>
            </a:r>
            <a:r>
              <a:rPr lang="en-US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        </a:t>
            </a:r>
            <a:r>
              <a:rPr lang="en-US" altLang="en-US" sz="1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abcdefghijklmnopqrstuvwxyz</a:t>
            </a:r>
            <a:r>
              <a:rPr lang="en-US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</a:t>
            </a:r>
          </a:p>
          <a:p>
            <a:pPr marL="457200" lvl="1" indent="0" algn="just">
              <a:buNone/>
            </a:pP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</a:t>
            </a:r>
            <a:r>
              <a:rPr lang="en-US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       10 </a:t>
            </a:r>
          </a:p>
          <a:p>
            <a:pPr marL="457200" lvl="1" indent="0" algn="just">
              <a:buNone/>
            </a:pPr>
            <a:r>
              <a:rPr lang="en-US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</a:t>
            </a:r>
            <a:r>
              <a:rPr lang="en-US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       1234567890abcdef </a:t>
            </a:r>
          </a:p>
          <a:p>
            <a:pPr marL="457200" lvl="1" indent="0" algn="just">
              <a:buNone/>
            </a:pPr>
            <a:r>
              <a:rPr lang="en-US" alt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/>
              </a:rPr>
              <a:t>          0 </a:t>
            </a:r>
            <a:endParaRPr lang="en-US" altLang="en-US" sz="1400" dirty="0">
              <a:solidFill>
                <a:schemeClr val="tx2">
                  <a:lumMod val="60000"/>
                  <a:lumOff val="40000"/>
                </a:schemeClr>
              </a:solidFill>
              <a:latin typeface="Arial Unicode MS"/>
            </a:endParaRPr>
          </a:p>
          <a:p>
            <a:pPr lvl="2" algn="just"/>
            <a:endParaRPr lang="en-US" altLang="en-US" sz="2100" dirty="0" smtClean="0"/>
          </a:p>
          <a:p>
            <a:pPr lvl="2" algn="just"/>
            <a:endParaRPr lang="en-US" altLang="en-US" sz="2100" dirty="0"/>
          </a:p>
          <a:p>
            <a:pPr marL="457200" lvl="1" indent="0" algn="just">
              <a:buNone/>
            </a:pPr>
            <a:r>
              <a:rPr lang="en-US" altLang="en-US" sz="2300" b="1" dirty="0" smtClean="0"/>
              <a:t>	</a:t>
            </a:r>
            <a:endParaRPr lang="en-US" altLang="en-US" sz="23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F925E3-4881-4866-A51E-BA6E9DA7BAD8}" type="slidenum">
              <a:rPr kumimoji="0" lang="en-US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7773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-13855" y="609600"/>
            <a:ext cx="7239000" cy="487363"/>
          </a:xfrm>
        </p:spPr>
        <p:txBody>
          <a:bodyPr/>
          <a:lstStyle/>
          <a:p>
            <a:pPr algn="ctr"/>
            <a:r>
              <a:rPr lang="en-US" altLang="en-US" sz="4000" dirty="0" smtClean="0"/>
              <a:t>Tasks</a:t>
            </a:r>
            <a:endParaRPr lang="en-US" altLang="en-US" sz="40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2" y="1447800"/>
            <a:ext cx="8220075" cy="4862943"/>
          </a:xfrm>
        </p:spPr>
        <p:txBody>
          <a:bodyPr/>
          <a:lstStyle/>
          <a:p>
            <a:pPr marL="457200" indent="-457200"/>
            <a:r>
              <a:rPr lang="en-US" altLang="en-US" sz="2400" b="1" dirty="0" smtClean="0">
                <a:solidFill>
                  <a:srgbClr val="FF0000"/>
                </a:solidFill>
              </a:rPr>
              <a:t>Mar 3- 9 : </a:t>
            </a:r>
            <a:r>
              <a:rPr lang="en-US" altLang="en-US" sz="2400" b="1" dirty="0" smtClean="0">
                <a:solidFill>
                  <a:schemeClr val="tx2"/>
                </a:solidFill>
              </a:rPr>
              <a:t>Port the socket implementation to Linux </a:t>
            </a:r>
          </a:p>
          <a:p>
            <a:pPr marL="457200" indent="-457200"/>
            <a:r>
              <a:rPr lang="en-US" altLang="en-US" sz="2400" b="1" dirty="0">
                <a:solidFill>
                  <a:srgbClr val="FF0000"/>
                </a:solidFill>
              </a:rPr>
              <a:t>Mar 10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- </a:t>
            </a:r>
            <a:r>
              <a:rPr lang="en-US" altLang="en-US" sz="2400" b="1" dirty="0">
                <a:solidFill>
                  <a:srgbClr val="FF0000"/>
                </a:solidFill>
              </a:rPr>
              <a:t>23: </a:t>
            </a:r>
            <a:r>
              <a:rPr lang="en-US" altLang="en-US" sz="2400" b="1" dirty="0" smtClean="0">
                <a:solidFill>
                  <a:schemeClr val="tx2"/>
                </a:solidFill>
              </a:rPr>
              <a:t>Implement HTTP method handling ( GET, POST, HEAD, PUT …) both from server and client side.</a:t>
            </a:r>
          </a:p>
          <a:p>
            <a:pPr marL="457200" indent="-457200"/>
            <a:r>
              <a:rPr lang="en-US" altLang="en-US" sz="2400" b="1" dirty="0" smtClean="0">
                <a:solidFill>
                  <a:srgbClr val="FF0000"/>
                </a:solidFill>
              </a:rPr>
              <a:t>Mar 24 – 31: </a:t>
            </a:r>
            <a:r>
              <a:rPr lang="en-US" altLang="en-US" sz="2400" b="1" dirty="0" smtClean="0">
                <a:solidFill>
                  <a:schemeClr val="tx2"/>
                </a:solidFill>
              </a:rPr>
              <a:t>Implement multithreaded synchronous Message handling from server side.</a:t>
            </a:r>
          </a:p>
          <a:p>
            <a:pPr marL="457200" indent="-457200"/>
            <a:r>
              <a:rPr lang="en-US" altLang="en-US" sz="2400" b="1" dirty="0" smtClean="0">
                <a:solidFill>
                  <a:srgbClr val="FF0000"/>
                </a:solidFill>
              </a:rPr>
              <a:t>Apr 1 – 6 : </a:t>
            </a:r>
            <a:r>
              <a:rPr lang="en-US" altLang="en-US" sz="2400" b="1" dirty="0" smtClean="0">
                <a:solidFill>
                  <a:schemeClr val="tx2"/>
                </a:solidFill>
              </a:rPr>
              <a:t>Interoperate and Test with Apache Http components </a:t>
            </a:r>
          </a:p>
          <a:p>
            <a:pPr marL="457200" indent="-457200"/>
            <a:r>
              <a:rPr lang="en-US" altLang="en-US" sz="2400" b="1" dirty="0" smtClean="0">
                <a:solidFill>
                  <a:srgbClr val="FF0000"/>
                </a:solidFill>
              </a:rPr>
              <a:t>Apr 7 -13 :</a:t>
            </a:r>
            <a:r>
              <a:rPr lang="en-US" altLang="en-US" sz="2400" b="1" dirty="0" smtClean="0">
                <a:solidFill>
                  <a:schemeClr val="tx2"/>
                </a:solidFill>
              </a:rPr>
              <a:t>Implement Chunked Transfer-Encoding</a:t>
            </a:r>
          </a:p>
          <a:p>
            <a:pPr marL="457200" indent="-457200"/>
            <a:r>
              <a:rPr lang="en-US" altLang="en-US" sz="2400" b="1" dirty="0" smtClean="0">
                <a:solidFill>
                  <a:srgbClr val="FF0000"/>
                </a:solidFill>
              </a:rPr>
              <a:t>Apr 14 – 21 : </a:t>
            </a:r>
            <a:r>
              <a:rPr lang="en-US" altLang="en-US" sz="2400" b="1" dirty="0" smtClean="0">
                <a:solidFill>
                  <a:schemeClr val="tx2"/>
                </a:solidFill>
              </a:rPr>
              <a:t>Implement Request with If-modified since headers + </a:t>
            </a:r>
            <a:r>
              <a:rPr lang="en-US" altLang="en-US" sz="2400" b="1" dirty="0" smtClean="0">
                <a:solidFill>
                  <a:srgbClr val="FFC000"/>
                </a:solidFill>
              </a:rPr>
              <a:t>HTML rendering Client side</a:t>
            </a:r>
          </a:p>
          <a:p>
            <a:pPr marL="457200" indent="-457200"/>
            <a:r>
              <a:rPr lang="en-US" altLang="en-US" sz="2400" b="1" dirty="0" smtClean="0">
                <a:solidFill>
                  <a:srgbClr val="FF0000"/>
                </a:solidFill>
              </a:rPr>
              <a:t>Apr 21 – 28 :</a:t>
            </a:r>
            <a:r>
              <a:rPr lang="en-US" altLang="en-US" sz="2400" b="1" dirty="0" smtClean="0">
                <a:solidFill>
                  <a:schemeClr val="tx2"/>
                </a:solidFill>
              </a:rPr>
              <a:t> Testing and Final Presentation </a:t>
            </a:r>
          </a:p>
          <a:p>
            <a:pPr marL="457200" indent="-457200" algn="just"/>
            <a:endParaRPr lang="en-US" altLang="en-US" sz="2400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n-US" altLang="en-US" sz="2400" b="1" dirty="0" smtClean="0">
                <a:solidFill>
                  <a:schemeClr val="tx2"/>
                </a:solidFill>
              </a:rPr>
              <a:t> </a:t>
            </a:r>
            <a:endParaRPr lang="en-US" altLang="en-US" sz="2400" b="1" dirty="0">
              <a:solidFill>
                <a:schemeClr val="tx2"/>
              </a:solidFill>
            </a:endParaRPr>
          </a:p>
          <a:p>
            <a:pPr marL="457200" lvl="1" indent="-457200" algn="just"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chemeClr val="tx2"/>
              </a:solidFill>
            </a:endParaRPr>
          </a:p>
          <a:p>
            <a:pPr lvl="1" algn="just"/>
            <a:endParaRPr lang="en-US" alt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F925E3-4881-4866-A51E-BA6E9DA7BAD8}" type="slidenum">
              <a:rPr kumimoji="0" lang="en-US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4152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F925E3-4881-4866-A51E-BA6E9DA7BAD8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Rectangle 52"/>
          <p:cNvSpPr>
            <a:spLocks noChangeArrowheads="1"/>
          </p:cNvSpPr>
          <p:nvPr/>
        </p:nvSpPr>
        <p:spPr bwMode="auto">
          <a:xfrm>
            <a:off x="-27709" y="2111306"/>
            <a:ext cx="8763000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8800" b="1" dirty="0">
                <a:ln w="12700">
                  <a:solidFill>
                    <a:srgbClr val="40458C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rgbClr val="660066">
                      <a:lumMod val="7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Eras Bold ITC" panose="020B0907030504020204" pitchFamily="34" charset="0"/>
                <a:cs typeface="Arial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08687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3">
      <a:dk1>
        <a:srgbClr val="000000"/>
      </a:dk1>
      <a:lt1>
        <a:srgbClr val="FFFFFF"/>
      </a:lt1>
      <a:dk2>
        <a:srgbClr val="003366"/>
      </a:dk2>
      <a:lt2>
        <a:srgbClr val="C0C0C0"/>
      </a:lt2>
      <a:accent1>
        <a:srgbClr val="229450"/>
      </a:accent1>
      <a:accent2>
        <a:srgbClr val="E3892F"/>
      </a:accent2>
      <a:accent3>
        <a:srgbClr val="FFFFFF"/>
      </a:accent3>
      <a:accent4>
        <a:srgbClr val="000000"/>
      </a:accent4>
      <a:accent5>
        <a:srgbClr val="ABC8B3"/>
      </a:accent5>
      <a:accent6>
        <a:srgbClr val="CE7C2A"/>
      </a:accent6>
      <a:hlink>
        <a:srgbClr val="0099CC"/>
      </a:hlink>
      <a:folHlink>
        <a:srgbClr val="855ADA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64B4DC"/>
        </a:accent1>
        <a:accent2>
          <a:srgbClr val="EA4A46"/>
        </a:accent2>
        <a:accent3>
          <a:srgbClr val="FFFFFF"/>
        </a:accent3>
        <a:accent4>
          <a:srgbClr val="000000"/>
        </a:accent4>
        <a:accent5>
          <a:srgbClr val="B8D6EB"/>
        </a:accent5>
        <a:accent6>
          <a:srgbClr val="D4423F"/>
        </a:accent6>
        <a:hlink>
          <a:srgbClr val="441FCD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480048"/>
        </a:dk2>
        <a:lt2>
          <a:srgbClr val="C0C0C0"/>
        </a:lt2>
        <a:accent1>
          <a:srgbClr val="DE791E"/>
        </a:accent1>
        <a:accent2>
          <a:srgbClr val="38A0DA"/>
        </a:accent2>
        <a:accent3>
          <a:srgbClr val="FFFFFF"/>
        </a:accent3>
        <a:accent4>
          <a:srgbClr val="000000"/>
        </a:accent4>
        <a:accent5>
          <a:srgbClr val="ECBEAB"/>
        </a:accent5>
        <a:accent6>
          <a:srgbClr val="3291C5"/>
        </a:accent6>
        <a:hlink>
          <a:srgbClr val="009999"/>
        </a:hlink>
        <a:folHlink>
          <a:srgbClr val="66A4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229450"/>
        </a:accent1>
        <a:accent2>
          <a:srgbClr val="E3892F"/>
        </a:accent2>
        <a:accent3>
          <a:srgbClr val="FFFFFF"/>
        </a:accent3>
        <a:accent4>
          <a:srgbClr val="000000"/>
        </a:accent4>
        <a:accent5>
          <a:srgbClr val="ABC8B3"/>
        </a:accent5>
        <a:accent6>
          <a:srgbClr val="CE7C2A"/>
        </a:accent6>
        <a:hlink>
          <a:srgbClr val="0099CC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cdb2004199l</Template>
  <TotalTime>1842</TotalTime>
  <Words>219</Words>
  <Application>Microsoft Office PowerPoint</Application>
  <PresentationFormat>On-screen Show (4:3)</PresentationFormat>
  <Paragraphs>75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Unicode MS</vt:lpstr>
      <vt:lpstr>Bodoni MT</vt:lpstr>
      <vt:lpstr>Calibri</vt:lpstr>
      <vt:lpstr>Eras Bold ITC</vt:lpstr>
      <vt:lpstr>Wingdings</vt:lpstr>
      <vt:lpstr>Office Theme</vt:lpstr>
      <vt:lpstr>Image</vt:lpstr>
      <vt:lpstr>Tiny HTTP Client and Server</vt:lpstr>
      <vt:lpstr>Contents</vt:lpstr>
      <vt:lpstr>Introduction</vt:lpstr>
      <vt:lpstr>Technology</vt:lpstr>
      <vt:lpstr>HTTP</vt:lpstr>
      <vt:lpstr>HTTP – Chunked Transfer</vt:lpstr>
      <vt:lpstr>Tasks</vt:lpstr>
      <vt:lpstr>PowerPoint Presentation</vt:lpstr>
    </vt:vector>
  </TitlesOfParts>
  <Company>Guilddesign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Nebyu Yonas</dc:creator>
  <cp:lastModifiedBy>Eyoel Armede</cp:lastModifiedBy>
  <cp:revision>50</cp:revision>
  <dcterms:created xsi:type="dcterms:W3CDTF">2016-07-14T08:19:18Z</dcterms:created>
  <dcterms:modified xsi:type="dcterms:W3CDTF">2019-02-26T19:32:45Z</dcterms:modified>
</cp:coreProperties>
</file>