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9" r:id="rId4"/>
    <p:sldId id="261" r:id="rId5"/>
    <p:sldId id="274" r:id="rId6"/>
    <p:sldId id="275" r:id="rId7"/>
    <p:sldId id="257" r:id="rId8"/>
    <p:sldId id="258" r:id="rId9"/>
    <p:sldId id="262" r:id="rId10"/>
    <p:sldId id="263" r:id="rId11"/>
    <p:sldId id="264" r:id="rId12"/>
    <p:sldId id="265" r:id="rId13"/>
    <p:sldId id="277" r:id="rId14"/>
    <p:sldId id="266" r:id="rId15"/>
    <p:sldId id="267" r:id="rId16"/>
    <p:sldId id="270" r:id="rId17"/>
    <p:sldId id="268" r:id="rId18"/>
    <p:sldId id="272" r:id="rId19"/>
    <p:sldId id="273" r:id="rId20"/>
    <p:sldId id="278" r:id="rId21"/>
    <p:sldId id="27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D8BD707-D9CF-40AE-B4C6-C98DA3205C09}" type="datetimeFigureOut">
              <a:rPr lang="en-US" smtClean="0"/>
              <a:pPr/>
              <a:t>2/27/2018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516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6150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07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5681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4615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0947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827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1912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980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1336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270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1D8BD707-D9CF-40AE-B4C6-C98DA3205C09}" type="datetimeFigureOut">
              <a:rPr lang="en-US" smtClean="0"/>
              <a:pPr/>
              <a:t>2/27/2018</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12995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ruslanspivak.com/lsbaws-part1/" TargetMode="External"/><Relationship Id="rId3" Type="http://schemas.openxmlformats.org/officeDocument/2006/relationships/hyperlink" Target="https://ecs.syr.edu/faculty/fawcett/handouts/CSE775/code/ProjectFinalHelpS18/CppHttpClientServer/" TargetMode="External"/><Relationship Id="rId7" Type="http://schemas.openxmlformats.org/officeDocument/2006/relationships/hyperlink" Target="https://blogs.oracle.com/oswald/easy-http-load-balancing-with-apache" TargetMode="External"/><Relationship Id="rId2" Type="http://schemas.openxmlformats.org/officeDocument/2006/relationships/hyperlink" Target="https://www.jmarshall.com/easy/http/" TargetMode="External"/><Relationship Id="rId1" Type="http://schemas.openxmlformats.org/officeDocument/2006/relationships/slideLayout" Target="../slideLayouts/slideLayout2.xml"/><Relationship Id="rId6" Type="http://schemas.openxmlformats.org/officeDocument/2006/relationships/hyperlink" Target="https://www.w3.org/Protocols/rfc2616/rfc2616-sec5.html" TargetMode="External"/><Relationship Id="rId5" Type="http://schemas.openxmlformats.org/officeDocument/2006/relationships/hyperlink" Target="http://www.cs.dartmouth.edu/~campbell/cs50/socketprogramming.html" TargetMode="External"/><Relationship Id="rId4" Type="http://schemas.openxmlformats.org/officeDocument/2006/relationships/hyperlink" Target="https://en.wikipedia.org/wiki/Web_server" TargetMode="External"/><Relationship Id="rId9" Type="http://schemas.openxmlformats.org/officeDocument/2006/relationships/hyperlink" Target="https://ruslanspivak.com/lsbaws-part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684499-6F30-4C6A-8094-E2E3E91B305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6"/>
            <a:ext cx="9144000" cy="6858000"/>
          </a:xfrm>
          <a:prstGeom prst="rect">
            <a:avLst/>
          </a:prstGeom>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D5AECED4-26C2-4E8F-A340-2402369DC22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450" y="246888"/>
            <a:ext cx="8793480" cy="637793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C9213D27-7A25-46D8-B1BD-E470E49C6C2F}"/>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970932" y="2054826"/>
            <a:ext cx="0" cy="2743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120095-7917-4776-9AA9-C9A33F46DD43}"/>
              </a:ext>
            </a:extLst>
          </p:cNvPr>
          <p:cNvSpPr>
            <a:spLocks noGrp="1"/>
          </p:cNvSpPr>
          <p:nvPr>
            <p:ph type="ctrTitle"/>
          </p:nvPr>
        </p:nvSpPr>
        <p:spPr>
          <a:xfrm>
            <a:off x="671600" y="863364"/>
            <a:ext cx="4993107" cy="5126124"/>
          </a:xfrm>
        </p:spPr>
        <p:txBody>
          <a:bodyPr anchor="ctr">
            <a:normAutofit/>
          </a:bodyPr>
          <a:lstStyle/>
          <a:p>
            <a:pPr algn="r"/>
            <a:r>
              <a:rPr lang="en-IN" sz="5700">
                <a:solidFill>
                  <a:schemeClr val="tx1"/>
                </a:solidFill>
              </a:rPr>
              <a:t>Tiny  http client and server</a:t>
            </a:r>
          </a:p>
        </p:txBody>
      </p:sp>
      <p:sp>
        <p:nvSpPr>
          <p:cNvPr id="3" name="Subtitle 2">
            <a:extLst>
              <a:ext uri="{FF2B5EF4-FFF2-40B4-BE49-F238E27FC236}">
                <a16:creationId xmlns:a16="http://schemas.microsoft.com/office/drawing/2014/main" id="{11442C64-11E8-4159-B57A-11A79C0D4FF4}"/>
              </a:ext>
            </a:extLst>
          </p:cNvPr>
          <p:cNvSpPr>
            <a:spLocks noGrp="1"/>
          </p:cNvSpPr>
          <p:nvPr>
            <p:ph type="subTitle" idx="1"/>
          </p:nvPr>
        </p:nvSpPr>
        <p:spPr>
          <a:xfrm>
            <a:off x="6264705" y="863364"/>
            <a:ext cx="2312240" cy="5120435"/>
          </a:xfrm>
        </p:spPr>
        <p:txBody>
          <a:bodyPr anchor="ctr">
            <a:normAutofit/>
          </a:bodyPr>
          <a:lstStyle/>
          <a:p>
            <a:pPr algn="l"/>
            <a:r>
              <a:rPr lang="en-IN" sz="1700" dirty="0">
                <a:solidFill>
                  <a:schemeClr val="tx1"/>
                </a:solidFill>
              </a:rPr>
              <a:t>By </a:t>
            </a:r>
          </a:p>
          <a:p>
            <a:pPr algn="l"/>
            <a:r>
              <a:rPr lang="en-IN" sz="1700" dirty="0">
                <a:solidFill>
                  <a:schemeClr val="tx1"/>
                </a:solidFill>
              </a:rPr>
              <a:t>Nupur Kulkarni</a:t>
            </a:r>
          </a:p>
        </p:txBody>
      </p:sp>
    </p:spTree>
    <p:extLst>
      <p:ext uri="{BB962C8B-B14F-4D97-AF65-F5344CB8AC3E}">
        <p14:creationId xmlns:p14="http://schemas.microsoft.com/office/powerpoint/2010/main" val="16315612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914392"/>
          </a:xfrm>
        </p:spPr>
        <p:txBody>
          <a:bodyPr>
            <a:normAutofit fontScale="90000"/>
          </a:bodyPr>
          <a:lstStyle/>
          <a:p>
            <a:r>
              <a:rPr lang="en-IN" dirty="0"/>
              <a:t>Application Concept – Tiny HTTP Client and Server</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381000" y="2590800"/>
            <a:ext cx="8080302" cy="3047995"/>
          </a:xfrm>
        </p:spPr>
        <p:txBody>
          <a:bodyPr>
            <a:noAutofit/>
          </a:bodyPr>
          <a:lstStyle/>
          <a:p>
            <a:pPr algn="just">
              <a:buClr>
                <a:schemeClr val="tx1"/>
              </a:buClr>
            </a:pPr>
            <a:r>
              <a:rPr lang="en-IN" sz="2400" dirty="0">
                <a:solidFill>
                  <a:schemeClr val="tx1"/>
                </a:solidFill>
              </a:rPr>
              <a:t>The goal of this project is to implement small and simple components, </a:t>
            </a:r>
            <a:r>
              <a:rPr lang="en-IN" sz="2400" dirty="0" err="1">
                <a:solidFill>
                  <a:schemeClr val="tx1"/>
                </a:solidFill>
              </a:rPr>
              <a:t>HTTPClient</a:t>
            </a:r>
            <a:r>
              <a:rPr lang="en-IN" sz="2400" dirty="0">
                <a:solidFill>
                  <a:schemeClr val="tx1"/>
                </a:solidFill>
              </a:rPr>
              <a:t> and </a:t>
            </a:r>
            <a:r>
              <a:rPr lang="en-IN" sz="2400" dirty="0" err="1">
                <a:solidFill>
                  <a:schemeClr val="tx1"/>
                </a:solidFill>
              </a:rPr>
              <a:t>HTTPServer</a:t>
            </a:r>
            <a:r>
              <a:rPr lang="en-IN" sz="2400" dirty="0">
                <a:solidFill>
                  <a:schemeClr val="tx1"/>
                </a:solidFill>
              </a:rPr>
              <a:t>, used to build message passing communication channels in C++ on both Windows and Linux. </a:t>
            </a:r>
          </a:p>
          <a:p>
            <a:pPr marL="34290" indent="0" algn="just">
              <a:buClr>
                <a:schemeClr val="tx1"/>
              </a:buClr>
              <a:buNone/>
            </a:pPr>
            <a:endParaRPr lang="en-IN" sz="2400" dirty="0">
              <a:solidFill>
                <a:schemeClr val="tx1"/>
              </a:solidFill>
            </a:endParaRPr>
          </a:p>
          <a:p>
            <a:pPr algn="just">
              <a:buClr>
                <a:schemeClr val="tx1"/>
              </a:buClr>
            </a:pPr>
            <a:r>
              <a:rPr lang="en-IN" sz="2400" dirty="0">
                <a:solidFill>
                  <a:schemeClr val="tx1"/>
                </a:solidFill>
              </a:rPr>
              <a:t>The components must be useful to communicate between any two platforms that support native code, e.g., Windows, Linux, Unix, Macs, etc.</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674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914392"/>
          </a:xfrm>
        </p:spPr>
        <p:txBody>
          <a:bodyPr>
            <a:normAutofit fontScale="90000"/>
          </a:bodyPr>
          <a:lstStyle/>
          <a:p>
            <a:r>
              <a:rPr lang="en-IN" dirty="0"/>
              <a:t>Application Concept – Tiny HTTP Client and Server </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06730" y="2209800"/>
            <a:ext cx="8080302" cy="3809990"/>
          </a:xfrm>
        </p:spPr>
        <p:txBody>
          <a:bodyPr>
            <a:normAutofit/>
          </a:bodyPr>
          <a:lstStyle/>
          <a:p>
            <a:pPr algn="just">
              <a:buClr>
                <a:schemeClr val="tx1"/>
              </a:buClr>
            </a:pPr>
            <a:r>
              <a:rPr lang="en-IN" dirty="0">
                <a:solidFill>
                  <a:schemeClr val="tx1"/>
                </a:solidFill>
              </a:rPr>
              <a:t>The most important measure of success for this project is to create a small code base to efficiently send messages with very low complexity for the using applications.</a:t>
            </a:r>
          </a:p>
          <a:p>
            <a:pPr algn="just">
              <a:buClr>
                <a:schemeClr val="tx1"/>
              </a:buClr>
            </a:pPr>
            <a:r>
              <a:rPr lang="en-IN" dirty="0">
                <a:solidFill>
                  <a:schemeClr val="tx1"/>
                </a:solidFill>
              </a:rPr>
              <a:t>The </a:t>
            </a:r>
            <a:r>
              <a:rPr lang="en-IN" dirty="0" err="1">
                <a:solidFill>
                  <a:schemeClr val="tx1"/>
                </a:solidFill>
              </a:rPr>
              <a:t>HTTPClient</a:t>
            </a:r>
            <a:r>
              <a:rPr lang="en-IN" dirty="0">
                <a:solidFill>
                  <a:schemeClr val="tx1"/>
                </a:solidFill>
              </a:rPr>
              <a:t> and </a:t>
            </a:r>
            <a:r>
              <a:rPr lang="en-IN" dirty="0" err="1">
                <a:solidFill>
                  <a:schemeClr val="tx1"/>
                </a:solidFill>
              </a:rPr>
              <a:t>HTTPServer</a:t>
            </a:r>
            <a:r>
              <a:rPr lang="en-IN" dirty="0">
                <a:solidFill>
                  <a:schemeClr val="tx1"/>
                </a:solidFill>
              </a:rPr>
              <a:t> components will be developed for both Windows and Linux platforms. Another measure of success is the ratio of common code to that which is unique for each platform. Ideally that ratio should be large.</a:t>
            </a:r>
          </a:p>
          <a:p>
            <a:pPr algn="just">
              <a:buClr>
                <a:schemeClr val="tx1"/>
              </a:buClr>
            </a:pPr>
            <a:r>
              <a:rPr lang="en-IN" dirty="0">
                <a:solidFill>
                  <a:schemeClr val="tx1"/>
                </a:solidFill>
              </a:rPr>
              <a:t>Load balancing – Process pool</a:t>
            </a:r>
          </a:p>
          <a:p>
            <a:pPr algn="just">
              <a:buClr>
                <a:schemeClr val="tx1"/>
              </a:buClr>
            </a:pPr>
            <a:r>
              <a:rPr lang="en-IN" dirty="0">
                <a:solidFill>
                  <a:schemeClr val="tx1"/>
                </a:solidFill>
              </a:rPr>
              <a:t>Libraries I am going to work on:</a:t>
            </a:r>
          </a:p>
          <a:p>
            <a:pPr marL="491490" indent="-457200" algn="just">
              <a:buClr>
                <a:schemeClr val="tx1"/>
              </a:buClr>
              <a:buFont typeface="+mj-lt"/>
              <a:buAutoNum type="arabicPeriod"/>
            </a:pPr>
            <a:r>
              <a:rPr lang="en-IN" dirty="0">
                <a:solidFill>
                  <a:schemeClr val="tx1"/>
                </a:solidFill>
              </a:rPr>
              <a:t>Sockets</a:t>
            </a:r>
          </a:p>
          <a:p>
            <a:pPr marL="491490" indent="-457200" algn="just">
              <a:buClr>
                <a:schemeClr val="tx1"/>
              </a:buClr>
              <a:buFont typeface="+mj-lt"/>
              <a:buAutoNum type="arabicPeriod"/>
            </a:pPr>
            <a:r>
              <a:rPr lang="en-IN" dirty="0">
                <a:solidFill>
                  <a:schemeClr val="tx1"/>
                </a:solidFill>
              </a:rPr>
              <a:t>Process</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5491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838200"/>
          </a:xfrm>
        </p:spPr>
        <p:txBody>
          <a:bodyPr>
            <a:normAutofit/>
          </a:bodyPr>
          <a:lstStyle/>
          <a:p>
            <a:r>
              <a:rPr lang="en-IN" dirty="0"/>
              <a:t>Technologies Used </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821732"/>
            <a:ext cx="8080302" cy="4038600"/>
          </a:xfrm>
        </p:spPr>
        <p:txBody>
          <a:bodyPr>
            <a:normAutofit/>
          </a:bodyPr>
          <a:lstStyle/>
          <a:p>
            <a:pPr marL="34290" indent="0">
              <a:buClr>
                <a:schemeClr val="tx1"/>
              </a:buClr>
              <a:buNone/>
            </a:pPr>
            <a:endParaRPr lang="en-IN" dirty="0">
              <a:solidFill>
                <a:schemeClr val="tx1"/>
              </a:solidFill>
            </a:endParaRPr>
          </a:p>
          <a:p>
            <a:pPr algn="just">
              <a:buClr>
                <a:schemeClr val="tx1"/>
              </a:buClr>
            </a:pPr>
            <a:r>
              <a:rPr lang="en-IN" dirty="0">
                <a:solidFill>
                  <a:schemeClr val="tx1"/>
                </a:solidFill>
              </a:rPr>
              <a:t>HTTP 1.0</a:t>
            </a:r>
          </a:p>
          <a:p>
            <a:pPr algn="just">
              <a:buClr>
                <a:schemeClr val="tx1"/>
              </a:buClr>
            </a:pPr>
            <a:r>
              <a:rPr lang="en-IN" dirty="0">
                <a:solidFill>
                  <a:schemeClr val="tx1"/>
                </a:solidFill>
              </a:rPr>
              <a:t>Sockets</a:t>
            </a:r>
          </a:p>
          <a:p>
            <a:pPr algn="just">
              <a:buClr>
                <a:schemeClr val="tx1"/>
              </a:buClr>
            </a:pPr>
            <a:r>
              <a:rPr lang="en-IN" dirty="0">
                <a:solidFill>
                  <a:schemeClr val="tx1"/>
                </a:solidFill>
              </a:rPr>
              <a:t>C++ tiny HTTP server </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58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Project Structure</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marL="34290" indent="0" algn="just">
              <a:buClr>
                <a:schemeClr val="tx1"/>
              </a:buClr>
              <a:buNone/>
            </a:pPr>
            <a:endParaRPr lang="en-IN" dirty="0">
              <a:solidFill>
                <a:schemeClr val="tx1"/>
              </a:solidFill>
            </a:endParaRPr>
          </a:p>
          <a:p>
            <a:pPr algn="just">
              <a:buClr>
                <a:schemeClr val="tx1"/>
              </a:buClr>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9B5BDBB-BA9F-4086-9EC7-A950E41A5679}"/>
              </a:ext>
            </a:extLst>
          </p:cNvPr>
          <p:cNvPicPr>
            <a:picLocks noChangeAspect="1"/>
          </p:cNvPicPr>
          <p:nvPr/>
        </p:nvPicPr>
        <p:blipFill>
          <a:blip r:embed="rId2"/>
          <a:stretch>
            <a:fillRect/>
          </a:stretch>
        </p:blipFill>
        <p:spPr>
          <a:xfrm>
            <a:off x="455648" y="1761244"/>
            <a:ext cx="8382000" cy="4324604"/>
          </a:xfrm>
          <a:prstGeom prst="rect">
            <a:avLst/>
          </a:prstGeom>
        </p:spPr>
      </p:pic>
    </p:spTree>
    <p:extLst>
      <p:ext uri="{BB962C8B-B14F-4D97-AF65-F5344CB8AC3E}">
        <p14:creationId xmlns:p14="http://schemas.microsoft.com/office/powerpoint/2010/main" val="3677461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838200"/>
          </a:xfrm>
        </p:spPr>
        <p:txBody>
          <a:bodyPr>
            <a:normAutofit/>
          </a:bodyPr>
          <a:lstStyle/>
          <a:p>
            <a:r>
              <a:rPr lang="en-IN" dirty="0"/>
              <a:t>Project Structure </a:t>
            </a:r>
          </a:p>
        </p:txBody>
      </p:sp>
      <p:pic>
        <p:nvPicPr>
          <p:cNvPr id="4" name="Content Placeholder 3">
            <a:extLst>
              <a:ext uri="{FF2B5EF4-FFF2-40B4-BE49-F238E27FC236}">
                <a16:creationId xmlns:a16="http://schemas.microsoft.com/office/drawing/2014/main" id="{0D126256-2696-411A-9A47-B98B82511ECB}"/>
              </a:ext>
            </a:extLst>
          </p:cNvPr>
          <p:cNvPicPr>
            <a:picLocks noGrp="1" noChangeAspect="1"/>
          </p:cNvPicPr>
          <p:nvPr>
            <p:ph idx="1"/>
          </p:nvPr>
        </p:nvPicPr>
        <p:blipFill>
          <a:blip r:embed="rId2"/>
          <a:stretch>
            <a:fillRect/>
          </a:stretch>
        </p:blipFill>
        <p:spPr>
          <a:xfrm>
            <a:off x="1725035" y="1822450"/>
            <a:ext cx="5690754" cy="4038600"/>
          </a:xfrm>
          <a:prstGeom prst="rect">
            <a:avLst/>
          </a:prstGeom>
        </p:spPr>
      </p:pic>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814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A550E8-A6ED-4209-B2E3-7EEBADCFF21E}"/>
              </a:ext>
            </a:extLst>
          </p:cNvPr>
          <p:cNvPicPr>
            <a:picLocks noChangeAspect="1"/>
          </p:cNvPicPr>
          <p:nvPr/>
        </p:nvPicPr>
        <p:blipFill>
          <a:blip r:embed="rId2"/>
          <a:stretch>
            <a:fillRect/>
          </a:stretch>
        </p:blipFill>
        <p:spPr>
          <a:xfrm>
            <a:off x="5923484" y="2847760"/>
            <a:ext cx="2895600" cy="2057400"/>
          </a:xfrm>
          <a:prstGeom prst="rect">
            <a:avLst/>
          </a:prstGeom>
        </p:spPr>
      </p:pic>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04103" cy="914394"/>
          </a:xfrm>
        </p:spPr>
        <p:txBody>
          <a:bodyPr>
            <a:normAutofit/>
          </a:bodyPr>
          <a:lstStyle/>
          <a:p>
            <a:r>
              <a:rPr lang="en-IN" dirty="0"/>
              <a:t>Technology Overview</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8" y="2057399"/>
            <a:ext cx="5245435" cy="4419593"/>
          </a:xfrm>
        </p:spPr>
        <p:txBody>
          <a:bodyPr>
            <a:normAutofit/>
          </a:bodyPr>
          <a:lstStyle/>
          <a:p>
            <a:pPr marL="34290" indent="0" algn="just">
              <a:buClrTx/>
              <a:buNone/>
            </a:pPr>
            <a:r>
              <a:rPr lang="en-IN" sz="2400" dirty="0">
                <a:solidFill>
                  <a:schemeClr val="tx1"/>
                </a:solidFill>
              </a:rPr>
              <a:t>Client-Server architecture: </a:t>
            </a:r>
          </a:p>
          <a:p>
            <a:pPr algn="just">
              <a:buClrTx/>
            </a:pPr>
            <a:r>
              <a:rPr lang="en-IN" dirty="0">
                <a:solidFill>
                  <a:schemeClr val="tx1"/>
                </a:solidFill>
              </a:rPr>
              <a:t>Client-Server model is distributed application structure that partitions tasks or workloads between the providers of a resource or service, called servers and service requesters are called clients.</a:t>
            </a:r>
          </a:p>
          <a:p>
            <a:pPr algn="just">
              <a:buClrTx/>
            </a:pPr>
            <a:r>
              <a:rPr lang="en-IN" dirty="0">
                <a:solidFill>
                  <a:schemeClr val="tx1"/>
                </a:solidFill>
              </a:rPr>
              <a:t>The server component provides a function or service to one or many clients, which initiate requests for such services.</a:t>
            </a:r>
          </a:p>
          <a:p>
            <a:pPr algn="just">
              <a:buClrTx/>
            </a:pPr>
            <a:r>
              <a:rPr lang="en-US" dirty="0">
                <a:solidFill>
                  <a:schemeClr val="tx1"/>
                </a:solidFill>
              </a:rPr>
              <a:t>For proper communication between the client and the server, applications must agree on a specific application-level protocol such as HTTP, FTP, SMTP, POP, and etc.</a:t>
            </a:r>
          </a:p>
          <a:p>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32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2" cy="929638"/>
          </a:xfrm>
        </p:spPr>
        <p:txBody>
          <a:bodyPr>
            <a:normAutofit/>
          </a:bodyPr>
          <a:lstStyle/>
          <a:p>
            <a:r>
              <a:rPr lang="en-IN" dirty="0"/>
              <a:t>Technology Overview</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905000"/>
            <a:ext cx="8080302" cy="4419592"/>
          </a:xfrm>
        </p:spPr>
        <p:txBody>
          <a:bodyPr>
            <a:normAutofit/>
          </a:bodyPr>
          <a:lstStyle/>
          <a:p>
            <a:pPr marL="34290" indent="0" algn="just">
              <a:buClr>
                <a:schemeClr val="tx1"/>
              </a:buClr>
              <a:buNone/>
            </a:pPr>
            <a:endParaRPr lang="en-US"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1CE9B3A-F6BE-4E0C-B200-B29A6C81E0F1}"/>
              </a:ext>
            </a:extLst>
          </p:cNvPr>
          <p:cNvPicPr>
            <a:picLocks noChangeAspect="1"/>
          </p:cNvPicPr>
          <p:nvPr/>
        </p:nvPicPr>
        <p:blipFill>
          <a:blip r:embed="rId2"/>
          <a:stretch>
            <a:fillRect/>
          </a:stretch>
        </p:blipFill>
        <p:spPr>
          <a:xfrm>
            <a:off x="530296" y="1828801"/>
            <a:ext cx="8156503" cy="4571994"/>
          </a:xfrm>
          <a:prstGeom prst="rect">
            <a:avLst/>
          </a:prstGeom>
        </p:spPr>
      </p:pic>
    </p:spTree>
    <p:extLst>
      <p:ext uri="{BB962C8B-B14F-4D97-AF65-F5344CB8AC3E}">
        <p14:creationId xmlns:p14="http://schemas.microsoft.com/office/powerpoint/2010/main" val="1791057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Structure of HTTP Transactions</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marL="34290" indent="0" algn="just">
              <a:buClr>
                <a:schemeClr val="tx1"/>
              </a:buClr>
              <a:buNone/>
            </a:pPr>
            <a:r>
              <a:rPr lang="en-IN" dirty="0">
                <a:solidFill>
                  <a:schemeClr val="tx1"/>
                </a:solidFill>
              </a:rPr>
              <a:t>The format of the request and response messages are similar, and English-oriented. Both kinds of messages consist of:</a:t>
            </a:r>
          </a:p>
          <a:p>
            <a:pPr algn="just">
              <a:buClr>
                <a:schemeClr val="tx1"/>
              </a:buClr>
            </a:pPr>
            <a:r>
              <a:rPr lang="en-IN" dirty="0">
                <a:solidFill>
                  <a:schemeClr val="tx1"/>
                </a:solidFill>
              </a:rPr>
              <a:t>an initial line,</a:t>
            </a:r>
          </a:p>
          <a:p>
            <a:pPr algn="just">
              <a:buClr>
                <a:schemeClr val="tx1"/>
              </a:buClr>
            </a:pPr>
            <a:r>
              <a:rPr lang="en-IN" dirty="0">
                <a:solidFill>
                  <a:schemeClr val="tx1"/>
                </a:solidFill>
              </a:rPr>
              <a:t>zero or more header lines,</a:t>
            </a:r>
          </a:p>
          <a:p>
            <a:pPr algn="just">
              <a:buClr>
                <a:schemeClr val="tx1"/>
              </a:buClr>
            </a:pPr>
            <a:r>
              <a:rPr lang="en-IN" dirty="0">
                <a:solidFill>
                  <a:schemeClr val="tx1"/>
                </a:solidFill>
              </a:rPr>
              <a:t>a blank line (i.e. a CRLF by itself), and</a:t>
            </a:r>
          </a:p>
          <a:p>
            <a:pPr algn="just">
              <a:buClr>
                <a:schemeClr val="tx1"/>
              </a:buClr>
            </a:pPr>
            <a:r>
              <a:rPr lang="en-IN" dirty="0">
                <a:solidFill>
                  <a:schemeClr val="tx1"/>
                </a:solidFill>
              </a:rPr>
              <a:t>an optional message body (e.g. a file, or query data, or query output).</a:t>
            </a:r>
          </a:p>
          <a:p>
            <a:pPr algn="just">
              <a:buClr>
                <a:schemeClr val="tx1"/>
              </a:buClr>
            </a:pPr>
            <a:endParaRPr lang="en-IN" dirty="0">
              <a:solidFill>
                <a:schemeClr val="tx1"/>
              </a:solidFill>
            </a:endParaRPr>
          </a:p>
          <a:p>
            <a:pPr marL="34290" indent="0" algn="just">
              <a:buClr>
                <a:schemeClr val="tx1"/>
              </a:buClr>
              <a:buNone/>
            </a:pPr>
            <a:endParaRPr lang="en-IN" dirty="0">
              <a:solidFill>
                <a:schemeClr val="tx1"/>
              </a:solidFill>
            </a:endParaRPr>
          </a:p>
          <a:p>
            <a:pPr marL="34290" indent="0" algn="just">
              <a:buClr>
                <a:schemeClr val="tx1"/>
              </a:buClr>
              <a:buNone/>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36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914393"/>
          </a:xfrm>
        </p:spPr>
        <p:txBody>
          <a:bodyPr>
            <a:normAutofit/>
          </a:bodyPr>
          <a:lstStyle/>
          <a:p>
            <a:r>
              <a:rPr lang="en-IN" dirty="0"/>
              <a:t>HTTP Request Methods </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0AD59653-8E68-4B21-AACA-DCF85FAC5C1A}"/>
              </a:ext>
            </a:extLst>
          </p:cNvPr>
          <p:cNvGraphicFramePr>
            <a:graphicFrameLocks noGrp="1"/>
          </p:cNvGraphicFramePr>
          <p:nvPr>
            <p:extLst>
              <p:ext uri="{D42A27DB-BD31-4B8C-83A1-F6EECF244321}">
                <p14:modId xmlns:p14="http://schemas.microsoft.com/office/powerpoint/2010/main" val="2518515754"/>
              </p:ext>
            </p:extLst>
          </p:nvPr>
        </p:nvGraphicFramePr>
        <p:xfrm>
          <a:off x="513014" y="2057399"/>
          <a:ext cx="8097586" cy="3505201"/>
        </p:xfrm>
        <a:graphic>
          <a:graphicData uri="http://schemas.openxmlformats.org/drawingml/2006/table">
            <a:tbl>
              <a:tblPr firstRow="1" bandRow="1">
                <a:tableStyleId>{5C22544A-7EE6-4342-B048-85BDC9FD1C3A}</a:tableStyleId>
              </a:tblPr>
              <a:tblGrid>
                <a:gridCol w="4048793">
                  <a:extLst>
                    <a:ext uri="{9D8B030D-6E8A-4147-A177-3AD203B41FA5}">
                      <a16:colId xmlns:a16="http://schemas.microsoft.com/office/drawing/2014/main" val="3506130533"/>
                    </a:ext>
                  </a:extLst>
                </a:gridCol>
                <a:gridCol w="4048793">
                  <a:extLst>
                    <a:ext uri="{9D8B030D-6E8A-4147-A177-3AD203B41FA5}">
                      <a16:colId xmlns:a16="http://schemas.microsoft.com/office/drawing/2014/main" val="2701220207"/>
                    </a:ext>
                  </a:extLst>
                </a:gridCol>
              </a:tblGrid>
              <a:tr h="551465">
                <a:tc>
                  <a:txBody>
                    <a:bodyPr/>
                    <a:lstStyle/>
                    <a:p>
                      <a:r>
                        <a:rPr lang="en-IN" sz="1800" dirty="0"/>
                        <a:t>Request</a:t>
                      </a:r>
                    </a:p>
                  </a:txBody>
                  <a:tcPr/>
                </a:tc>
                <a:tc>
                  <a:txBody>
                    <a:bodyPr/>
                    <a:lstStyle/>
                    <a:p>
                      <a:r>
                        <a:rPr lang="en-IN" sz="1800" dirty="0"/>
                        <a:t>Intent</a:t>
                      </a:r>
                    </a:p>
                  </a:txBody>
                  <a:tcPr/>
                </a:tc>
                <a:extLst>
                  <a:ext uri="{0D108BD9-81ED-4DB2-BD59-A6C34878D82A}">
                    <a16:rowId xmlns:a16="http://schemas.microsoft.com/office/drawing/2014/main" val="1125003598"/>
                  </a:ext>
                </a:extLst>
              </a:tr>
              <a:tr h="551465">
                <a:tc>
                  <a:txBody>
                    <a:bodyPr/>
                    <a:lstStyle/>
                    <a:p>
                      <a:r>
                        <a:rPr lang="en-IN" sz="1800" dirty="0"/>
                        <a:t>GET</a:t>
                      </a:r>
                    </a:p>
                  </a:txBody>
                  <a:tcPr/>
                </a:tc>
                <a:tc>
                  <a:txBody>
                    <a:bodyPr/>
                    <a:lstStyle/>
                    <a:p>
                      <a:r>
                        <a:rPr lang="en-IN" sz="1800" dirty="0"/>
                        <a:t>Retrieve a resource</a:t>
                      </a:r>
                    </a:p>
                  </a:txBody>
                  <a:tcPr/>
                </a:tc>
                <a:extLst>
                  <a:ext uri="{0D108BD9-81ED-4DB2-BD59-A6C34878D82A}">
                    <a16:rowId xmlns:a16="http://schemas.microsoft.com/office/drawing/2014/main" val="3932214074"/>
                  </a:ext>
                </a:extLst>
              </a:tr>
              <a:tr h="551465">
                <a:tc>
                  <a:txBody>
                    <a:bodyPr/>
                    <a:lstStyle/>
                    <a:p>
                      <a:r>
                        <a:rPr lang="en-IN" sz="1800" dirty="0"/>
                        <a:t>POST</a:t>
                      </a:r>
                    </a:p>
                  </a:txBody>
                  <a:tcPr/>
                </a:tc>
                <a:tc>
                  <a:txBody>
                    <a:bodyPr/>
                    <a:lstStyle/>
                    <a:p>
                      <a:r>
                        <a:rPr lang="en-IN" sz="1800" dirty="0"/>
                        <a:t>Update a resource</a:t>
                      </a:r>
                    </a:p>
                  </a:txBody>
                  <a:tcPr/>
                </a:tc>
                <a:extLst>
                  <a:ext uri="{0D108BD9-81ED-4DB2-BD59-A6C34878D82A}">
                    <a16:rowId xmlns:a16="http://schemas.microsoft.com/office/drawing/2014/main" val="3338975886"/>
                  </a:ext>
                </a:extLst>
              </a:tr>
              <a:tr h="551465">
                <a:tc>
                  <a:txBody>
                    <a:bodyPr/>
                    <a:lstStyle/>
                    <a:p>
                      <a:r>
                        <a:rPr lang="en-IN" sz="1800" dirty="0"/>
                        <a:t>PUT</a:t>
                      </a:r>
                    </a:p>
                  </a:txBody>
                  <a:tcPr/>
                </a:tc>
                <a:tc>
                  <a:txBody>
                    <a:bodyPr/>
                    <a:lstStyle/>
                    <a:p>
                      <a:r>
                        <a:rPr lang="en-IN" sz="1800" dirty="0"/>
                        <a:t>Store a resource</a:t>
                      </a:r>
                    </a:p>
                  </a:txBody>
                  <a:tcPr/>
                </a:tc>
                <a:extLst>
                  <a:ext uri="{0D108BD9-81ED-4DB2-BD59-A6C34878D82A}">
                    <a16:rowId xmlns:a16="http://schemas.microsoft.com/office/drawing/2014/main" val="1379166970"/>
                  </a:ext>
                </a:extLst>
              </a:tr>
              <a:tr h="551465">
                <a:tc>
                  <a:txBody>
                    <a:bodyPr/>
                    <a:lstStyle/>
                    <a:p>
                      <a:r>
                        <a:rPr lang="en-IN" sz="1800" dirty="0"/>
                        <a:t>DELETE</a:t>
                      </a:r>
                    </a:p>
                  </a:txBody>
                  <a:tcPr/>
                </a:tc>
                <a:tc>
                  <a:txBody>
                    <a:bodyPr/>
                    <a:lstStyle/>
                    <a:p>
                      <a:r>
                        <a:rPr lang="en-IN" sz="1800" dirty="0"/>
                        <a:t>Remove a resource </a:t>
                      </a:r>
                    </a:p>
                  </a:txBody>
                  <a:tcPr/>
                </a:tc>
                <a:extLst>
                  <a:ext uri="{0D108BD9-81ED-4DB2-BD59-A6C34878D82A}">
                    <a16:rowId xmlns:a16="http://schemas.microsoft.com/office/drawing/2014/main" val="180029253"/>
                  </a:ext>
                </a:extLst>
              </a:tr>
              <a:tr h="747876">
                <a:tc>
                  <a:txBody>
                    <a:bodyPr/>
                    <a:lstStyle/>
                    <a:p>
                      <a:r>
                        <a:rPr lang="en-IN" sz="1800" dirty="0"/>
                        <a:t>HEAD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N" sz="1800" dirty="0">
                          <a:solidFill>
                            <a:schemeClr val="tx1"/>
                          </a:solidFill>
                        </a:rPr>
                        <a:t>Get just the header that a GET request would have obtained</a:t>
                      </a:r>
                    </a:p>
                  </a:txBody>
                  <a:tcPr/>
                </a:tc>
                <a:extLst>
                  <a:ext uri="{0D108BD9-81ED-4DB2-BD59-A6C34878D82A}">
                    <a16:rowId xmlns:a16="http://schemas.microsoft.com/office/drawing/2014/main" val="2094336745"/>
                  </a:ext>
                </a:extLst>
              </a:tr>
            </a:tbl>
          </a:graphicData>
        </a:graphic>
      </p:graphicFrame>
    </p:spTree>
    <p:extLst>
      <p:ext uri="{BB962C8B-B14F-4D97-AF65-F5344CB8AC3E}">
        <p14:creationId xmlns:p14="http://schemas.microsoft.com/office/powerpoint/2010/main" val="1357575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080303" cy="929632"/>
          </a:xfrm>
        </p:spPr>
        <p:txBody>
          <a:bodyPr>
            <a:normAutofit/>
          </a:bodyPr>
          <a:lstStyle/>
          <a:p>
            <a:r>
              <a:rPr lang="en-IN" dirty="0"/>
              <a:t>Status Codes</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8" y="1737361"/>
            <a:ext cx="8080302" cy="4663434"/>
          </a:xfrm>
        </p:spPr>
        <p:txBody>
          <a:bodyPr>
            <a:normAutofit/>
          </a:bodyPr>
          <a:lstStyle/>
          <a:p>
            <a:pPr marL="34290" indent="0" algn="just">
              <a:buClr>
                <a:schemeClr val="tx1"/>
              </a:buClr>
              <a:buNone/>
            </a:pPr>
            <a:r>
              <a:rPr lang="en-IN" dirty="0">
                <a:solidFill>
                  <a:schemeClr val="tx1"/>
                </a:solidFill>
              </a:rPr>
              <a:t>The status code is generated by the server to indicate the outcome of the request; the first digit identifies the general category of response:</a:t>
            </a:r>
          </a:p>
          <a:p>
            <a:pPr marL="491490" indent="-457200" algn="just">
              <a:buClr>
                <a:schemeClr val="tx1"/>
              </a:buClr>
              <a:buFont typeface="+mj-lt"/>
              <a:buAutoNum type="arabicPeriod"/>
            </a:pPr>
            <a:r>
              <a:rPr lang="en-IN" dirty="0">
                <a:solidFill>
                  <a:schemeClr val="tx1"/>
                </a:solidFill>
              </a:rPr>
              <a:t>1xx indicates an informational message only</a:t>
            </a:r>
          </a:p>
          <a:p>
            <a:pPr marL="491490" indent="-457200" algn="just">
              <a:buClr>
                <a:schemeClr val="tx1"/>
              </a:buClr>
              <a:buFont typeface="+mj-lt"/>
              <a:buAutoNum type="arabicPeriod"/>
            </a:pPr>
            <a:r>
              <a:rPr lang="en-IN" dirty="0">
                <a:solidFill>
                  <a:schemeClr val="tx1"/>
                </a:solidFill>
              </a:rPr>
              <a:t>2xx indicates success of some kind</a:t>
            </a:r>
          </a:p>
          <a:p>
            <a:pPr marL="491490" indent="-457200" algn="just">
              <a:buClr>
                <a:schemeClr val="tx1"/>
              </a:buClr>
              <a:buFont typeface="+mj-lt"/>
              <a:buAutoNum type="arabicPeriod"/>
            </a:pPr>
            <a:r>
              <a:rPr lang="en-IN" dirty="0">
                <a:solidFill>
                  <a:schemeClr val="tx1"/>
                </a:solidFill>
              </a:rPr>
              <a:t>3xx redirects the client to another URL</a:t>
            </a:r>
          </a:p>
          <a:p>
            <a:pPr marL="491490" indent="-457200" algn="just">
              <a:buClr>
                <a:schemeClr val="tx1"/>
              </a:buClr>
              <a:buFont typeface="+mj-lt"/>
              <a:buAutoNum type="arabicPeriod"/>
            </a:pPr>
            <a:r>
              <a:rPr lang="en-IN" dirty="0">
                <a:solidFill>
                  <a:schemeClr val="tx1"/>
                </a:solidFill>
              </a:rPr>
              <a:t>4xx indicates an error on the client's part</a:t>
            </a:r>
          </a:p>
          <a:p>
            <a:pPr marL="491490" indent="-457200" algn="just">
              <a:buClr>
                <a:schemeClr val="tx1"/>
              </a:buClr>
              <a:buFont typeface="+mj-lt"/>
              <a:buAutoNum type="arabicPeriod"/>
            </a:pPr>
            <a:r>
              <a:rPr lang="en-IN" dirty="0">
                <a:solidFill>
                  <a:schemeClr val="tx1"/>
                </a:solidFill>
              </a:rPr>
              <a:t>5xx indicates an error on the server's part</a:t>
            </a:r>
          </a:p>
          <a:p>
            <a:pPr marL="34290" indent="0" algn="just">
              <a:buClr>
                <a:schemeClr val="tx1"/>
              </a:buClr>
              <a:buNone/>
            </a:pPr>
            <a:endParaRPr lang="en-IN" dirty="0">
              <a:solidFill>
                <a:schemeClr val="tx1"/>
              </a:solidFill>
            </a:endParaRPr>
          </a:p>
          <a:p>
            <a:pPr marL="34290" indent="0" algn="just">
              <a:buClr>
                <a:schemeClr val="tx1"/>
              </a:buClr>
              <a:buNone/>
            </a:pPr>
            <a:r>
              <a:rPr lang="en-IN" dirty="0">
                <a:solidFill>
                  <a:schemeClr val="tx1"/>
                </a:solidFill>
              </a:rPr>
              <a:t>Example</a:t>
            </a:r>
          </a:p>
          <a:p>
            <a:pPr marL="491490" indent="-457200" algn="just">
              <a:buClr>
                <a:schemeClr val="tx1"/>
              </a:buClr>
              <a:buFont typeface="+mj-lt"/>
              <a:buAutoNum type="arabicPeriod"/>
            </a:pPr>
            <a:r>
              <a:rPr lang="en-IN" dirty="0">
                <a:solidFill>
                  <a:schemeClr val="tx1"/>
                </a:solidFill>
              </a:rPr>
              <a:t>200- OK</a:t>
            </a:r>
          </a:p>
          <a:p>
            <a:pPr marL="491490" indent="-457200" algn="just">
              <a:buClr>
                <a:schemeClr val="tx1"/>
              </a:buClr>
              <a:buFont typeface="+mj-lt"/>
              <a:buAutoNum type="arabicPeriod"/>
            </a:pPr>
            <a:r>
              <a:rPr lang="en-IN" dirty="0">
                <a:solidFill>
                  <a:schemeClr val="tx1"/>
                </a:solidFill>
              </a:rPr>
              <a:t>404- Not Found</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858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457200" y="533400"/>
            <a:ext cx="7406640" cy="685799"/>
          </a:xfrm>
        </p:spPr>
        <p:txBody>
          <a:bodyPr>
            <a:normAutofit/>
          </a:bodyPr>
          <a:lstStyle/>
          <a:p>
            <a:r>
              <a:rPr lang="en-IN" dirty="0"/>
              <a:t>Sample HTTP Exchange</a:t>
            </a:r>
          </a:p>
        </p:txBody>
      </p:sp>
      <p:sp>
        <p:nvSpPr>
          <p:cNvPr id="14" name="Text Placeholder 13">
            <a:extLst>
              <a:ext uri="{FF2B5EF4-FFF2-40B4-BE49-F238E27FC236}">
                <a16:creationId xmlns:a16="http://schemas.microsoft.com/office/drawing/2014/main" id="{897373B5-74AC-45F6-BEF8-A1528AA086A2}"/>
              </a:ext>
            </a:extLst>
          </p:cNvPr>
          <p:cNvSpPr>
            <a:spLocks noGrp="1"/>
          </p:cNvSpPr>
          <p:nvPr>
            <p:ph type="body" idx="1"/>
          </p:nvPr>
        </p:nvSpPr>
        <p:spPr/>
        <p:txBody>
          <a:bodyPr/>
          <a:lstStyle/>
          <a:p>
            <a:r>
              <a:rPr lang="en-IN" dirty="0">
                <a:solidFill>
                  <a:schemeClr val="tx1"/>
                </a:solidFill>
              </a:rPr>
              <a:t>REQUEST</a:t>
            </a:r>
          </a:p>
        </p:txBody>
      </p:sp>
      <p:sp>
        <p:nvSpPr>
          <p:cNvPr id="16" name="Text Placeholder 15">
            <a:extLst>
              <a:ext uri="{FF2B5EF4-FFF2-40B4-BE49-F238E27FC236}">
                <a16:creationId xmlns:a16="http://schemas.microsoft.com/office/drawing/2014/main" id="{F1BCFCD7-C084-4939-B6E4-D2AA4DF76BD6}"/>
              </a:ext>
            </a:extLst>
          </p:cNvPr>
          <p:cNvSpPr>
            <a:spLocks noGrp="1"/>
          </p:cNvSpPr>
          <p:nvPr>
            <p:ph type="body" sz="quarter" idx="3"/>
          </p:nvPr>
        </p:nvSpPr>
        <p:spPr/>
        <p:txBody>
          <a:bodyPr/>
          <a:lstStyle/>
          <a:p>
            <a:r>
              <a:rPr lang="en-IN" dirty="0">
                <a:solidFill>
                  <a:schemeClr val="tx1"/>
                </a:solidFill>
              </a:rPr>
              <a:t>RESPONSE</a:t>
            </a: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18" name="Content Placeholder 6">
            <a:extLst>
              <a:ext uri="{FF2B5EF4-FFF2-40B4-BE49-F238E27FC236}">
                <a16:creationId xmlns:a16="http://schemas.microsoft.com/office/drawing/2014/main" id="{8D6E5DCE-4EF8-40A7-8C80-B791096C76D5}"/>
              </a:ext>
            </a:extLst>
          </p:cNvPr>
          <p:cNvPicPr>
            <a:picLocks noGrp="1" noChangeAspect="1"/>
          </p:cNvPicPr>
          <p:nvPr>
            <p:ph sz="half" idx="2"/>
          </p:nvPr>
        </p:nvPicPr>
        <p:blipFill>
          <a:blip r:embed="rId2"/>
          <a:stretch>
            <a:fillRect/>
          </a:stretch>
        </p:blipFill>
        <p:spPr>
          <a:xfrm>
            <a:off x="578780" y="2895601"/>
            <a:ext cx="3843995" cy="2971800"/>
          </a:xfrm>
          <a:prstGeom prst="rect">
            <a:avLst/>
          </a:prstGeom>
        </p:spPr>
      </p:pic>
      <p:pic>
        <p:nvPicPr>
          <p:cNvPr id="19" name="Content Placeholder 7">
            <a:extLst>
              <a:ext uri="{FF2B5EF4-FFF2-40B4-BE49-F238E27FC236}">
                <a16:creationId xmlns:a16="http://schemas.microsoft.com/office/drawing/2014/main" id="{778918D4-3B56-4ADA-861C-790768DB0D28}"/>
              </a:ext>
            </a:extLst>
          </p:cNvPr>
          <p:cNvPicPr>
            <a:picLocks noGrp="1" noChangeAspect="1"/>
          </p:cNvPicPr>
          <p:nvPr>
            <p:ph sz="quarter" idx="4"/>
          </p:nvPr>
        </p:nvPicPr>
        <p:blipFill>
          <a:blip r:embed="rId3"/>
          <a:stretch>
            <a:fillRect/>
          </a:stretch>
        </p:blipFill>
        <p:spPr>
          <a:xfrm>
            <a:off x="4702175" y="2895591"/>
            <a:ext cx="3843995" cy="2971800"/>
          </a:xfrm>
          <a:prstGeom prst="rect">
            <a:avLst/>
          </a:prstGeom>
        </p:spPr>
      </p:pic>
    </p:spTree>
    <p:extLst>
      <p:ext uri="{BB962C8B-B14F-4D97-AF65-F5344CB8AC3E}">
        <p14:creationId xmlns:p14="http://schemas.microsoft.com/office/powerpoint/2010/main" val="2955988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8E8B0C-44BE-4D78-AF39-081D624397C6}"/>
              </a:ext>
            </a:extLst>
          </p:cNvPr>
          <p:cNvSpPr>
            <a:spLocks noGrp="1"/>
          </p:cNvSpPr>
          <p:nvPr>
            <p:ph type="title"/>
          </p:nvPr>
        </p:nvSpPr>
        <p:spPr>
          <a:xfrm>
            <a:off x="533400" y="381000"/>
            <a:ext cx="7406640" cy="990594"/>
          </a:xfrm>
        </p:spPr>
        <p:txBody>
          <a:bodyPr/>
          <a:lstStyle/>
          <a:p>
            <a:r>
              <a:rPr lang="en-IN" dirty="0"/>
              <a:t>Connection</a:t>
            </a:r>
          </a:p>
        </p:txBody>
      </p:sp>
      <p:sp>
        <p:nvSpPr>
          <p:cNvPr id="5" name="Content Placeholder 4">
            <a:extLst>
              <a:ext uri="{FF2B5EF4-FFF2-40B4-BE49-F238E27FC236}">
                <a16:creationId xmlns:a16="http://schemas.microsoft.com/office/drawing/2014/main" id="{206F79A1-6C19-41FC-A3E6-890583A566EE}"/>
              </a:ext>
            </a:extLst>
          </p:cNvPr>
          <p:cNvSpPr>
            <a:spLocks noGrp="1"/>
          </p:cNvSpPr>
          <p:nvPr>
            <p:ph sz="half" idx="1"/>
          </p:nvPr>
        </p:nvSpPr>
        <p:spPr/>
        <p:txBody>
          <a:bodyPr>
            <a:normAutofit/>
          </a:bodyPr>
          <a:lstStyle/>
          <a:p>
            <a:pPr algn="just">
              <a:buClr>
                <a:schemeClr val="tx1"/>
              </a:buClr>
            </a:pPr>
            <a:r>
              <a:rPr lang="en-IN" sz="2000" dirty="0">
                <a:solidFill>
                  <a:schemeClr val="tx1"/>
                </a:solidFill>
              </a:rPr>
              <a:t>The layer underneath HTTP is transport layer protocol. Most HTTP traffic travels over TCP.</a:t>
            </a:r>
          </a:p>
          <a:p>
            <a:pPr algn="just">
              <a:buClr>
                <a:schemeClr val="tx1"/>
              </a:buClr>
            </a:pPr>
            <a:r>
              <a:rPr lang="en-IN" sz="2000" dirty="0">
                <a:solidFill>
                  <a:schemeClr val="tx1"/>
                </a:solidFill>
              </a:rPr>
              <a:t>When a user types a URL into the browser, the browser opens a TCP socket by specifying the server address and port, then starts writing data into the socket.</a:t>
            </a:r>
          </a:p>
          <a:p>
            <a:pPr algn="just">
              <a:buClr>
                <a:schemeClr val="tx1"/>
              </a:buClr>
            </a:pPr>
            <a:r>
              <a:rPr lang="en-IN" sz="2000" dirty="0">
                <a:solidFill>
                  <a:schemeClr val="tx1"/>
                </a:solidFill>
              </a:rPr>
              <a:t>All we need to worry about is writing the proper HTTP message into the socket.</a:t>
            </a:r>
          </a:p>
        </p:txBody>
      </p:sp>
      <p:cxnSp>
        <p:nvCxnSpPr>
          <p:cNvPr id="7" name="Straight Connector 6">
            <a:extLst>
              <a:ext uri="{FF2B5EF4-FFF2-40B4-BE49-F238E27FC236}">
                <a16:creationId xmlns:a16="http://schemas.microsoft.com/office/drawing/2014/main" id="{66F230A7-8CE6-4C64-B83F-0991181D567B}"/>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9" name="Content Placeholder 8">
            <a:extLst>
              <a:ext uri="{FF2B5EF4-FFF2-40B4-BE49-F238E27FC236}">
                <a16:creationId xmlns:a16="http://schemas.microsoft.com/office/drawing/2014/main" id="{1CE4C966-FA5E-401C-ADFD-C579788A279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00588" y="2057399"/>
            <a:ext cx="3910012" cy="4023355"/>
          </a:xfrm>
          <a:prstGeom prst="rect">
            <a:avLst/>
          </a:prstGeom>
        </p:spPr>
      </p:pic>
    </p:spTree>
    <p:extLst>
      <p:ext uri="{BB962C8B-B14F-4D97-AF65-F5344CB8AC3E}">
        <p14:creationId xmlns:p14="http://schemas.microsoft.com/office/powerpoint/2010/main" val="2428809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HTTP Client Server Processing</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marL="34290" indent="0" algn="just">
              <a:buClr>
                <a:schemeClr val="tx1"/>
              </a:buClr>
              <a:buNone/>
            </a:pPr>
            <a:endParaRPr lang="en-IN" dirty="0">
              <a:solidFill>
                <a:schemeClr val="tx1"/>
              </a:solidFill>
            </a:endParaRPr>
          </a:p>
          <a:p>
            <a:pPr marL="34290" indent="0" algn="just">
              <a:buClr>
                <a:schemeClr val="tx1"/>
              </a:buClr>
              <a:buNone/>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 name="Content Placeholder 3">
            <a:extLst>
              <a:ext uri="{FF2B5EF4-FFF2-40B4-BE49-F238E27FC236}">
                <a16:creationId xmlns:a16="http://schemas.microsoft.com/office/drawing/2014/main" id="{54EF1093-AEA4-4F5D-8546-D1F9DFED4683}"/>
              </a:ext>
            </a:extLst>
          </p:cNvPr>
          <p:cNvPicPr>
            <a:picLocks noGrp="1" noChangeAspect="1"/>
          </p:cNvPicPr>
          <p:nvPr/>
        </p:nvPicPr>
        <p:blipFill>
          <a:blip r:embed="rId2"/>
          <a:stretch>
            <a:fillRect/>
          </a:stretch>
        </p:blipFill>
        <p:spPr>
          <a:xfrm>
            <a:off x="2114226" y="2097876"/>
            <a:ext cx="5064844" cy="3881437"/>
          </a:xfrm>
          <a:prstGeom prst="rect">
            <a:avLst/>
          </a:prstGeom>
        </p:spPr>
      </p:pic>
    </p:spTree>
    <p:extLst>
      <p:ext uri="{BB962C8B-B14F-4D97-AF65-F5344CB8AC3E}">
        <p14:creationId xmlns:p14="http://schemas.microsoft.com/office/powerpoint/2010/main" val="3614107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Socket API</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4"/>
            <a:ext cx="8080302" cy="4267194"/>
          </a:xfrm>
        </p:spPr>
        <p:txBody>
          <a:bodyPr numCol="2">
            <a:normAutofit/>
          </a:bodyPr>
          <a:lstStyle/>
          <a:p>
            <a:pPr marL="34290" indent="0" algn="just">
              <a:buClr>
                <a:schemeClr val="tx1"/>
              </a:buClr>
              <a:buNone/>
            </a:pPr>
            <a:r>
              <a:rPr lang="en-IN" dirty="0">
                <a:solidFill>
                  <a:schemeClr val="tx1"/>
                </a:solidFill>
              </a:rPr>
              <a:t>Server</a:t>
            </a:r>
          </a:p>
          <a:p>
            <a:pPr marL="285750" indent="-285750" defTabSz="457200">
              <a:lnSpc>
                <a:spcPct val="100000"/>
              </a:lnSpc>
              <a:buClr>
                <a:schemeClr val="tx1"/>
              </a:buClr>
            </a:pPr>
            <a:r>
              <a:rPr lang="en-US" sz="1700" dirty="0">
                <a:solidFill>
                  <a:schemeClr val="tx1"/>
                </a:solidFill>
                <a:latin typeface="Trebuchet MS" panose="020B0603020202020204"/>
              </a:rPr>
              <a:t>Create socket object – socket()          </a:t>
            </a:r>
          </a:p>
          <a:p>
            <a:pPr marL="285750" indent="-285750" defTabSz="457200">
              <a:lnSpc>
                <a:spcPct val="100000"/>
              </a:lnSpc>
              <a:buClr>
                <a:schemeClr val="tx1"/>
              </a:buClr>
            </a:pPr>
            <a:r>
              <a:rPr lang="en-US" sz="1700" dirty="0">
                <a:solidFill>
                  <a:schemeClr val="tx1"/>
                </a:solidFill>
                <a:latin typeface="Trebuchet MS" panose="020B0603020202020204"/>
              </a:rPr>
              <a:t>Bind server socket to address/port – bind()</a:t>
            </a:r>
          </a:p>
          <a:p>
            <a:pPr marL="285750" indent="-285750" defTabSz="457200">
              <a:lnSpc>
                <a:spcPct val="100000"/>
              </a:lnSpc>
              <a:buClr>
                <a:schemeClr val="tx1"/>
              </a:buClr>
            </a:pPr>
            <a:r>
              <a:rPr lang="en-US" sz="1700" dirty="0">
                <a:solidFill>
                  <a:schemeClr val="tx1"/>
                </a:solidFill>
                <a:latin typeface="Trebuchet MS" panose="020B0603020202020204"/>
              </a:rPr>
              <a:t>Request server to listen for connection requests – listen()</a:t>
            </a:r>
          </a:p>
          <a:p>
            <a:pPr marL="285750" indent="-285750" defTabSz="457200">
              <a:lnSpc>
                <a:spcPct val="100000"/>
              </a:lnSpc>
              <a:buClr>
                <a:schemeClr val="tx1"/>
              </a:buClr>
            </a:pPr>
            <a:r>
              <a:rPr lang="en-US" sz="1700" dirty="0">
                <a:solidFill>
                  <a:schemeClr val="tx1"/>
                </a:solidFill>
                <a:latin typeface="Trebuchet MS" panose="020B0603020202020204"/>
              </a:rPr>
              <a:t>Server accepts a client connection - accept()</a:t>
            </a:r>
          </a:p>
          <a:p>
            <a:pPr marL="285750" indent="-285750" defTabSz="457200">
              <a:lnSpc>
                <a:spcPct val="100000"/>
              </a:lnSpc>
              <a:buClr>
                <a:schemeClr val="tx1"/>
              </a:buClr>
            </a:pPr>
            <a:r>
              <a:rPr lang="en-US" sz="1700" dirty="0">
                <a:solidFill>
                  <a:schemeClr val="tx1"/>
                </a:solidFill>
                <a:latin typeface="Trebuchet MS" panose="020B0603020202020204"/>
              </a:rPr>
              <a:t>Collect data from remote socket – </a:t>
            </a:r>
            <a:r>
              <a:rPr lang="en-US" sz="1700" dirty="0" err="1">
                <a:solidFill>
                  <a:schemeClr val="tx1"/>
                </a:solidFill>
                <a:latin typeface="Trebuchet MS" panose="020B0603020202020204"/>
              </a:rPr>
              <a:t>recv</a:t>
            </a:r>
            <a:r>
              <a:rPr lang="en-US" sz="1700" dirty="0">
                <a:solidFill>
                  <a:schemeClr val="tx1"/>
                </a:solidFill>
                <a:latin typeface="Trebuchet MS" panose="020B0603020202020204"/>
              </a:rPr>
              <a:t>()</a:t>
            </a:r>
          </a:p>
          <a:p>
            <a:pPr marL="285750" indent="-285750" defTabSz="457200">
              <a:lnSpc>
                <a:spcPct val="100000"/>
              </a:lnSpc>
              <a:buClr>
                <a:schemeClr val="tx1"/>
              </a:buClr>
            </a:pPr>
            <a:r>
              <a:rPr lang="en-US" sz="1700" dirty="0">
                <a:solidFill>
                  <a:schemeClr val="tx1"/>
                </a:solidFill>
                <a:latin typeface="Trebuchet MS" panose="020B0603020202020204"/>
              </a:rPr>
              <a:t>Send data to remote socket – send()</a:t>
            </a:r>
          </a:p>
          <a:p>
            <a:pPr marL="34290" indent="0" algn="just">
              <a:buClr>
                <a:schemeClr val="tx1"/>
              </a:buClr>
              <a:buNone/>
            </a:pPr>
            <a:endParaRPr lang="en-IN" dirty="0">
              <a:solidFill>
                <a:schemeClr val="tx1"/>
              </a:solidFill>
            </a:endParaRPr>
          </a:p>
          <a:p>
            <a:pPr marL="34290" indent="0" algn="just">
              <a:buClr>
                <a:schemeClr val="tx1"/>
              </a:buClr>
              <a:buNone/>
            </a:pPr>
            <a:r>
              <a:rPr lang="en-IN" dirty="0">
                <a:solidFill>
                  <a:schemeClr val="tx1"/>
                </a:solidFill>
              </a:rPr>
              <a:t>Client</a:t>
            </a:r>
          </a:p>
          <a:p>
            <a:pPr marL="285750" indent="-285750" defTabSz="457200">
              <a:lnSpc>
                <a:spcPct val="100000"/>
              </a:lnSpc>
              <a:buClr>
                <a:schemeClr val="tx1"/>
              </a:buClr>
            </a:pPr>
            <a:r>
              <a:rPr lang="en-US" sz="1800" dirty="0">
                <a:solidFill>
                  <a:schemeClr val="tx1"/>
                </a:solidFill>
                <a:latin typeface="Trebuchet MS" panose="020B0603020202020204"/>
              </a:rPr>
              <a:t>Create socket object – socket()</a:t>
            </a:r>
          </a:p>
          <a:p>
            <a:pPr marL="285750" indent="-285750" defTabSz="457200">
              <a:lnSpc>
                <a:spcPct val="100000"/>
              </a:lnSpc>
              <a:buClr>
                <a:schemeClr val="tx1"/>
              </a:buClr>
            </a:pPr>
            <a:r>
              <a:rPr lang="en-US" sz="1800" dirty="0">
                <a:solidFill>
                  <a:schemeClr val="tx1"/>
                </a:solidFill>
                <a:latin typeface="Trebuchet MS" panose="020B0603020202020204"/>
              </a:rPr>
              <a:t>Connect the socket to the address of the server - connect()</a:t>
            </a:r>
          </a:p>
          <a:p>
            <a:pPr marL="285750" indent="-285750" defTabSz="457200">
              <a:lnSpc>
                <a:spcPct val="100000"/>
              </a:lnSpc>
              <a:buClr>
                <a:schemeClr val="tx1"/>
              </a:buClr>
            </a:pPr>
            <a:r>
              <a:rPr lang="en-US" sz="1800" dirty="0">
                <a:solidFill>
                  <a:schemeClr val="tx1"/>
                </a:solidFill>
                <a:latin typeface="Trebuchet MS" panose="020B0603020202020204"/>
              </a:rPr>
              <a:t>Send data to remote socket – send()</a:t>
            </a:r>
          </a:p>
          <a:p>
            <a:pPr marL="285750" indent="-285750" defTabSz="457200">
              <a:lnSpc>
                <a:spcPct val="100000"/>
              </a:lnSpc>
              <a:buClr>
                <a:schemeClr val="tx1"/>
              </a:buClr>
            </a:pPr>
            <a:r>
              <a:rPr lang="en-US" sz="1800" dirty="0">
                <a:solidFill>
                  <a:schemeClr val="tx1"/>
                </a:solidFill>
                <a:latin typeface="Trebuchet MS" panose="020B0603020202020204"/>
              </a:rPr>
              <a:t>Collect data from remote socket – </a:t>
            </a:r>
            <a:r>
              <a:rPr lang="en-US" sz="1800" dirty="0" err="1">
                <a:solidFill>
                  <a:schemeClr val="tx1"/>
                </a:solidFill>
                <a:latin typeface="Trebuchet MS" panose="020B0603020202020204"/>
              </a:rPr>
              <a:t>recv</a:t>
            </a:r>
            <a:r>
              <a:rPr lang="en-US" sz="1800" dirty="0">
                <a:solidFill>
                  <a:schemeClr val="tx1"/>
                </a:solidFill>
                <a:latin typeface="Trebuchet MS" panose="020B0603020202020204"/>
              </a:rPr>
              <a:t>()</a:t>
            </a:r>
          </a:p>
          <a:p>
            <a:pPr marL="34290" indent="0" algn="just">
              <a:buClr>
                <a:schemeClr val="tx1"/>
              </a:buClr>
              <a:buNone/>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775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Process Library</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marL="34290" indent="0" algn="just">
              <a:buClr>
                <a:schemeClr val="tx1"/>
              </a:buClr>
              <a:buNone/>
            </a:pPr>
            <a:endParaRPr lang="en-IN" dirty="0">
              <a:solidFill>
                <a:schemeClr val="tx1"/>
              </a:solidFill>
            </a:endParaRPr>
          </a:p>
          <a:p>
            <a:pPr marL="0" indent="0">
              <a:buClr>
                <a:schemeClr val="tx1"/>
              </a:buClr>
              <a:buNone/>
            </a:pPr>
            <a:r>
              <a:rPr lang="en-US" dirty="0">
                <a:solidFill>
                  <a:schemeClr val="tx1"/>
                </a:solidFill>
              </a:rPr>
              <a:t>In general, a computer system process consists of (or is said to </a:t>
            </a:r>
            <a:r>
              <a:rPr lang="en-US" i="1" dirty="0">
                <a:solidFill>
                  <a:schemeClr val="tx1"/>
                </a:solidFill>
              </a:rPr>
              <a:t>own</a:t>
            </a:r>
            <a:r>
              <a:rPr lang="en-US" dirty="0">
                <a:solidFill>
                  <a:schemeClr val="tx1"/>
                </a:solidFill>
              </a:rPr>
              <a:t>) the following resources:</a:t>
            </a:r>
          </a:p>
          <a:p>
            <a:pPr>
              <a:buClr>
                <a:schemeClr val="tx1"/>
              </a:buClr>
              <a:buFont typeface="Arial" panose="020B0604020202020204" pitchFamily="34" charset="0"/>
              <a:buChar char="•"/>
            </a:pPr>
            <a:r>
              <a:rPr lang="en-US" dirty="0">
                <a:solidFill>
                  <a:schemeClr val="tx1"/>
                </a:solidFill>
              </a:rPr>
              <a:t>An </a:t>
            </a:r>
            <a:r>
              <a:rPr lang="en-US" i="1" dirty="0">
                <a:solidFill>
                  <a:schemeClr val="tx1"/>
                </a:solidFill>
              </a:rPr>
              <a:t>image</a:t>
            </a:r>
            <a:r>
              <a:rPr lang="en-US" dirty="0">
                <a:solidFill>
                  <a:schemeClr val="tx1"/>
                </a:solidFill>
              </a:rPr>
              <a:t> of the executable machine code associated with a program.</a:t>
            </a:r>
          </a:p>
          <a:p>
            <a:pPr>
              <a:buClr>
                <a:schemeClr val="tx1"/>
              </a:buClr>
              <a:buFont typeface="Arial" panose="020B0604020202020204" pitchFamily="34" charset="0"/>
              <a:buChar char="•"/>
            </a:pPr>
            <a:r>
              <a:rPr lang="en-US" dirty="0">
                <a:solidFill>
                  <a:schemeClr val="tx1"/>
                </a:solidFill>
              </a:rPr>
              <a:t>Memory (typically some region of virtual memory)</a:t>
            </a:r>
          </a:p>
          <a:p>
            <a:pPr>
              <a:buClr>
                <a:schemeClr val="tx1"/>
              </a:buClr>
              <a:buFont typeface="Arial" panose="020B0604020202020204" pitchFamily="34" charset="0"/>
              <a:buChar char="•"/>
            </a:pPr>
            <a:r>
              <a:rPr lang="en-US" dirty="0">
                <a:solidFill>
                  <a:schemeClr val="tx1"/>
                </a:solidFill>
              </a:rPr>
              <a:t>Operating system descriptors of resources that are allocated to the process</a:t>
            </a:r>
          </a:p>
          <a:p>
            <a:pPr>
              <a:buClr>
                <a:schemeClr val="tx1"/>
              </a:buClr>
              <a:buFont typeface="Arial" panose="020B0604020202020204" pitchFamily="34" charset="0"/>
              <a:buChar char="•"/>
            </a:pPr>
            <a:r>
              <a:rPr lang="en-US" dirty="0">
                <a:solidFill>
                  <a:schemeClr val="tx1"/>
                </a:solidFill>
              </a:rPr>
              <a:t>Security attributes.</a:t>
            </a:r>
          </a:p>
          <a:p>
            <a:pPr>
              <a:buClr>
                <a:schemeClr val="tx1"/>
              </a:buClr>
              <a:buFont typeface="Arial" panose="020B0604020202020204" pitchFamily="34" charset="0"/>
              <a:buChar char="•"/>
            </a:pPr>
            <a:r>
              <a:rPr lang="en-US" dirty="0">
                <a:solidFill>
                  <a:schemeClr val="tx1"/>
                </a:solidFill>
              </a:rPr>
              <a:t>Processor state.</a:t>
            </a:r>
          </a:p>
          <a:p>
            <a:pPr marL="34290" indent="0" algn="just">
              <a:buClr>
                <a:schemeClr val="tx1"/>
              </a:buClr>
              <a:buNone/>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7169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fontScale="90000"/>
          </a:bodyPr>
          <a:lstStyle/>
          <a:p>
            <a:r>
              <a:rPr lang="en-IN" dirty="0"/>
              <a:t>Significant difference between Linux and Windows process</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93"/>
          </a:xfrm>
        </p:spPr>
        <p:txBody>
          <a:bodyPr>
            <a:normAutofit/>
          </a:bodyPr>
          <a:lstStyle/>
          <a:p>
            <a:pPr marL="34290" indent="0" algn="just">
              <a:buClr>
                <a:schemeClr val="tx1"/>
              </a:buClr>
              <a:buNone/>
            </a:pPr>
            <a:endParaRPr lang="en-IN" dirty="0">
              <a:solidFill>
                <a:schemeClr val="tx1"/>
              </a:solidFill>
            </a:endParaRPr>
          </a:p>
          <a:p>
            <a:pPr algn="just">
              <a:buClr>
                <a:schemeClr val="tx1"/>
              </a:buClr>
            </a:pPr>
            <a:r>
              <a:rPr lang="en-IN" sz="2800" dirty="0">
                <a:solidFill>
                  <a:schemeClr val="tx1"/>
                </a:solidFill>
              </a:rPr>
              <a:t>In Linux, if the parent process is closed then all the associated child process are forced to exit along with their parent.</a:t>
            </a:r>
          </a:p>
          <a:p>
            <a:pPr marL="34290" indent="0" algn="just">
              <a:buClr>
                <a:schemeClr val="tx1"/>
              </a:buClr>
              <a:buNone/>
            </a:pPr>
            <a:endParaRPr lang="en-IN" sz="2800" dirty="0">
              <a:solidFill>
                <a:schemeClr val="tx1"/>
              </a:solidFill>
            </a:endParaRPr>
          </a:p>
          <a:p>
            <a:pPr algn="just">
              <a:buClr>
                <a:schemeClr val="tx1"/>
              </a:buClr>
            </a:pPr>
            <a:r>
              <a:rPr lang="en-IN" sz="2800" dirty="0">
                <a:solidFill>
                  <a:schemeClr val="tx1"/>
                </a:solidFill>
              </a:rPr>
              <a:t>In Windows, even when you close a parent process the child processes will be continuing with what they were doing.</a:t>
            </a:r>
          </a:p>
          <a:p>
            <a:pPr marL="34290" indent="0" algn="just">
              <a:buClr>
                <a:schemeClr val="tx1"/>
              </a:buClr>
              <a:buNone/>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998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Project Plan</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algn="just">
              <a:buClr>
                <a:schemeClr val="tx1"/>
              </a:buClr>
            </a:pPr>
            <a:r>
              <a:rPr lang="en-IN" dirty="0">
                <a:solidFill>
                  <a:schemeClr val="tx1"/>
                </a:solidFill>
              </a:rPr>
              <a:t>Develop cross platform socket library for both Windows and Linux.  </a:t>
            </a:r>
          </a:p>
          <a:p>
            <a:pPr marL="34290" indent="0" algn="just">
              <a:buClr>
                <a:schemeClr val="tx1"/>
              </a:buClr>
              <a:buNone/>
            </a:pPr>
            <a:r>
              <a:rPr lang="en-IN" dirty="0">
                <a:solidFill>
                  <a:schemeClr val="tx1"/>
                </a:solidFill>
              </a:rPr>
              <a:t>   (Till mid march)</a:t>
            </a:r>
          </a:p>
          <a:p>
            <a:pPr algn="just">
              <a:buClr>
                <a:schemeClr val="tx1"/>
              </a:buClr>
            </a:pPr>
            <a:r>
              <a:rPr lang="en-IN" dirty="0">
                <a:solidFill>
                  <a:schemeClr val="tx1"/>
                </a:solidFill>
              </a:rPr>
              <a:t>Develop cross platform process library </a:t>
            </a:r>
          </a:p>
          <a:p>
            <a:pPr marL="34290" indent="0" algn="just">
              <a:buClr>
                <a:schemeClr val="tx1"/>
              </a:buClr>
              <a:buNone/>
            </a:pPr>
            <a:r>
              <a:rPr lang="en-IN" dirty="0">
                <a:solidFill>
                  <a:schemeClr val="tx1"/>
                </a:solidFill>
              </a:rPr>
              <a:t>   (Till march end)</a:t>
            </a:r>
          </a:p>
          <a:p>
            <a:pPr algn="just">
              <a:buClr>
                <a:schemeClr val="tx1"/>
              </a:buClr>
            </a:pPr>
            <a:r>
              <a:rPr lang="en-IN" dirty="0">
                <a:solidFill>
                  <a:schemeClr val="tx1"/>
                </a:solidFill>
              </a:rPr>
              <a:t>Develop tiny http server accepting a function or </a:t>
            </a:r>
            <a:r>
              <a:rPr lang="en-IN" dirty="0" err="1">
                <a:solidFill>
                  <a:schemeClr val="tx1"/>
                </a:solidFill>
              </a:rPr>
              <a:t>functor</a:t>
            </a:r>
            <a:r>
              <a:rPr lang="en-IN" dirty="0">
                <a:solidFill>
                  <a:schemeClr val="tx1"/>
                </a:solidFill>
              </a:rPr>
              <a:t> that defines its response to the standard HTTP request message types: GET, POST, PUT, DELETE, and HEAD. That may be a message of type: 2xx success, 3xx redirection, 4xx not found, but may be something else, appropriate for a specific application using HTTP 1.0 standards</a:t>
            </a:r>
          </a:p>
          <a:p>
            <a:pPr marL="34290" indent="0" algn="just">
              <a:buClr>
                <a:schemeClr val="tx1"/>
              </a:buClr>
              <a:buNone/>
            </a:pPr>
            <a:r>
              <a:rPr lang="en-IN" dirty="0">
                <a:solidFill>
                  <a:schemeClr val="tx1"/>
                </a:solidFill>
              </a:rPr>
              <a:t>   (April)</a:t>
            </a:r>
          </a:p>
          <a:p>
            <a:pPr algn="just">
              <a:buClr>
                <a:schemeClr val="tx1"/>
              </a:buClr>
            </a:pPr>
            <a:r>
              <a:rPr lang="en-IN" dirty="0">
                <a:solidFill>
                  <a:schemeClr val="tx1"/>
                </a:solidFill>
              </a:rPr>
              <a:t>Proper interface to process the requests received from client. Work on Load balancer.</a:t>
            </a:r>
          </a:p>
          <a:p>
            <a:pPr marL="34290" indent="0" algn="just">
              <a:buClr>
                <a:schemeClr val="tx1"/>
              </a:buClr>
              <a:buNone/>
            </a:pPr>
            <a:r>
              <a:rPr lang="en-IN" dirty="0">
                <a:solidFill>
                  <a:schemeClr val="tx1"/>
                </a:solidFill>
              </a:rPr>
              <a:t>   (April)</a:t>
            </a:r>
          </a:p>
          <a:p>
            <a:pPr marL="34290" indent="0" algn="just">
              <a:buClr>
                <a:schemeClr val="tx1"/>
              </a:buClr>
              <a:buNone/>
            </a:pPr>
            <a:endParaRPr lang="en-IN" dirty="0">
              <a:solidFill>
                <a:schemeClr val="tx1"/>
              </a:solidFill>
            </a:endParaRPr>
          </a:p>
          <a:p>
            <a:pPr algn="just">
              <a:buClr>
                <a:schemeClr val="tx1"/>
              </a:buClr>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6514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Team</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30297" y="1752603"/>
            <a:ext cx="8080302" cy="4571985"/>
          </a:xfrm>
        </p:spPr>
        <p:txBody>
          <a:bodyPr>
            <a:normAutofit/>
          </a:bodyPr>
          <a:lstStyle/>
          <a:p>
            <a:pPr marL="34290" indent="0" algn="just">
              <a:buClr>
                <a:schemeClr val="tx1"/>
              </a:buClr>
              <a:buNone/>
            </a:pPr>
            <a:r>
              <a:rPr lang="en-IN" dirty="0">
                <a:solidFill>
                  <a:schemeClr val="tx1"/>
                </a:solidFill>
              </a:rPr>
              <a:t>Me</a:t>
            </a:r>
          </a:p>
          <a:p>
            <a:pPr algn="just">
              <a:buClr>
                <a:schemeClr val="tx1"/>
              </a:buClr>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001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title"/>
          </p:nvPr>
        </p:nvSpPr>
        <p:spPr>
          <a:xfrm>
            <a:off x="530297" y="381000"/>
            <a:ext cx="8232703" cy="914397"/>
          </a:xfrm>
        </p:spPr>
        <p:txBody>
          <a:bodyPr>
            <a:normAutofit/>
          </a:bodyPr>
          <a:lstStyle/>
          <a:p>
            <a:r>
              <a:rPr lang="en-IN" dirty="0"/>
              <a:t>References</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idx="1"/>
          </p:nvPr>
        </p:nvSpPr>
        <p:spPr>
          <a:xfrm>
            <a:off x="527940" y="1941937"/>
            <a:ext cx="8080302" cy="4571985"/>
          </a:xfrm>
        </p:spPr>
        <p:txBody>
          <a:bodyPr>
            <a:normAutofit lnSpcReduction="10000"/>
          </a:bodyPr>
          <a:lstStyle/>
          <a:p>
            <a:pPr algn="just">
              <a:buClr>
                <a:schemeClr val="tx1"/>
              </a:buClr>
            </a:pPr>
            <a:r>
              <a:rPr lang="en-IN" sz="2400" dirty="0">
                <a:solidFill>
                  <a:schemeClr val="tx1"/>
                </a:solidFill>
                <a:hlinkClick r:id="rId2"/>
              </a:rPr>
              <a:t>https://www.jmarshall.com/easy/http/</a:t>
            </a:r>
            <a:endParaRPr lang="en-IN" sz="2400" dirty="0">
              <a:solidFill>
                <a:schemeClr val="tx1"/>
              </a:solidFill>
            </a:endParaRPr>
          </a:p>
          <a:p>
            <a:pPr algn="just">
              <a:buClr>
                <a:schemeClr val="tx1"/>
              </a:buClr>
            </a:pPr>
            <a:r>
              <a:rPr lang="en-IN" sz="2400" dirty="0">
                <a:solidFill>
                  <a:schemeClr val="tx1"/>
                </a:solidFill>
                <a:hlinkClick r:id="rId3"/>
              </a:rPr>
              <a:t>https://ecs.syr.edu/faculty/fawcett/handouts/CSE775/code/ProjectFinalHelpS18/CppHttpClientServer/</a:t>
            </a:r>
            <a:endParaRPr lang="en-IN" sz="2400" dirty="0">
              <a:solidFill>
                <a:schemeClr val="tx1"/>
              </a:solidFill>
            </a:endParaRPr>
          </a:p>
          <a:p>
            <a:pPr algn="just">
              <a:buClr>
                <a:schemeClr val="tx1"/>
              </a:buClr>
            </a:pPr>
            <a:r>
              <a:rPr lang="en-IN" sz="2400" dirty="0">
                <a:solidFill>
                  <a:schemeClr val="tx1"/>
                </a:solidFill>
                <a:hlinkClick r:id="rId4"/>
              </a:rPr>
              <a:t>https://en.wikipedia.org/wiki/Web_server</a:t>
            </a:r>
            <a:endParaRPr lang="en-IN" sz="2400" dirty="0">
              <a:solidFill>
                <a:schemeClr val="tx1"/>
              </a:solidFill>
            </a:endParaRPr>
          </a:p>
          <a:p>
            <a:pPr algn="just">
              <a:buClr>
                <a:schemeClr val="tx1"/>
              </a:buClr>
            </a:pPr>
            <a:r>
              <a:rPr lang="en-IN" sz="2400" dirty="0">
                <a:solidFill>
                  <a:schemeClr val="tx1"/>
                </a:solidFill>
                <a:hlinkClick r:id="rId5"/>
              </a:rPr>
              <a:t>http://www.cs.dartmouth.edu/~campbell/cs50/socketprogramming.html</a:t>
            </a:r>
            <a:endParaRPr lang="en-IN" sz="2400" dirty="0">
              <a:solidFill>
                <a:schemeClr val="tx1"/>
              </a:solidFill>
            </a:endParaRPr>
          </a:p>
          <a:p>
            <a:pPr algn="just">
              <a:buClr>
                <a:schemeClr val="tx1"/>
              </a:buClr>
            </a:pPr>
            <a:r>
              <a:rPr lang="en-IN" sz="2400" dirty="0">
                <a:solidFill>
                  <a:schemeClr val="tx1"/>
                </a:solidFill>
                <a:hlinkClick r:id="rId6"/>
              </a:rPr>
              <a:t>https://www.w3.org/Protocols/rfc2616/rfc2616-sec5.html</a:t>
            </a:r>
            <a:endParaRPr lang="en-IN" sz="2400" dirty="0">
              <a:solidFill>
                <a:schemeClr val="tx1"/>
              </a:solidFill>
            </a:endParaRPr>
          </a:p>
          <a:p>
            <a:pPr algn="just">
              <a:buClr>
                <a:schemeClr val="tx1"/>
              </a:buClr>
            </a:pPr>
            <a:r>
              <a:rPr lang="en-IN" sz="2400" dirty="0">
                <a:solidFill>
                  <a:schemeClr val="tx1"/>
                </a:solidFill>
                <a:hlinkClick r:id="rId7"/>
              </a:rPr>
              <a:t>https://blogs.oracle.com/oswald/easy-http-load-balancing-with-apache</a:t>
            </a:r>
            <a:endParaRPr lang="en-IN" sz="2400" dirty="0">
              <a:solidFill>
                <a:schemeClr val="tx1"/>
              </a:solidFill>
            </a:endParaRPr>
          </a:p>
          <a:p>
            <a:pPr algn="just">
              <a:buClr>
                <a:schemeClr val="tx1"/>
              </a:buClr>
            </a:pPr>
            <a:r>
              <a:rPr lang="en-IN" sz="2400" dirty="0">
                <a:solidFill>
                  <a:schemeClr val="tx1"/>
                </a:solidFill>
                <a:hlinkClick r:id="rId8"/>
              </a:rPr>
              <a:t>https://ruslanspivak.com/lsbaws-part1/</a:t>
            </a:r>
            <a:endParaRPr lang="en-IN" sz="2400" dirty="0">
              <a:solidFill>
                <a:schemeClr val="tx1"/>
              </a:solidFill>
            </a:endParaRPr>
          </a:p>
          <a:p>
            <a:pPr algn="just">
              <a:buClr>
                <a:schemeClr val="tx1"/>
              </a:buClr>
            </a:pPr>
            <a:r>
              <a:rPr lang="en-IN" sz="2400" dirty="0">
                <a:solidFill>
                  <a:schemeClr val="tx1"/>
                </a:solidFill>
                <a:hlinkClick r:id="rId9"/>
              </a:rPr>
              <a:t>https://ruslanspivak.com/lsbaws-part3/</a:t>
            </a:r>
            <a:endParaRPr lang="en-IN" sz="2400" dirty="0">
              <a:solidFill>
                <a:schemeClr val="tx1"/>
              </a:solidFill>
            </a:endParaRPr>
          </a:p>
          <a:p>
            <a:pPr algn="just">
              <a:buClr>
                <a:schemeClr val="tx1"/>
              </a:buClr>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0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980-5437-4DFE-B377-F0095B716FC9}"/>
              </a:ext>
            </a:extLst>
          </p:cNvPr>
          <p:cNvSpPr>
            <a:spLocks noGrp="1"/>
          </p:cNvSpPr>
          <p:nvPr>
            <p:ph type="ctrTitle"/>
          </p:nvPr>
        </p:nvSpPr>
        <p:spPr/>
        <p:txBody>
          <a:bodyPr>
            <a:normAutofit/>
          </a:bodyPr>
          <a:lstStyle/>
          <a:p>
            <a:r>
              <a:rPr lang="en-IN" dirty="0"/>
              <a:t>Thank you!</a:t>
            </a:r>
          </a:p>
        </p:txBody>
      </p:sp>
      <p:sp>
        <p:nvSpPr>
          <p:cNvPr id="3" name="Content Placeholder 2">
            <a:extLst>
              <a:ext uri="{FF2B5EF4-FFF2-40B4-BE49-F238E27FC236}">
                <a16:creationId xmlns:a16="http://schemas.microsoft.com/office/drawing/2014/main" id="{4A4B0AD1-3914-419D-B637-6BF3B0EF8689}"/>
              </a:ext>
            </a:extLst>
          </p:cNvPr>
          <p:cNvSpPr>
            <a:spLocks noGrp="1"/>
          </p:cNvSpPr>
          <p:nvPr>
            <p:ph type="subTitle" idx="1"/>
          </p:nvPr>
        </p:nvSpPr>
        <p:spPr/>
        <p:txBody>
          <a:bodyPr>
            <a:normAutofit/>
          </a:bodyPr>
          <a:lstStyle/>
          <a:p>
            <a:pPr marL="34290" indent="0" algn="just">
              <a:buClr>
                <a:schemeClr val="tx1"/>
              </a:buClr>
              <a:buNone/>
            </a:pPr>
            <a:endParaRPr lang="en-IN" dirty="0">
              <a:solidFill>
                <a:schemeClr val="tx1"/>
              </a:solidFill>
            </a:endParaRPr>
          </a:p>
          <a:p>
            <a:pPr algn="just">
              <a:buClr>
                <a:schemeClr val="tx1"/>
              </a:buClr>
            </a:pPr>
            <a:endParaRPr lang="en-IN" dirty="0">
              <a:solidFill>
                <a:schemeClr val="tx1"/>
              </a:solidFill>
            </a:endParaRPr>
          </a:p>
        </p:txBody>
      </p:sp>
      <p:cxnSp>
        <p:nvCxnSpPr>
          <p:cNvPr id="11" name="Straight Connector 10">
            <a:extLst>
              <a:ext uri="{FF2B5EF4-FFF2-40B4-BE49-F238E27FC236}">
                <a16:creationId xmlns:a16="http://schemas.microsoft.com/office/drawing/2014/main" id="{A80C21B6-8E21-4E39-90C8-8F05D82FCEA4}"/>
              </a:ext>
            </a:extLst>
          </p:cNvPr>
          <p:cNvCxnSpPr>
            <a:cxnSpLocks/>
          </p:cNvCxnSpPr>
          <p:nvPr/>
        </p:nvCxnSpPr>
        <p:spPr>
          <a:xfrm>
            <a:off x="173355" y="1524000"/>
            <a:ext cx="882283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742097"/>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4181</TotalTime>
  <Words>866</Words>
  <Application>Microsoft Office PowerPoint</Application>
  <PresentationFormat>On-screen Show (4:3)</PresentationFormat>
  <Paragraphs>114</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Corbel</vt:lpstr>
      <vt:lpstr>Trebuchet MS</vt:lpstr>
      <vt:lpstr>Basis</vt:lpstr>
      <vt:lpstr>Tiny  http client and server</vt:lpstr>
      <vt:lpstr>Application Concept – Tiny HTTP Client and Server</vt:lpstr>
      <vt:lpstr>Application Concept – Tiny HTTP Client and Server </vt:lpstr>
      <vt:lpstr>Technologies Used </vt:lpstr>
      <vt:lpstr>Project Structure</vt:lpstr>
      <vt:lpstr>Project Structure </vt:lpstr>
      <vt:lpstr>Technology Overview</vt:lpstr>
      <vt:lpstr>Technology Overview</vt:lpstr>
      <vt:lpstr>Structure of HTTP Transactions</vt:lpstr>
      <vt:lpstr>HTTP Request Methods </vt:lpstr>
      <vt:lpstr>Status Codes</vt:lpstr>
      <vt:lpstr>Sample HTTP Exchange</vt:lpstr>
      <vt:lpstr>Connection</vt:lpstr>
      <vt:lpstr>HTTP Client Server Processing</vt:lpstr>
      <vt:lpstr>Socket API</vt:lpstr>
      <vt:lpstr>Process Library</vt:lpstr>
      <vt:lpstr>Significant difference between Linux and Windows process</vt:lpstr>
      <vt:lpstr>Project Plan</vt:lpstr>
      <vt:lpstr>Team</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Tiny  http client and server</dc:title>
  <dc:creator>Nymeria</dc:creator>
  <cp:lastModifiedBy>lenovo</cp:lastModifiedBy>
  <cp:revision>40</cp:revision>
  <dcterms:created xsi:type="dcterms:W3CDTF">2006-08-16T00:00:00Z</dcterms:created>
  <dcterms:modified xsi:type="dcterms:W3CDTF">2018-03-01T19:22:01Z</dcterms:modified>
</cp:coreProperties>
</file>