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60" r:id="rId1"/>
    <p:sldMasterId id="2147483987" r:id="rId2"/>
  </p:sldMasterIdLst>
  <p:notesMasterIdLst>
    <p:notesMasterId r:id="rId52"/>
  </p:notesMasterIdLst>
  <p:sldIdLst>
    <p:sldId id="326" r:id="rId3"/>
    <p:sldId id="320" r:id="rId4"/>
    <p:sldId id="327" r:id="rId5"/>
    <p:sldId id="328" r:id="rId6"/>
    <p:sldId id="329" r:id="rId7"/>
    <p:sldId id="330" r:id="rId8"/>
    <p:sldId id="331" r:id="rId9"/>
    <p:sldId id="332" r:id="rId10"/>
    <p:sldId id="333" r:id="rId11"/>
    <p:sldId id="336" r:id="rId12"/>
    <p:sldId id="335" r:id="rId13"/>
    <p:sldId id="337" r:id="rId14"/>
    <p:sldId id="338" r:id="rId15"/>
    <p:sldId id="339" r:id="rId16"/>
    <p:sldId id="340" r:id="rId17"/>
    <p:sldId id="341" r:id="rId18"/>
    <p:sldId id="342" r:id="rId19"/>
    <p:sldId id="343" r:id="rId20"/>
    <p:sldId id="344" r:id="rId21"/>
    <p:sldId id="345" r:id="rId22"/>
    <p:sldId id="346" r:id="rId23"/>
    <p:sldId id="347" r:id="rId24"/>
    <p:sldId id="348" r:id="rId25"/>
    <p:sldId id="349" r:id="rId26"/>
    <p:sldId id="350" r:id="rId27"/>
    <p:sldId id="351" r:id="rId28"/>
    <p:sldId id="352" r:id="rId29"/>
    <p:sldId id="353" r:id="rId30"/>
    <p:sldId id="354" r:id="rId31"/>
    <p:sldId id="355" r:id="rId32"/>
    <p:sldId id="356" r:id="rId33"/>
    <p:sldId id="357" r:id="rId34"/>
    <p:sldId id="358" r:id="rId35"/>
    <p:sldId id="359" r:id="rId36"/>
    <p:sldId id="360" r:id="rId37"/>
    <p:sldId id="361" r:id="rId38"/>
    <p:sldId id="362" r:id="rId39"/>
    <p:sldId id="363" r:id="rId40"/>
    <p:sldId id="366" r:id="rId41"/>
    <p:sldId id="367" r:id="rId42"/>
    <p:sldId id="368" r:id="rId43"/>
    <p:sldId id="369" r:id="rId44"/>
    <p:sldId id="370" r:id="rId45"/>
    <p:sldId id="371" r:id="rId46"/>
    <p:sldId id="372" r:id="rId47"/>
    <p:sldId id="373" r:id="rId48"/>
    <p:sldId id="374" r:id="rId49"/>
    <p:sldId id="375" r:id="rId50"/>
    <p:sldId id="376" r:id="rId5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83" userDrawn="1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F777D"/>
    <a:srgbClr val="3E3D3C"/>
    <a:srgbClr val="0D1D37"/>
    <a:srgbClr val="D445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65"/>
  </p:normalViewPr>
  <p:slideViewPr>
    <p:cSldViewPr snapToGrid="0" snapToObjects="1">
      <p:cViewPr varScale="1">
        <p:scale>
          <a:sx n="77" d="100"/>
          <a:sy n="77" d="100"/>
        </p:scale>
        <p:origin x="67" y="58"/>
      </p:cViewPr>
      <p:guideLst>
        <p:guide orient="horz" pos="2183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slide" Target="slides/slide39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tableStyles" Target="tableStyles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3" Type="http://schemas.openxmlformats.org/officeDocument/2006/relationships/slide" Target="slides/slid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12355E-9E02-FB4C-881D-3FE542E0640D}" type="datetimeFigureOut">
              <a:rPr lang="en-US" smtClean="0"/>
              <a:pPr/>
              <a:t>1/14/2018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D50E08-B43C-1C40-8EE4-21DAB8FD271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49098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936181"/>
            <a:ext cx="7848600" cy="1927225"/>
          </a:xfrm>
        </p:spPr>
        <p:txBody>
          <a:bodyPr anchor="b">
            <a:noAutofit/>
          </a:bodyPr>
          <a:lstStyle>
            <a:lvl1pPr>
              <a:defRPr sz="4400" cap="all" baseline="0">
                <a:solidFill>
                  <a:srgbClr val="3E3D3C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069780"/>
            <a:ext cx="6400800" cy="1752600"/>
          </a:xfrm>
        </p:spPr>
        <p:txBody>
          <a:bodyPr>
            <a:normAutofit/>
          </a:bodyPr>
          <a:lstStyle>
            <a:lvl1pPr marL="0" indent="0" algn="l">
              <a:buNone/>
              <a:defRPr sz="3200">
                <a:solidFill>
                  <a:srgbClr val="3E3D3C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A432C8-69A7-458B-9684-2BFA64B31948}" type="datetime2">
              <a:rPr lang="en-US" smtClean="0"/>
              <a:pPr/>
              <a:t>Sunday, January 14, 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2963101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6A3A3-94A6-4E5B-AF39-173ACA3E61CC}" type="datetime2">
              <a:rPr lang="en-US" smtClean="0"/>
              <a:pPr/>
              <a:t>Sunday, January 14, 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57200" y="1293970"/>
            <a:ext cx="82296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1"/>
            <a:ext cx="77724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5"/>
            <a:ext cx="77724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3D019-A32C-4EAD-B8E6-DBDA699692FD}" type="datetime2">
              <a:rPr lang="en-US" smtClean="0"/>
              <a:pPr/>
              <a:t>Sunday, January 14, 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4599433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EBA98F-560C-4997-81C4-81D4D9187EAB}" type="datetime2">
              <a:rPr lang="en-US" smtClean="0"/>
              <a:pPr/>
              <a:t>Sunday, January 14, 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3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3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972B2-CA5C-437D-87D0-8081271A9E4B}" type="datetime2">
              <a:rPr lang="en-US" smtClean="0"/>
              <a:pPr/>
              <a:t>Sunday, January 14, 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217817" y="4045823"/>
            <a:ext cx="470916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D4847-11EF-4466-A8AD-85CDB7B49118}" type="datetime2">
              <a:rPr lang="en-US" smtClean="0"/>
              <a:pPr/>
              <a:t>Sunday, January 14, 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68457A-3AB9-4880-8A0C-9F8524491207}" type="datetime2">
              <a:rPr lang="en-US" smtClean="0"/>
              <a:pPr/>
              <a:t>Sunday, January 14, 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4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E976D3-5B7F-4300-ABED-C91F1B2AE209}" type="datetime2">
              <a:rPr lang="en-US" smtClean="0"/>
              <a:pPr/>
              <a:t>Sunday, January 14, 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3116" y="3580206"/>
            <a:ext cx="557784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C1E59-17DD-41CE-97CA-624A472382D4}" type="datetime2">
              <a:rPr lang="en-US" smtClean="0"/>
              <a:pPr/>
              <a:t>Sunday, January 14, 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C057FC-95B6-4D89-AFDA-ABA33EE921E5}" type="datetime2">
              <a:rPr lang="en-US" smtClean="0"/>
              <a:pPr/>
              <a:t>Sunday, January 14, 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4549AC-EB31-477F-92A9-B1988E232878}" type="datetime2">
              <a:rPr lang="en-US" smtClean="0"/>
              <a:pPr/>
              <a:t>Sunday, January 14, 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41034" y="274638"/>
            <a:ext cx="6779942" cy="1143000"/>
          </a:xfrm>
          <a:prstGeom prst="rect">
            <a:avLst/>
          </a:prstGeom>
        </p:spPr>
        <p:txBody>
          <a:bodyPr/>
          <a:lstStyle>
            <a:lvl1pPr>
              <a:defRPr sz="3600">
                <a:solidFill>
                  <a:schemeClr val="bg1"/>
                </a:solidFill>
                <a:latin typeface="ScalaSansLF-Regular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519113" y="1533525"/>
            <a:ext cx="4000500" cy="39925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ScalaSansLF-Regular" pitchFamily="2" charset="0"/>
              </a:defRPr>
            </a:lvl1pPr>
            <a:lvl2pPr>
              <a:defRPr>
                <a:solidFill>
                  <a:schemeClr val="bg1"/>
                </a:solidFill>
                <a:latin typeface="ScalaSansLF-Regular" pitchFamily="2" charset="0"/>
              </a:defRPr>
            </a:lvl2pPr>
            <a:lvl3pPr>
              <a:defRPr>
                <a:solidFill>
                  <a:schemeClr val="bg1"/>
                </a:solidFill>
                <a:latin typeface="ScalaSansLF-Regular" pitchFamily="2" charset="0"/>
              </a:defRPr>
            </a:lvl3pPr>
            <a:lvl4pPr>
              <a:defRPr>
                <a:solidFill>
                  <a:schemeClr val="bg1"/>
                </a:solidFill>
                <a:latin typeface="ScalaSansLF-Regular" pitchFamily="2" charset="0"/>
              </a:defRPr>
            </a:lvl4pPr>
            <a:lvl5pPr>
              <a:defRPr>
                <a:solidFill>
                  <a:schemeClr val="bg1"/>
                </a:solidFill>
                <a:latin typeface="ScalaSansLF-Regular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72013" y="1533525"/>
            <a:ext cx="4000500" cy="39925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ScalaSansLF-Regular" pitchFamily="2" charset="0"/>
              </a:defRPr>
            </a:lvl1pPr>
            <a:lvl2pPr>
              <a:defRPr>
                <a:solidFill>
                  <a:schemeClr val="bg1"/>
                </a:solidFill>
                <a:latin typeface="ScalaSansLF-Regular" pitchFamily="2" charset="0"/>
              </a:defRPr>
            </a:lvl2pPr>
            <a:lvl3pPr>
              <a:defRPr>
                <a:solidFill>
                  <a:schemeClr val="bg1"/>
                </a:solidFill>
                <a:latin typeface="ScalaSansLF-Regular" pitchFamily="2" charset="0"/>
              </a:defRPr>
            </a:lvl3pPr>
            <a:lvl4pPr>
              <a:defRPr>
                <a:solidFill>
                  <a:schemeClr val="bg1"/>
                </a:solidFill>
                <a:latin typeface="ScalaSansLF-Regular" pitchFamily="2" charset="0"/>
              </a:defRPr>
            </a:lvl4pPr>
            <a:lvl5pPr>
              <a:defRPr>
                <a:solidFill>
                  <a:schemeClr val="bg1"/>
                </a:solidFill>
                <a:latin typeface="ScalaSansLF-Regular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35FF7D-CD67-47BE-92C4-30E33F3FAE6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1214437"/>
      </p:ext>
    </p:extLst>
  </p:cSld>
  <p:clrMapOvr>
    <a:masterClrMapping/>
  </p:clrMapOvr>
  <p:transition spd="med">
    <p:zoom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 only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571747"/>
            <a:ext cx="8229600" cy="427619"/>
          </a:xfrm>
          <a:prstGeom prst="rect">
            <a:avLst/>
          </a:prstGeom>
        </p:spPr>
        <p:txBody>
          <a:bodyPr vert="horz"/>
          <a:lstStyle>
            <a:lvl1pPr>
              <a:defRPr sz="3200" b="1" i="0" spc="0">
                <a:solidFill>
                  <a:srgbClr val="34383C"/>
                </a:solidFill>
                <a:latin typeface="Scala OT" charset="0"/>
                <a:ea typeface="Scala OT" charset="0"/>
                <a:cs typeface="Scala OT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457201" y="1737894"/>
            <a:ext cx="8229600" cy="3649580"/>
          </a:xfrm>
          <a:prstGeom prst="rect">
            <a:avLst/>
          </a:prstGeom>
        </p:spPr>
        <p:txBody>
          <a:bodyPr vert="horz" numCol="2"/>
          <a:lstStyle>
            <a:lvl1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1pPr>
            <a:lvl2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2pPr>
            <a:lvl3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3pPr>
            <a:lvl4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4pPr>
            <a:lvl5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457200" y="1106827"/>
            <a:ext cx="8229600" cy="316163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800" b="0" i="0">
                <a:solidFill>
                  <a:srgbClr val="34383C"/>
                </a:solidFill>
                <a:latin typeface="ScalaOT" charset="0"/>
                <a:ea typeface="ScalaOT" charset="0"/>
                <a:cs typeface="ScalaOT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2109841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936181"/>
            <a:ext cx="7848600" cy="1927225"/>
          </a:xfrm>
        </p:spPr>
        <p:txBody>
          <a:bodyPr anchor="b">
            <a:noAutofit/>
          </a:bodyPr>
          <a:lstStyle>
            <a:lvl1pPr>
              <a:defRPr sz="5400" cap="all" baseline="0">
                <a:solidFill>
                  <a:srgbClr val="3E3D3C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06978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rgbClr val="3E3D3C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A432C8-69A7-458B-9684-2BFA64B31948}" type="datetime2">
              <a:rPr lang="en-US" smtClean="0"/>
              <a:pPr/>
              <a:t>Sunday, January 14, 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2963101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0639174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ctr">
              <a:defRPr sz="4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Clr>
                <a:schemeClr val="tx1"/>
              </a:buClr>
              <a:defRPr/>
            </a:lvl1pPr>
            <a:lvl2pPr>
              <a:buClr>
                <a:schemeClr val="tx1"/>
              </a:buClr>
              <a:defRPr/>
            </a:lvl2pPr>
            <a:lvl3pPr>
              <a:buClr>
                <a:schemeClr val="tx1"/>
              </a:buClr>
              <a:defRPr/>
            </a:lvl3pPr>
            <a:lvl4pPr>
              <a:buClr>
                <a:schemeClr val="tx1"/>
              </a:buClr>
              <a:defRPr/>
            </a:lvl4pPr>
            <a:lvl5pPr>
              <a:buClr>
                <a:schemeClr val="tx1"/>
              </a:buClr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6A3A3-94A6-4E5B-AF39-173ACA3E61CC}" type="datetime2">
              <a:rPr lang="en-US" smtClean="0"/>
              <a:pPr/>
              <a:t>Sunday, January 14, 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57200" y="1406704"/>
            <a:ext cx="82296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2858408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1"/>
            <a:ext cx="77724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5"/>
            <a:ext cx="77724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3D019-A32C-4EAD-B8E6-DBDA699692FD}" type="datetime2">
              <a:rPr lang="en-US" smtClean="0"/>
              <a:pPr/>
              <a:t>Sunday, January 14, 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4599433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8971884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EBA98F-560C-4997-81C4-81D4D9187EAB}" type="datetime2">
              <a:rPr lang="en-US" smtClean="0"/>
              <a:pPr/>
              <a:t>Sunday, January 14, 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922223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3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3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972B2-CA5C-437D-87D0-8081271A9E4B}" type="datetime2">
              <a:rPr lang="en-US" smtClean="0"/>
              <a:pPr/>
              <a:t>Sunday, January 14, 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217817" y="4045823"/>
            <a:ext cx="470916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086338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D4847-11EF-4466-A8AD-85CDB7B49118}" type="datetime2">
              <a:rPr lang="en-US" smtClean="0"/>
              <a:pPr/>
              <a:t>Sunday, January 14, 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197429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68457A-3AB9-4880-8A0C-9F8524491207}" type="datetime2">
              <a:rPr lang="en-US" smtClean="0"/>
              <a:pPr/>
              <a:t>Sunday, January 14, 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699360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4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E976D3-5B7F-4300-ABED-C91F1B2AE209}" type="datetime2">
              <a:rPr lang="en-US" smtClean="0"/>
              <a:pPr/>
              <a:t>Sunday, January 14, 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3116" y="3580206"/>
            <a:ext cx="557784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6585655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C1E59-17DD-41CE-97CA-624A472382D4}" type="datetime2">
              <a:rPr lang="en-US" smtClean="0"/>
              <a:pPr/>
              <a:t>Sunday, January 14, 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337496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C057FC-95B6-4D89-AFDA-ABA33EE921E5}" type="datetime2">
              <a:rPr lang="en-US" smtClean="0"/>
              <a:pPr/>
              <a:t>Sunday, January 14, 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019838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4549AC-EB31-477F-92A9-B1988E232878}" type="datetime2">
              <a:rPr lang="en-US" smtClean="0"/>
              <a:pPr/>
              <a:t>Sunday, January 14, 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901086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41034" y="274638"/>
            <a:ext cx="6779942" cy="1143000"/>
          </a:xfrm>
          <a:prstGeom prst="rect">
            <a:avLst/>
          </a:prstGeom>
        </p:spPr>
        <p:txBody>
          <a:bodyPr/>
          <a:lstStyle>
            <a:lvl1pPr>
              <a:defRPr sz="3600">
                <a:solidFill>
                  <a:schemeClr val="bg1"/>
                </a:solidFill>
                <a:latin typeface="ScalaSansLF-Regular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519113" y="1533525"/>
            <a:ext cx="4000500" cy="39925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ScalaSansLF-Regular" pitchFamily="2" charset="0"/>
              </a:defRPr>
            </a:lvl1pPr>
            <a:lvl2pPr>
              <a:defRPr>
                <a:solidFill>
                  <a:schemeClr val="bg1"/>
                </a:solidFill>
                <a:latin typeface="ScalaSansLF-Regular" pitchFamily="2" charset="0"/>
              </a:defRPr>
            </a:lvl2pPr>
            <a:lvl3pPr>
              <a:defRPr>
                <a:solidFill>
                  <a:schemeClr val="bg1"/>
                </a:solidFill>
                <a:latin typeface="ScalaSansLF-Regular" pitchFamily="2" charset="0"/>
              </a:defRPr>
            </a:lvl3pPr>
            <a:lvl4pPr>
              <a:defRPr>
                <a:solidFill>
                  <a:schemeClr val="bg1"/>
                </a:solidFill>
                <a:latin typeface="ScalaSansLF-Regular" pitchFamily="2" charset="0"/>
              </a:defRPr>
            </a:lvl4pPr>
            <a:lvl5pPr>
              <a:defRPr>
                <a:solidFill>
                  <a:schemeClr val="bg1"/>
                </a:solidFill>
                <a:latin typeface="ScalaSansLF-Regular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72013" y="1533525"/>
            <a:ext cx="4000500" cy="39925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ScalaSansLF-Regular" pitchFamily="2" charset="0"/>
              </a:defRPr>
            </a:lvl1pPr>
            <a:lvl2pPr>
              <a:defRPr>
                <a:solidFill>
                  <a:schemeClr val="bg1"/>
                </a:solidFill>
                <a:latin typeface="ScalaSansLF-Regular" pitchFamily="2" charset="0"/>
              </a:defRPr>
            </a:lvl2pPr>
            <a:lvl3pPr>
              <a:defRPr>
                <a:solidFill>
                  <a:schemeClr val="bg1"/>
                </a:solidFill>
                <a:latin typeface="ScalaSansLF-Regular" pitchFamily="2" charset="0"/>
              </a:defRPr>
            </a:lvl3pPr>
            <a:lvl4pPr>
              <a:defRPr>
                <a:solidFill>
                  <a:schemeClr val="bg1"/>
                </a:solidFill>
                <a:latin typeface="ScalaSansLF-Regular" pitchFamily="2" charset="0"/>
              </a:defRPr>
            </a:lvl4pPr>
            <a:lvl5pPr>
              <a:defRPr>
                <a:solidFill>
                  <a:schemeClr val="bg1"/>
                </a:solidFill>
                <a:latin typeface="ScalaSansLF-Regular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35FF7D-CD67-47BE-92C4-30E33F3FAE6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9776007"/>
      </p:ext>
    </p:extLst>
  </p:cSld>
  <p:clrMapOvr>
    <a:masterClrMapping/>
  </p:clrMapOvr>
  <p:transition spd="med">
    <p:zoom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 only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571747"/>
            <a:ext cx="8229600" cy="427619"/>
          </a:xfrm>
          <a:prstGeom prst="rect">
            <a:avLst/>
          </a:prstGeom>
        </p:spPr>
        <p:txBody>
          <a:bodyPr vert="horz"/>
          <a:lstStyle>
            <a:lvl1pPr>
              <a:defRPr sz="3200" b="1" i="0" spc="0">
                <a:solidFill>
                  <a:srgbClr val="34383C"/>
                </a:solidFill>
                <a:latin typeface="Scala OT" charset="0"/>
                <a:ea typeface="Scala OT" charset="0"/>
                <a:cs typeface="Scala OT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457201" y="1737894"/>
            <a:ext cx="8229600" cy="3649580"/>
          </a:xfrm>
          <a:prstGeom prst="rect">
            <a:avLst/>
          </a:prstGeom>
        </p:spPr>
        <p:txBody>
          <a:bodyPr vert="horz" numCol="2"/>
          <a:lstStyle>
            <a:lvl1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1pPr>
            <a:lvl2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2pPr>
            <a:lvl3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3pPr>
            <a:lvl4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4pPr>
            <a:lvl5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457200" y="1106827"/>
            <a:ext cx="8229600" cy="316163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800" b="0" i="0">
                <a:solidFill>
                  <a:srgbClr val="34383C"/>
                </a:solidFill>
                <a:latin typeface="ScalaOT" charset="0"/>
                <a:ea typeface="ScalaOT" charset="0"/>
                <a:cs typeface="ScalaOT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202286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7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Rectangle 6"/>
          <p:cNvSpPr/>
          <p:nvPr/>
        </p:nvSpPr>
        <p:spPr>
          <a:xfrm rot="10800000">
            <a:off x="0" y="0"/>
            <a:ext cx="9144000" cy="228600"/>
          </a:xfrm>
          <a:prstGeom prst="rect">
            <a:avLst/>
          </a:prstGeom>
          <a:solidFill>
            <a:srgbClr val="6F77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A80CB818-7379-467D-8E76-EF9D9074A26C}" type="datetime2">
              <a:rPr lang="en-US" smtClean="0"/>
              <a:pPr/>
              <a:t>Sunday, January 14, 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0CFEC368-1D7A-4F81-ABF6-AE0E36BAF64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0" y="6803560"/>
            <a:ext cx="9144000" cy="91440"/>
          </a:xfrm>
          <a:prstGeom prst="rect">
            <a:avLst/>
          </a:prstGeom>
          <a:solidFill>
            <a:srgbClr val="6F77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7" name="Picture 3" descr="C:\Users\njones\Dropbox (2U)\Work\Designing Slides\Syracuse\03 Engin and CS\logo\logo_SYR-EngAtSYR.png"/>
          <p:cNvPicPr>
            <a:picLocks noChangeAspect="1" noChangeArrowheads="1"/>
          </p:cNvPicPr>
          <p:nvPr userDrawn="1"/>
        </p:nvPicPr>
        <p:blipFill>
          <a:blip r:embed="rId1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121" y="6422102"/>
            <a:ext cx="2032000" cy="1828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961" r:id="rId1"/>
    <p:sldLayoutId id="2147483962" r:id="rId2"/>
    <p:sldLayoutId id="2147483963" r:id="rId3"/>
    <p:sldLayoutId id="2147483964" r:id="rId4"/>
    <p:sldLayoutId id="2147483965" r:id="rId5"/>
    <p:sldLayoutId id="2147483966" r:id="rId6"/>
    <p:sldLayoutId id="2147483967" r:id="rId7"/>
    <p:sldLayoutId id="2147483968" r:id="rId8"/>
    <p:sldLayoutId id="2147483969" r:id="rId9"/>
    <p:sldLayoutId id="2147483970" r:id="rId10"/>
    <p:sldLayoutId id="2147483971" r:id="rId11"/>
    <p:sldLayoutId id="2147483972" r:id="rId12"/>
    <p:sldLayoutId id="2147483973" r:id="rId13"/>
  </p:sldLayoutIdLs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7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Rectangle 6"/>
          <p:cNvSpPr/>
          <p:nvPr/>
        </p:nvSpPr>
        <p:spPr>
          <a:xfrm rot="10800000">
            <a:off x="0" y="0"/>
            <a:ext cx="9144000" cy="228600"/>
          </a:xfrm>
          <a:prstGeom prst="rect">
            <a:avLst/>
          </a:prstGeom>
          <a:solidFill>
            <a:srgbClr val="6F77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A80CB818-7379-467D-8E76-EF9D9074A26C}" type="datetime2">
              <a:rPr lang="en-US" smtClean="0"/>
              <a:pPr/>
              <a:t>Sunday, January 14, 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0CFEC368-1D7A-4F81-ABF6-AE0E36BAF64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0" y="6803560"/>
            <a:ext cx="9144000" cy="91440"/>
          </a:xfrm>
          <a:prstGeom prst="rect">
            <a:avLst/>
          </a:prstGeom>
          <a:solidFill>
            <a:srgbClr val="6F77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28217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88" r:id="rId1"/>
    <p:sldLayoutId id="2147483989" r:id="rId2"/>
    <p:sldLayoutId id="2147483990" r:id="rId3"/>
    <p:sldLayoutId id="2147483991" r:id="rId4"/>
    <p:sldLayoutId id="2147483992" r:id="rId5"/>
    <p:sldLayoutId id="2147483993" r:id="rId6"/>
    <p:sldLayoutId id="2147483994" r:id="rId7"/>
    <p:sldLayoutId id="2147483995" r:id="rId8"/>
    <p:sldLayoutId id="2147483996" r:id="rId9"/>
    <p:sldLayoutId id="2147483997" r:id="rId10"/>
    <p:sldLayoutId id="2147483998" r:id="rId11"/>
    <p:sldLayoutId id="2147483999" r:id="rId12"/>
    <p:sldLayoutId id="2147484000" r:id="rId13"/>
  </p:sldLayoutIdLs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://tangentsoft.net/wskfaq" TargetMode="External"/><Relationship Id="rId1" Type="http://schemas.openxmlformats.org/officeDocument/2006/relationships/slideLayout" Target="../slideLayouts/slideLayout1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5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3.emf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19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4.wmf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15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4.wmf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15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4.wmf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15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5.emf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9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9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19.xml"/><Relationship Id="rId1" Type="http://schemas.openxmlformats.org/officeDocument/2006/relationships/vmlDrawing" Target="../drawings/vmlDrawing6.vml"/><Relationship Id="rId4" Type="http://schemas.openxmlformats.org/officeDocument/2006/relationships/image" Target="../media/image8.emf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19.xml"/><Relationship Id="rId1" Type="http://schemas.openxmlformats.org/officeDocument/2006/relationships/vmlDrawing" Target="../drawings/vmlDrawing7.vml"/><Relationship Id="rId4" Type="http://schemas.openxmlformats.org/officeDocument/2006/relationships/image" Target="../media/image8.emf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0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20.xml"/><Relationship Id="rId1" Type="http://schemas.openxmlformats.org/officeDocument/2006/relationships/vmlDrawing" Target="../drawings/vmlDrawing8.vml"/><Relationship Id="rId4" Type="http://schemas.openxmlformats.org/officeDocument/2006/relationships/image" Target="../media/image10.emf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9687" y="1113917"/>
            <a:ext cx="8303455" cy="1927225"/>
          </a:xfrm>
        </p:spPr>
        <p:txBody>
          <a:bodyPr>
            <a:normAutofit/>
          </a:bodyPr>
          <a:lstStyle/>
          <a:p>
            <a:r>
              <a:rPr lang="en-US" altLang="en-US" b="1" cap="none" dirty="0"/>
              <a:t>Win32 Sockets</a:t>
            </a:r>
            <a:endParaRPr lang="en-US" b="1" cap="none" dirty="0"/>
          </a:p>
        </p:txBody>
      </p:sp>
    </p:spTree>
    <p:extLst>
      <p:ext uri="{BB962C8B-B14F-4D97-AF65-F5344CB8AC3E}">
        <p14:creationId xmlns:p14="http://schemas.microsoft.com/office/powerpoint/2010/main" val="11410355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altLang="en-US" dirty="0"/>
              <a:t>References</a:t>
            </a:r>
            <a:endParaRPr lang="en-US" dirty="0">
              <a:cs typeface="Arial" panose="020B0604020202020204" pitchFamily="34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spcBef>
                <a:spcPts val="1800"/>
              </a:spcBef>
            </a:pPr>
            <a:r>
              <a:rPr lang="en-US" altLang="en-US" sz="3000" dirty="0"/>
              <a:t>Socket Routines, MSDN help</a:t>
            </a:r>
          </a:p>
          <a:p>
            <a:pPr>
              <a:spcBef>
                <a:spcPts val="1800"/>
              </a:spcBef>
            </a:pPr>
            <a:r>
              <a:rPr lang="en-US" altLang="en-US" sz="3000" dirty="0"/>
              <a:t>Network Programming for Microsoft Windows, Jones &amp; </a:t>
            </a:r>
            <a:r>
              <a:rPr lang="en-US" altLang="en-US" sz="3000" dirty="0" err="1"/>
              <a:t>Ohlund</a:t>
            </a:r>
            <a:r>
              <a:rPr lang="en-US" altLang="en-US" sz="3000" dirty="0"/>
              <a:t>, Microsoft Press, 1999 (a later edition is in print)</a:t>
            </a:r>
          </a:p>
          <a:p>
            <a:pPr>
              <a:spcBef>
                <a:spcPts val="1800"/>
              </a:spcBef>
            </a:pPr>
            <a:r>
              <a:rPr lang="en-US" altLang="en-US" sz="3000" dirty="0"/>
              <a:t>C# Network Programming, Richard Blum, </a:t>
            </a:r>
            <a:r>
              <a:rPr lang="en-US" altLang="en-US" sz="3000" dirty="0" err="1"/>
              <a:t>Sybex</a:t>
            </a:r>
            <a:r>
              <a:rPr lang="en-US" altLang="en-US" sz="3000" dirty="0"/>
              <a:t>, 2003</a:t>
            </a:r>
          </a:p>
          <a:p>
            <a:pPr>
              <a:spcBef>
                <a:spcPts val="1800"/>
              </a:spcBef>
            </a:pPr>
            <a:r>
              <a:rPr lang="en-US" altLang="en-US" sz="3000" dirty="0">
                <a:hlinkClick r:id="rId2"/>
              </a:rPr>
              <a:t>http://tangentsoft.net/wskfaq</a:t>
            </a:r>
            <a:endParaRPr lang="en-US" altLang="en-US" sz="3000" dirty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775706652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altLang="en-US" dirty="0"/>
              <a:t>What Are Sockets?</a:t>
            </a:r>
            <a:endParaRPr lang="en-US" dirty="0">
              <a:cs typeface="Arial" panose="020B0604020202020204" pitchFamily="34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spcBef>
                <a:spcPts val="1800"/>
              </a:spcBef>
            </a:pPr>
            <a:r>
              <a:rPr lang="en-US" altLang="en-US" sz="3000" dirty="0"/>
              <a:t>Sockets provide a common interface to the various protocols supported by networks.</a:t>
            </a:r>
          </a:p>
          <a:p>
            <a:pPr>
              <a:spcBef>
                <a:spcPts val="1800"/>
              </a:spcBef>
            </a:pPr>
            <a:r>
              <a:rPr lang="en-US" altLang="en-US" sz="3000" dirty="0"/>
              <a:t>They allow you to establish connections between machines to send and receive data.</a:t>
            </a:r>
          </a:p>
          <a:p>
            <a:pPr>
              <a:spcBef>
                <a:spcPts val="1800"/>
              </a:spcBef>
            </a:pPr>
            <a:r>
              <a:rPr lang="en-US" altLang="en-US" sz="3000" dirty="0"/>
              <a:t>Sockets support the simultaneous connection of multiple clients to a single server machine.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2830628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altLang="en-US" dirty="0"/>
              <a:t>Network Protocols</a:t>
            </a:r>
            <a:endParaRPr lang="en-US" dirty="0">
              <a:cs typeface="Arial" panose="020B0604020202020204" pitchFamily="34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57200" y="1600199"/>
            <a:ext cx="8229600" cy="1232647"/>
          </a:xfrm>
        </p:spPr>
        <p:txBody>
          <a:bodyPr>
            <a:noAutofit/>
          </a:bodyPr>
          <a:lstStyle/>
          <a:p>
            <a:pPr>
              <a:spcBef>
                <a:spcPts val="1800"/>
              </a:spcBef>
            </a:pPr>
            <a:r>
              <a:rPr lang="en-US" altLang="en-US" dirty="0"/>
              <a:t>Socket applications can adopt communication styles supported by a specific underlying protocol; e.g.:</a:t>
            </a:r>
            <a:endParaRPr lang="en-IN" dirty="0"/>
          </a:p>
        </p:txBody>
      </p:sp>
      <p:sp>
        <p:nvSpPr>
          <p:cNvPr id="5" name="Content Placeholder 3"/>
          <p:cNvSpPr txBox="1">
            <a:spLocks/>
          </p:cNvSpPr>
          <p:nvPr/>
        </p:nvSpPr>
        <p:spPr>
          <a:xfrm>
            <a:off x="448239" y="5105411"/>
            <a:ext cx="8229600" cy="123264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1828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371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1800"/>
              </a:spcBef>
              <a:buClr>
                <a:schemeClr val="tx1"/>
              </a:buClr>
            </a:pPr>
            <a:r>
              <a:rPr lang="en-US" altLang="en-US" dirty="0"/>
              <a:t>We will focus on sockets using TCP/IP, that is, reliable, packet-ordered, connection-oriented communication with streams.</a:t>
            </a:r>
          </a:p>
        </p:txBody>
      </p:sp>
      <p:graphicFrame>
        <p:nvGraphicFramePr>
          <p:cNvPr id="6" name="Object 4">
            <a:extLst>
              <a:ext uri="{FF2B5EF4-FFF2-40B4-BE49-F238E27FC236}">
                <a16:creationId xmlns:a16="http://schemas.microsoft.com/office/drawing/2014/main" id="{71EE99FF-1DF5-46DF-8D0F-C18C8F88439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04421876"/>
              </p:ext>
            </p:extLst>
          </p:nvPr>
        </p:nvGraphicFramePr>
        <p:xfrm>
          <a:off x="671333" y="2823428"/>
          <a:ext cx="7778186" cy="1852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4" name="Worksheet" r:id="rId3" imgW="6165000" imgH="1350000" progId="">
                  <p:embed/>
                </p:oleObj>
              </mc:Choice>
              <mc:Fallback>
                <p:oleObj name="Worksheet" r:id="rId3" imgW="6165000" imgH="1350000" progId="">
                  <p:embed/>
                  <p:pic>
                    <p:nvPicPr>
                      <p:cNvPr id="0" name="Picture 3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1333" y="2823428"/>
                        <a:ext cx="7778186" cy="1852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869797290"/>
      </p:ext>
    </p:extLst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altLang="en-US" dirty="0"/>
              <a:t>TCP Protocol</a:t>
            </a:r>
            <a:endParaRPr lang="en-US" dirty="0"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spcBef>
                <a:spcPts val="1800"/>
              </a:spcBef>
            </a:pPr>
            <a:r>
              <a:rPr lang="en-IN" b="1" dirty="0"/>
              <a:t>TCP/IP stands for Transmission Control Protocol/ Internet Protocol. </a:t>
            </a:r>
            <a:br>
              <a:rPr lang="en-IN" b="1" i="1" dirty="0"/>
            </a:br>
            <a:r>
              <a:rPr lang="en-IN" dirty="0"/>
              <a:t>TCP/IP is the most important of several protocols used on the Internet. Some others are: </a:t>
            </a:r>
            <a:r>
              <a:rPr lang="en-IN" dirty="0" err="1"/>
              <a:t>HyperText</a:t>
            </a:r>
            <a:r>
              <a:rPr lang="en-IN" dirty="0"/>
              <a:t> Transport Protocol (HTTP), File Transfer Protocol (FTP), Simple Mail Transfer Protocol (SMTP), and Telnet, a protocol for logging into a remote computer. Sockets provide a standard interface for a variety of network protocols. TCP/IP is, by far, the most commonly used protocol for sockets. Here are the main features of TCP/IP: </a:t>
            </a:r>
          </a:p>
          <a:p>
            <a:pPr lvl="1">
              <a:spcBef>
                <a:spcPts val="1800"/>
              </a:spcBef>
            </a:pPr>
            <a:r>
              <a:rPr lang="en-IN" sz="2200" b="1" dirty="0"/>
              <a:t>IP is a routable protocol.</a:t>
            </a:r>
            <a:br>
              <a:rPr lang="en-IN" sz="2200" b="1" dirty="0"/>
            </a:br>
            <a:r>
              <a:rPr lang="en-IN" sz="2200" dirty="0"/>
              <a:t>That means that TCP/IP messages can be passed between networks in a wide area network (WAN) cluster.</a:t>
            </a:r>
          </a:p>
        </p:txBody>
      </p:sp>
    </p:spTree>
    <p:extLst>
      <p:ext uri="{BB962C8B-B14F-4D97-AF65-F5344CB8AC3E}">
        <p14:creationId xmlns:p14="http://schemas.microsoft.com/office/powerpoint/2010/main" val="10630839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dirty="0"/>
              <a:t>TCP Protocol (cont.)</a:t>
            </a:r>
            <a:endParaRPr lang="en-US" dirty="0"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lvl="1">
              <a:spcBef>
                <a:spcPts val="1800"/>
              </a:spcBef>
            </a:pPr>
            <a:r>
              <a:rPr lang="en-IN" sz="2200" b="1" dirty="0"/>
              <a:t>Each device using TCP/IP must have an IP address.</a:t>
            </a:r>
            <a:br>
              <a:rPr lang="en-IN" sz="2200" b="1" dirty="0"/>
            </a:br>
            <a:r>
              <a:rPr lang="en-IN" sz="2200" dirty="0"/>
              <a:t>This address is a 32-bit word, organized into four 8-bit fields, called octets. Part of the IP address identifies the network, and the rest identifies a specific host on the network.</a:t>
            </a:r>
          </a:p>
          <a:p>
            <a:pPr lvl="1">
              <a:spcBef>
                <a:spcPts val="1800"/>
              </a:spcBef>
            </a:pPr>
            <a:r>
              <a:rPr lang="en-IN" sz="2200" b="1" dirty="0"/>
              <a:t>IP addresses are organized into three classes. </a:t>
            </a:r>
            <a:br>
              <a:rPr lang="en-IN" sz="2200" b="1" i="1" dirty="0"/>
            </a:br>
            <a:r>
              <a:rPr lang="en-IN" sz="2200" dirty="0"/>
              <a:t>Each class has a different allocation of octets to these two identifiers. This allows the Internet to define many networks, each containing up to 256 devices (mostly computers), and a few networks, each containing many more devices.</a:t>
            </a:r>
          </a:p>
          <a:p>
            <a:pPr lvl="1">
              <a:spcBef>
                <a:spcPts val="1800"/>
              </a:spcBef>
            </a:pPr>
            <a:r>
              <a:rPr lang="en-IN" sz="2200" b="1" dirty="0"/>
              <a:t>A single machine can run multiple communications sessions using TCP/IP. </a:t>
            </a:r>
            <a:br>
              <a:rPr lang="en-IN" sz="2200" b="1" dirty="0"/>
            </a:br>
            <a:r>
              <a:rPr lang="en-IN" sz="2200" dirty="0"/>
              <a:t>That is, you can run a web browser while using Telnet and FTP simultaneously.</a:t>
            </a:r>
          </a:p>
        </p:txBody>
      </p:sp>
    </p:spTree>
    <p:extLst>
      <p:ext uri="{BB962C8B-B14F-4D97-AF65-F5344CB8AC3E}">
        <p14:creationId xmlns:p14="http://schemas.microsoft.com/office/powerpoint/2010/main" val="36413678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dirty="0"/>
              <a:t>TCP/IP-Based Sockets</a:t>
            </a:r>
            <a:endParaRPr lang="en-US" dirty="0"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183600">
              <a:spcBef>
                <a:spcPts val="1800"/>
              </a:spcBef>
            </a:pPr>
            <a:r>
              <a:rPr lang="en-US" altLang="en-US" sz="2600" dirty="0"/>
              <a:t>Connection-oriented means that two communicating machines must first connect.</a:t>
            </a:r>
          </a:p>
          <a:p>
            <a:pPr marL="183600">
              <a:spcBef>
                <a:spcPts val="1800"/>
              </a:spcBef>
            </a:pPr>
            <a:r>
              <a:rPr lang="en-US" altLang="en-US" sz="2600" dirty="0"/>
              <a:t>All data sent will be received in the same order </a:t>
            </a:r>
            <a:br>
              <a:rPr lang="en-US" altLang="en-US" sz="2600" dirty="0"/>
            </a:br>
            <a:r>
              <a:rPr lang="en-US" altLang="en-US" sz="2600" dirty="0"/>
              <a:t>as sent.</a:t>
            </a:r>
          </a:p>
          <a:p>
            <a:pPr marL="457920" lvl="2">
              <a:spcBef>
                <a:spcPts val="1800"/>
              </a:spcBef>
            </a:pPr>
            <a:r>
              <a:rPr lang="en-US" altLang="en-US" sz="2000" dirty="0"/>
              <a:t>Note that IP packets may arrive in a different order than that sent.</a:t>
            </a:r>
          </a:p>
          <a:p>
            <a:pPr marL="457920" lvl="2">
              <a:spcBef>
                <a:spcPts val="1800"/>
              </a:spcBef>
            </a:pPr>
            <a:r>
              <a:rPr lang="en-US" altLang="en-US" sz="2000" dirty="0"/>
              <a:t>This occurs because all packets in a communication do not necessarily travel the same route between sender and receiver.</a:t>
            </a:r>
          </a:p>
          <a:p>
            <a:pPr marL="183600">
              <a:spcBef>
                <a:spcPts val="1800"/>
              </a:spcBef>
            </a:pPr>
            <a:r>
              <a:rPr lang="en-US" altLang="en-US" sz="2600" dirty="0"/>
              <a:t>Streams mean that, as far as sockets are concerned, the only recognized structure is bytes of data.</a:t>
            </a:r>
          </a:p>
          <a:p>
            <a:pPr>
              <a:lnSpc>
                <a:spcPct val="120000"/>
              </a:lnSpc>
            </a:pP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2507952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altLang="en-US" dirty="0"/>
              <a:t>Socket Logical Structure</a:t>
            </a:r>
            <a:endParaRPr lang="en-US" dirty="0">
              <a:cs typeface="Arial" panose="020B0604020202020204" pitchFamily="34" charset="0"/>
            </a:endParaRP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3F4D2EFE-FDCF-404B-9228-1166F5277A40}"/>
              </a:ext>
            </a:extLst>
          </p:cNvPr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2940139090"/>
              </p:ext>
            </p:extLst>
          </p:nvPr>
        </p:nvGraphicFramePr>
        <p:xfrm>
          <a:off x="619464" y="2476982"/>
          <a:ext cx="7905072" cy="263159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83" name="VISIO" r:id="rId3" imgW="6324600" imgH="2105025" progId="">
                  <p:embed/>
                </p:oleObj>
              </mc:Choice>
              <mc:Fallback>
                <p:oleObj name="VISIO" r:id="rId3" imgW="6324600" imgH="2105025" progId="">
                  <p:embed/>
                  <p:pic>
                    <p:nvPicPr>
                      <p:cNvPr id="0" name="Picture 28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9464" y="2476982"/>
                        <a:ext cx="7905072" cy="263159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8433562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Socket send Behavior</a:t>
            </a:r>
            <a:endParaRPr lang="en-US" dirty="0"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455306" cy="4430210"/>
          </a:xfrm>
        </p:spPr>
        <p:txBody>
          <a:bodyPr>
            <a:noAutofit/>
          </a:bodyPr>
          <a:lstStyle/>
          <a:p>
            <a:pPr marL="183600">
              <a:spcBef>
                <a:spcPts val="1200"/>
              </a:spcBef>
            </a:pPr>
            <a:r>
              <a:rPr lang="en-IN" sz="2800" dirty="0"/>
              <a:t>Sockets API provides functions:</a:t>
            </a:r>
          </a:p>
          <a:p>
            <a:pPr marL="457920" lvl="2">
              <a:spcBef>
                <a:spcPts val="1200"/>
              </a:spcBef>
            </a:pPr>
            <a:r>
              <a:rPr lang="en-IN" sz="2400" dirty="0" err="1"/>
              <a:t>int</a:t>
            </a:r>
            <a:r>
              <a:rPr lang="en-IN" sz="2400" dirty="0"/>
              <a:t> send(SOCKET s, char *buff, </a:t>
            </a:r>
            <a:r>
              <a:rPr lang="en-IN" sz="2400" dirty="0" err="1"/>
              <a:t>int</a:t>
            </a:r>
            <a:r>
              <a:rPr lang="en-IN" sz="2400" dirty="0"/>
              <a:t> </a:t>
            </a:r>
            <a:r>
              <a:rPr lang="en-IN" sz="2400" dirty="0" err="1"/>
              <a:t>len</a:t>
            </a:r>
            <a:r>
              <a:rPr lang="en-IN" sz="2400" dirty="0"/>
              <a:t>, </a:t>
            </a:r>
            <a:r>
              <a:rPr lang="en-IN" sz="2400" dirty="0" err="1"/>
              <a:t>int</a:t>
            </a:r>
            <a:r>
              <a:rPr lang="en-IN" sz="2400" dirty="0"/>
              <a:t> flags)</a:t>
            </a:r>
            <a:br>
              <a:rPr lang="en-IN" sz="2400" dirty="0"/>
            </a:br>
            <a:r>
              <a:rPr lang="en-IN" sz="2400" dirty="0"/>
              <a:t>Request to send up to </a:t>
            </a:r>
            <a:r>
              <a:rPr lang="en-IN" sz="2400" dirty="0" err="1"/>
              <a:t>len</a:t>
            </a:r>
            <a:r>
              <a:rPr lang="en-IN" sz="2400" dirty="0"/>
              <a:t> bytes from buffer buff</a:t>
            </a:r>
          </a:p>
          <a:p>
            <a:pPr marL="457920" lvl="2">
              <a:spcBef>
                <a:spcPts val="1200"/>
              </a:spcBef>
            </a:pPr>
            <a:r>
              <a:rPr lang="en-IN" sz="2400" dirty="0" err="1"/>
              <a:t>int</a:t>
            </a:r>
            <a:r>
              <a:rPr lang="en-IN" sz="2400" dirty="0"/>
              <a:t> </a:t>
            </a:r>
            <a:r>
              <a:rPr lang="en-IN" sz="2400" dirty="0" err="1"/>
              <a:t>recv</a:t>
            </a:r>
            <a:r>
              <a:rPr lang="en-IN" sz="2400" dirty="0"/>
              <a:t>(SOCKET s, char *buff, </a:t>
            </a:r>
            <a:r>
              <a:rPr lang="en-IN" sz="2400" dirty="0" err="1"/>
              <a:t>int</a:t>
            </a:r>
            <a:r>
              <a:rPr lang="en-IN" sz="2400" dirty="0"/>
              <a:t> </a:t>
            </a:r>
            <a:r>
              <a:rPr lang="en-IN" sz="2400" dirty="0" err="1"/>
              <a:t>len</a:t>
            </a:r>
            <a:r>
              <a:rPr lang="en-IN" sz="2400" dirty="0"/>
              <a:t>, </a:t>
            </a:r>
            <a:r>
              <a:rPr lang="en-IN" sz="2400" dirty="0" err="1"/>
              <a:t>int</a:t>
            </a:r>
            <a:r>
              <a:rPr lang="en-IN" sz="2400" dirty="0"/>
              <a:t> flags)</a:t>
            </a:r>
            <a:br>
              <a:rPr lang="en-IN" sz="2400" dirty="0"/>
            </a:br>
            <a:r>
              <a:rPr lang="en-IN" sz="2400" dirty="0"/>
              <a:t>Request to receive up to </a:t>
            </a:r>
            <a:r>
              <a:rPr lang="en-IN" sz="2400" dirty="0" err="1"/>
              <a:t>len</a:t>
            </a:r>
            <a:r>
              <a:rPr lang="en-IN" sz="2400" dirty="0"/>
              <a:t> bytes, stored in buffer buff</a:t>
            </a:r>
          </a:p>
          <a:p>
            <a:pPr marL="183600">
              <a:spcBef>
                <a:spcPts val="1200"/>
              </a:spcBef>
            </a:pPr>
            <a:r>
              <a:rPr lang="en-IN" sz="2800" dirty="0"/>
              <a:t>If receive buffer has space for </a:t>
            </a:r>
            <a:r>
              <a:rPr lang="en-IN" sz="2800" dirty="0" err="1"/>
              <a:t>len</a:t>
            </a:r>
            <a:r>
              <a:rPr lang="en-IN" sz="2800" dirty="0"/>
              <a:t> bytes, then </a:t>
            </a:r>
            <a:r>
              <a:rPr lang="en-IN" sz="2800" dirty="0" err="1"/>
              <a:t>len</a:t>
            </a:r>
            <a:r>
              <a:rPr lang="en-IN" sz="2800" dirty="0"/>
              <a:t> bytes are sent and send call returns with value </a:t>
            </a:r>
            <a:r>
              <a:rPr lang="en-IN" sz="2800" dirty="0" err="1"/>
              <a:t>len</a:t>
            </a:r>
            <a:r>
              <a:rPr lang="en-IN" sz="28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62509879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Socket send Behavior (cont.)</a:t>
            </a:r>
            <a:endParaRPr lang="en-US" dirty="0"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455306" cy="3719226"/>
          </a:xfrm>
        </p:spPr>
        <p:txBody>
          <a:bodyPr>
            <a:noAutofit/>
          </a:bodyPr>
          <a:lstStyle/>
          <a:p>
            <a:pPr marL="183600">
              <a:spcBef>
                <a:spcPts val="1200"/>
              </a:spcBef>
            </a:pPr>
            <a:r>
              <a:rPr lang="en-IN" sz="2800" dirty="0"/>
              <a:t>If receive buffer has free space, but less than </a:t>
            </a:r>
            <a:r>
              <a:rPr lang="en-IN" sz="2800" dirty="0" err="1"/>
              <a:t>len</a:t>
            </a:r>
            <a:r>
              <a:rPr lang="en-IN" sz="2800" dirty="0"/>
              <a:t> bytes, then the receive buffer is filled and send returns the number of bytes actually sent.</a:t>
            </a:r>
          </a:p>
          <a:p>
            <a:pPr marL="183600">
              <a:spcBef>
                <a:spcPts val="1200"/>
              </a:spcBef>
            </a:pPr>
            <a:r>
              <a:rPr lang="en-IN" sz="2800" dirty="0"/>
              <a:t>If receive buffer is full, send will block until space becomes available.</a:t>
            </a:r>
          </a:p>
        </p:txBody>
      </p:sp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CE114069-2A3F-4B2A-8DC2-20DCD5FDD1C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88798397"/>
              </p:ext>
            </p:extLst>
          </p:nvPr>
        </p:nvGraphicFramePr>
        <p:xfrm>
          <a:off x="925976" y="4081734"/>
          <a:ext cx="6779750" cy="204284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71" name="VISIO" r:id="rId3" imgW="5894773" imgH="1961965" progId="">
                  <p:embed/>
                </p:oleObj>
              </mc:Choice>
              <mc:Fallback>
                <p:oleObj name="VISIO" r:id="rId3" imgW="5894773" imgH="1961965" progId="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25976" y="4081734"/>
                        <a:ext cx="6779750" cy="2042841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62509879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Socket </a:t>
            </a:r>
            <a:r>
              <a:rPr lang="en-US" dirty="0" err="1"/>
              <a:t>recv</a:t>
            </a:r>
            <a:r>
              <a:rPr lang="en-US" dirty="0"/>
              <a:t> Behavior</a:t>
            </a:r>
            <a:endParaRPr lang="en-US" dirty="0"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" y="1600200"/>
            <a:ext cx="8536329" cy="3957918"/>
          </a:xfrm>
        </p:spPr>
        <p:txBody>
          <a:bodyPr>
            <a:noAutofit/>
          </a:bodyPr>
          <a:lstStyle/>
          <a:p>
            <a:pPr marL="183600">
              <a:spcBef>
                <a:spcPts val="600"/>
              </a:spcBef>
            </a:pPr>
            <a:r>
              <a:rPr lang="en-IN" sz="2800" dirty="0"/>
              <a:t>Sockets API provides functions:</a:t>
            </a:r>
          </a:p>
          <a:p>
            <a:pPr marL="457920" lvl="2">
              <a:spcBef>
                <a:spcPts val="600"/>
              </a:spcBef>
            </a:pPr>
            <a:r>
              <a:rPr lang="en-US" sz="2400" dirty="0" err="1"/>
              <a:t>int</a:t>
            </a:r>
            <a:r>
              <a:rPr lang="en-US" sz="2400" dirty="0"/>
              <a:t> send(SOCKET s, char *buff, </a:t>
            </a:r>
            <a:r>
              <a:rPr lang="en-US" sz="2400" dirty="0" err="1"/>
              <a:t>int</a:t>
            </a:r>
            <a:r>
              <a:rPr lang="en-US" sz="2400" dirty="0"/>
              <a:t> </a:t>
            </a:r>
            <a:r>
              <a:rPr lang="en-US" sz="2400" dirty="0" err="1"/>
              <a:t>len</a:t>
            </a:r>
            <a:r>
              <a:rPr lang="en-US" sz="2400" dirty="0"/>
              <a:t>, </a:t>
            </a:r>
            <a:r>
              <a:rPr lang="en-US" sz="2400" dirty="0" err="1"/>
              <a:t>int</a:t>
            </a:r>
            <a:r>
              <a:rPr lang="en-US" sz="2400" dirty="0"/>
              <a:t> flags)</a:t>
            </a:r>
            <a:br>
              <a:rPr lang="en-US" sz="2400" dirty="0"/>
            </a:br>
            <a:r>
              <a:rPr lang="en-US" sz="2400" dirty="0"/>
              <a:t>Request to send up to </a:t>
            </a:r>
            <a:r>
              <a:rPr lang="en-US" sz="2400" dirty="0" err="1"/>
              <a:t>len</a:t>
            </a:r>
            <a:r>
              <a:rPr lang="en-US" sz="2400" dirty="0"/>
              <a:t> bytes from buffer buff</a:t>
            </a:r>
          </a:p>
          <a:p>
            <a:pPr marL="457920" lvl="2">
              <a:spcBef>
                <a:spcPts val="600"/>
              </a:spcBef>
            </a:pPr>
            <a:r>
              <a:rPr lang="en-US" sz="2400" dirty="0" err="1"/>
              <a:t>int</a:t>
            </a:r>
            <a:r>
              <a:rPr lang="en-US" sz="2400" dirty="0"/>
              <a:t> </a:t>
            </a:r>
            <a:r>
              <a:rPr lang="en-US" sz="2400" dirty="0" err="1"/>
              <a:t>recv</a:t>
            </a:r>
            <a:r>
              <a:rPr lang="en-US" sz="2400" dirty="0"/>
              <a:t>(SOCKET s, char *buff, </a:t>
            </a:r>
            <a:r>
              <a:rPr lang="en-US" sz="2400" dirty="0" err="1"/>
              <a:t>int</a:t>
            </a:r>
            <a:r>
              <a:rPr lang="en-US" sz="2400" dirty="0"/>
              <a:t> </a:t>
            </a:r>
            <a:r>
              <a:rPr lang="en-US" sz="2400" dirty="0" err="1"/>
              <a:t>len</a:t>
            </a:r>
            <a:r>
              <a:rPr lang="en-US" sz="2400" dirty="0"/>
              <a:t>, </a:t>
            </a:r>
            <a:r>
              <a:rPr lang="en-US" sz="2400" dirty="0" err="1"/>
              <a:t>int</a:t>
            </a:r>
            <a:r>
              <a:rPr lang="en-US" sz="2400" dirty="0"/>
              <a:t> flags)</a:t>
            </a:r>
            <a:br>
              <a:rPr lang="en-US" sz="2400" dirty="0"/>
            </a:br>
            <a:r>
              <a:rPr lang="en-US" sz="2400" dirty="0"/>
              <a:t>Request to receive up to </a:t>
            </a:r>
            <a:r>
              <a:rPr lang="en-US" sz="2400" dirty="0" err="1"/>
              <a:t>len</a:t>
            </a:r>
            <a:r>
              <a:rPr lang="en-US" sz="2400" dirty="0"/>
              <a:t> bytes, stored in buffer buff</a:t>
            </a:r>
          </a:p>
          <a:p>
            <a:pPr marL="183600">
              <a:spcBef>
                <a:spcPts val="600"/>
              </a:spcBef>
            </a:pPr>
            <a:r>
              <a:rPr lang="en-US" sz="2800" dirty="0"/>
              <a:t>If receive buffer has at least </a:t>
            </a:r>
            <a:r>
              <a:rPr lang="en-US" sz="2800" dirty="0" err="1"/>
              <a:t>len</a:t>
            </a:r>
            <a:r>
              <a:rPr lang="en-US" sz="2800" dirty="0"/>
              <a:t> bytes of content, then </a:t>
            </a:r>
            <a:r>
              <a:rPr lang="en-US" sz="2800" dirty="0" err="1"/>
              <a:t>len</a:t>
            </a:r>
            <a:r>
              <a:rPr lang="en-US" sz="2800" dirty="0"/>
              <a:t> bytes are copied to buff and call returns with value </a:t>
            </a:r>
            <a:r>
              <a:rPr lang="en-US" sz="2800" dirty="0" err="1"/>
              <a:t>len</a:t>
            </a:r>
            <a:r>
              <a:rPr lang="en-US" sz="28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8374944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Socket </a:t>
            </a:r>
            <a:r>
              <a:rPr lang="en-US" dirty="0" err="1"/>
              <a:t>recv</a:t>
            </a:r>
            <a:r>
              <a:rPr lang="en-US" dirty="0"/>
              <a:t> Behavior (cont.)</a:t>
            </a:r>
            <a:endParaRPr lang="en-US" dirty="0"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" y="1600200"/>
            <a:ext cx="8536329" cy="3957918"/>
          </a:xfrm>
        </p:spPr>
        <p:txBody>
          <a:bodyPr>
            <a:noAutofit/>
          </a:bodyPr>
          <a:lstStyle/>
          <a:p>
            <a:pPr marL="183600">
              <a:spcBef>
                <a:spcPts val="600"/>
              </a:spcBef>
            </a:pPr>
            <a:r>
              <a:rPr lang="en-US" sz="2800" dirty="0"/>
              <a:t>If receive buffer has content, but less than </a:t>
            </a:r>
            <a:r>
              <a:rPr lang="en-US" sz="2800" dirty="0" err="1"/>
              <a:t>len</a:t>
            </a:r>
            <a:r>
              <a:rPr lang="en-US" sz="2800" dirty="0"/>
              <a:t> bytes, then the receive buffer contents are moved to buff and </a:t>
            </a:r>
            <a:r>
              <a:rPr lang="en-US" sz="2800" dirty="0" err="1"/>
              <a:t>recv</a:t>
            </a:r>
            <a:r>
              <a:rPr lang="en-US" sz="2800" dirty="0"/>
              <a:t> returns the number of bytes actually copied.</a:t>
            </a:r>
          </a:p>
          <a:p>
            <a:pPr marL="183600">
              <a:spcBef>
                <a:spcPts val="600"/>
              </a:spcBef>
            </a:pPr>
            <a:r>
              <a:rPr lang="en-US" sz="2800" dirty="0"/>
              <a:t>If receive buffer is empty, </a:t>
            </a:r>
            <a:r>
              <a:rPr lang="en-US" sz="2800" dirty="0" err="1"/>
              <a:t>recv</a:t>
            </a:r>
            <a:r>
              <a:rPr lang="en-US" sz="2800" dirty="0"/>
              <a:t> will block until content becomes available.</a:t>
            </a:r>
          </a:p>
        </p:txBody>
      </p:sp>
      <p:graphicFrame>
        <p:nvGraphicFramePr>
          <p:cNvPr id="41987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13381015"/>
              </p:ext>
            </p:extLst>
          </p:nvPr>
        </p:nvGraphicFramePr>
        <p:xfrm>
          <a:off x="1198090" y="4402365"/>
          <a:ext cx="5707535" cy="18269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996" name="VISIO" r:id="rId3" imgW="5894773" imgH="1961965" progId="">
                  <p:embed/>
                </p:oleObj>
              </mc:Choice>
              <mc:Fallback>
                <p:oleObj name="VISIO" r:id="rId3" imgW="5894773" imgH="1961965" progId="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98090" y="4402365"/>
                        <a:ext cx="5707535" cy="1826985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8374944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cap="none" dirty="0"/>
              <a:t>Sockets Interface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r>
              <a:rPr lang="en-US" dirty="0"/>
              <a:t>Berkley Sockets API</a:t>
            </a:r>
          </a:p>
        </p:txBody>
      </p:sp>
    </p:spTree>
    <p:extLst>
      <p:ext uri="{BB962C8B-B14F-4D97-AF65-F5344CB8AC3E}">
        <p14:creationId xmlns:p14="http://schemas.microsoft.com/office/powerpoint/2010/main" val="125172731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dirty="0"/>
              <a:t>Creating Sockets</a:t>
            </a:r>
            <a:endParaRPr lang="en-US" dirty="0">
              <a:cs typeface="Arial" panose="020B0604020202020204" pitchFamily="34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spcBef>
                <a:spcPts val="1800"/>
              </a:spcBef>
            </a:pPr>
            <a:r>
              <a:rPr lang="en-US" altLang="en-US" dirty="0"/>
              <a:t>Socket connections are based on:</a:t>
            </a:r>
          </a:p>
          <a:p>
            <a:pPr lvl="1">
              <a:spcBef>
                <a:spcPts val="1800"/>
              </a:spcBef>
            </a:pPr>
            <a:r>
              <a:rPr lang="en-US" altLang="en-US" dirty="0"/>
              <a:t>Domains—network connection or IPC pipe</a:t>
            </a:r>
          </a:p>
          <a:p>
            <a:pPr lvl="2">
              <a:spcBef>
                <a:spcPts val="1800"/>
              </a:spcBef>
            </a:pPr>
            <a:r>
              <a:rPr lang="en-US" altLang="en-US" dirty="0"/>
              <a:t>AF_INET for IPv4 protocol</a:t>
            </a:r>
          </a:p>
          <a:p>
            <a:pPr lvl="2">
              <a:spcBef>
                <a:spcPts val="1800"/>
              </a:spcBef>
            </a:pPr>
            <a:r>
              <a:rPr lang="en-US" altLang="en-US" dirty="0"/>
              <a:t>AF_INET6 for IPv6 protocol</a:t>
            </a:r>
          </a:p>
          <a:p>
            <a:pPr lvl="1">
              <a:spcBef>
                <a:spcPts val="1800"/>
              </a:spcBef>
            </a:pPr>
            <a:r>
              <a:rPr lang="en-US" altLang="en-US" dirty="0"/>
              <a:t>Type—stream, datagram, raw IP packets, …</a:t>
            </a:r>
          </a:p>
          <a:p>
            <a:pPr lvl="2">
              <a:spcBef>
                <a:spcPts val="1800"/>
              </a:spcBef>
            </a:pPr>
            <a:r>
              <a:rPr lang="en-US" altLang="en-US" dirty="0"/>
              <a:t>SOCK_STREAM </a:t>
            </a:r>
            <a:r>
              <a:rPr lang="en-US" altLang="en-US" dirty="0">
                <a:sym typeface="Wingdings" panose="05000000000000000000" pitchFamily="2" charset="2"/>
              </a:rPr>
              <a:t> TCP packets</a:t>
            </a:r>
          </a:p>
          <a:p>
            <a:pPr lvl="2">
              <a:spcBef>
                <a:spcPts val="1800"/>
              </a:spcBef>
            </a:pPr>
            <a:r>
              <a:rPr lang="en-US" altLang="en-US" dirty="0">
                <a:sym typeface="Wingdings" panose="05000000000000000000" pitchFamily="2" charset="2"/>
              </a:rPr>
              <a:t>SOCK_DGRAM  UDP packets</a:t>
            </a:r>
          </a:p>
          <a:p>
            <a:pPr lvl="1">
              <a:spcBef>
                <a:spcPts val="1800"/>
              </a:spcBef>
            </a:pPr>
            <a:endParaRPr lang="en-US" altLang="en-US" dirty="0">
              <a:sym typeface="Wingdings" panose="05000000000000000000" pitchFamily="2" charset="2"/>
            </a:endParaRPr>
          </a:p>
          <a:p>
            <a:pPr marL="274320" lvl="1" indent="0">
              <a:spcBef>
                <a:spcPts val="1800"/>
              </a:spcBef>
              <a:buNone/>
            </a:pPr>
            <a:endParaRPr lang="en-US" altLang="en-US" dirty="0">
              <a:sym typeface="Wingdings" panose="05000000000000000000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297412408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Creating Sockets (cont.)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spcBef>
                <a:spcPts val="1800"/>
              </a:spcBef>
            </a:pPr>
            <a:r>
              <a:rPr lang="en-IN" dirty="0"/>
              <a:t>Protocol—TCP, UDP, …</a:t>
            </a:r>
          </a:p>
          <a:p>
            <a:pPr lvl="1">
              <a:spcBef>
                <a:spcPts val="1800"/>
              </a:spcBef>
            </a:pPr>
            <a:r>
              <a:rPr lang="en-IN" dirty="0"/>
              <a:t>0 </a:t>
            </a:r>
            <a:r>
              <a:rPr lang="en-US" altLang="en-US" dirty="0">
                <a:sym typeface="Wingdings" panose="05000000000000000000" pitchFamily="2" charset="2"/>
              </a:rPr>
              <a:t></a:t>
            </a:r>
            <a:r>
              <a:rPr lang="en-IN" altLang="en-US" dirty="0">
                <a:sym typeface="Wingdings" panose="05000000000000000000" pitchFamily="2" charset="2"/>
              </a:rPr>
              <a:t> </a:t>
            </a:r>
            <a:r>
              <a:rPr lang="en-IN" dirty="0"/>
              <a:t>default, e.g., TCP for SOCK_STREAM</a:t>
            </a:r>
          </a:p>
          <a:p>
            <a:pPr>
              <a:spcBef>
                <a:spcPts val="1800"/>
              </a:spcBef>
            </a:pPr>
            <a:r>
              <a:rPr lang="en-IN" dirty="0"/>
              <a:t>Example: </a:t>
            </a:r>
            <a:br>
              <a:rPr lang="en-IN" dirty="0"/>
            </a:br>
            <a:r>
              <a:rPr lang="en-IN" sz="2400" dirty="0"/>
              <a:t>HANDLE sock = socket(AF_INET,SOCK_STREAM,0);</a:t>
            </a:r>
          </a:p>
          <a:p>
            <a:pPr>
              <a:spcBef>
                <a:spcPts val="1800"/>
              </a:spcBef>
            </a:pPr>
            <a:r>
              <a:rPr lang="en-IN" dirty="0"/>
              <a:t>Note: we will focus on the IP4 interface, since it is simpler than IP6. Our Socket Library handles both.</a:t>
            </a:r>
          </a:p>
        </p:txBody>
      </p:sp>
    </p:spTree>
    <p:extLst>
      <p:ext uri="{BB962C8B-B14F-4D97-AF65-F5344CB8AC3E}">
        <p14:creationId xmlns:p14="http://schemas.microsoft.com/office/powerpoint/2010/main" val="397331244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dirty="0"/>
              <a:t>Connecting Sockets</a:t>
            </a:r>
            <a:endParaRPr lang="en-US" dirty="0">
              <a:cs typeface="Arial" panose="020B0604020202020204" pitchFamily="34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spcBef>
                <a:spcPts val="1800"/>
              </a:spcBef>
            </a:pPr>
            <a:r>
              <a:rPr lang="en-US" altLang="en-US" sz="2600" dirty="0"/>
              <a:t>Socket addresses</a:t>
            </a:r>
            <a:r>
              <a:rPr lang="en-US" altLang="en-US" sz="2200" dirty="0">
                <a:latin typeface="Courier New" panose="02070309020205020404" pitchFamily="49" charset="0"/>
              </a:rPr>
              <a:t>	</a:t>
            </a:r>
            <a:br>
              <a:rPr lang="en-US" altLang="en-US" sz="2200" dirty="0">
                <a:latin typeface="Courier New" panose="02070309020205020404" pitchFamily="49" charset="0"/>
              </a:rPr>
            </a:br>
            <a:r>
              <a:rPr lang="en-US" altLang="en-US" sz="2000" dirty="0">
                <a:latin typeface="Consolas" panose="020B0609020204030204" pitchFamily="49" charset="0"/>
              </a:rPr>
              <a:t>struct SOCKADDR_IN {</a:t>
            </a:r>
            <a:br>
              <a:rPr lang="en-US" altLang="en-US" sz="2000" dirty="0">
                <a:latin typeface="Consolas" panose="020B0609020204030204" pitchFamily="49" charset="0"/>
              </a:rPr>
            </a:br>
            <a:r>
              <a:rPr lang="en-US" altLang="en-US" sz="2000" dirty="0">
                <a:latin typeface="Consolas" panose="020B0609020204030204" pitchFamily="49" charset="0"/>
              </a:rPr>
              <a:t> 	sin_family		  // AF_INET</a:t>
            </a:r>
            <a:br>
              <a:rPr lang="en-US" altLang="en-US" sz="2000" dirty="0">
                <a:latin typeface="Consolas" panose="020B0609020204030204" pitchFamily="49" charset="0"/>
              </a:rPr>
            </a:br>
            <a:r>
              <a:rPr lang="en-US" altLang="en-US" sz="2000" dirty="0">
                <a:latin typeface="Consolas" panose="020B0609020204030204" pitchFamily="49" charset="0"/>
              </a:rPr>
              <a:t> 	</a:t>
            </a:r>
            <a:r>
              <a:rPr lang="en-US" altLang="en-US" sz="2000" dirty="0" err="1">
                <a:latin typeface="Consolas" panose="020B0609020204030204" pitchFamily="49" charset="0"/>
              </a:rPr>
              <a:t>sin_address.s_addr</a:t>
            </a:r>
            <a:r>
              <a:rPr lang="en-US" altLang="en-US" sz="2000" dirty="0">
                <a:latin typeface="Consolas" panose="020B0609020204030204" pitchFamily="49" charset="0"/>
              </a:rPr>
              <a:t>  // </a:t>
            </a:r>
            <a:r>
              <a:rPr lang="en-US" altLang="en-US" sz="2000" dirty="0" err="1">
                <a:latin typeface="Consolas" panose="020B0609020204030204" pitchFamily="49" charset="0"/>
              </a:rPr>
              <a:t>inet_addr</a:t>
            </a:r>
            <a:r>
              <a:rPr lang="en-US" altLang="en-US" sz="2000" dirty="0">
                <a:latin typeface="Consolas" panose="020B0609020204030204" pitchFamily="49" charset="0"/>
              </a:rPr>
              <a:t>(“127.0.0.1”); </a:t>
            </a:r>
            <a:br>
              <a:rPr lang="en-US" altLang="en-US" sz="2000" dirty="0">
                <a:latin typeface="Consolas" panose="020B0609020204030204" pitchFamily="49" charset="0"/>
              </a:rPr>
            </a:br>
            <a:r>
              <a:rPr lang="en-US" altLang="en-US" sz="2000" dirty="0">
                <a:latin typeface="Consolas" panose="020B0609020204030204" pitchFamily="49" charset="0"/>
              </a:rPr>
              <a:t>  	</a:t>
            </a:r>
            <a:r>
              <a:rPr lang="en-US" altLang="en-US" sz="2000" dirty="0" err="1">
                <a:latin typeface="Consolas" panose="020B0609020204030204" pitchFamily="49" charset="0"/>
              </a:rPr>
              <a:t>sin_port</a:t>
            </a:r>
            <a:r>
              <a:rPr lang="en-US" altLang="en-US" sz="2000" dirty="0">
                <a:latin typeface="Consolas" panose="020B0609020204030204" pitchFamily="49" charset="0"/>
              </a:rPr>
              <a:t> 		  // </a:t>
            </a:r>
            <a:r>
              <a:rPr lang="en-US" altLang="en-US" sz="2000" dirty="0" err="1">
                <a:latin typeface="Consolas" panose="020B0609020204030204" pitchFamily="49" charset="0"/>
              </a:rPr>
              <a:t>htons</a:t>
            </a:r>
            <a:r>
              <a:rPr lang="en-US" altLang="en-US" sz="2000" dirty="0">
                <a:latin typeface="Consolas" panose="020B0609020204030204" pitchFamily="49" charset="0"/>
              </a:rPr>
              <a:t>(8000);</a:t>
            </a:r>
            <a:br>
              <a:rPr lang="en-US" altLang="en-US" sz="2000" dirty="0">
                <a:latin typeface="Consolas" panose="020B0609020204030204" pitchFamily="49" charset="0"/>
              </a:rPr>
            </a:br>
            <a:r>
              <a:rPr lang="en-US" altLang="en-US" sz="2000" dirty="0">
                <a:latin typeface="Consolas" panose="020B0609020204030204" pitchFamily="49" charset="0"/>
              </a:rPr>
              <a:t>} </a:t>
            </a:r>
            <a:r>
              <a:rPr lang="en-US" altLang="en-US" sz="2000" dirty="0" err="1">
                <a:latin typeface="Consolas" panose="020B0609020204030204" pitchFamily="49" charset="0"/>
              </a:rPr>
              <a:t>addr</a:t>
            </a:r>
            <a:r>
              <a:rPr lang="en-US" altLang="en-US" sz="2000" dirty="0">
                <a:latin typeface="Consolas" panose="020B0609020204030204" pitchFamily="49" charset="0"/>
              </a:rPr>
              <a:t>;</a:t>
            </a:r>
            <a:endParaRPr lang="en-US" altLang="en-US" sz="2600" dirty="0"/>
          </a:p>
          <a:p>
            <a:pPr>
              <a:spcBef>
                <a:spcPts val="1800"/>
              </a:spcBef>
            </a:pPr>
            <a:r>
              <a:rPr lang="en-US" altLang="en-US" sz="2600" dirty="0"/>
              <a:t>Bind server listener to port:</a:t>
            </a:r>
            <a:br>
              <a:rPr lang="en-US" altLang="en-US" sz="2600" dirty="0"/>
            </a:br>
            <a:r>
              <a:rPr lang="en-US" altLang="en-US" sz="2000" dirty="0">
                <a:latin typeface="Consolas" panose="020B0609020204030204" pitchFamily="49" charset="0"/>
              </a:rPr>
              <a:t>int err = bind(sock, (SOCKADDR_IN*)&amp;</a:t>
            </a:r>
            <a:r>
              <a:rPr lang="en-US" altLang="en-US" sz="2000" dirty="0" err="1">
                <a:latin typeface="Consolas" panose="020B0609020204030204" pitchFamily="49" charset="0"/>
              </a:rPr>
              <a:t>addr,sizeof</a:t>
            </a:r>
            <a:r>
              <a:rPr lang="en-US" altLang="en-US" sz="2000" dirty="0">
                <a:latin typeface="Consolas" panose="020B0609020204030204" pitchFamily="49" charset="0"/>
              </a:rPr>
              <a:t>(</a:t>
            </a:r>
            <a:r>
              <a:rPr lang="en-US" altLang="en-US" sz="2000" dirty="0" err="1">
                <a:latin typeface="Consolas" panose="020B0609020204030204" pitchFamily="49" charset="0"/>
              </a:rPr>
              <a:t>addr</a:t>
            </a:r>
            <a:r>
              <a:rPr lang="en-US" altLang="en-US" sz="2000" dirty="0">
                <a:latin typeface="Consolas" panose="020B0609020204030204" pitchFamily="49" charset="0"/>
              </a:rPr>
              <a:t>));</a:t>
            </a:r>
            <a:endParaRPr lang="en-US" altLang="en-US" sz="2600" dirty="0"/>
          </a:p>
          <a:p>
            <a:pPr>
              <a:spcBef>
                <a:spcPts val="1800"/>
              </a:spcBef>
            </a:pPr>
            <a:r>
              <a:rPr lang="en-US" altLang="en-US" sz="2600" dirty="0"/>
              <a:t>Connect client to server:</a:t>
            </a:r>
            <a:br>
              <a:rPr lang="en-US" altLang="en-US" sz="2600" dirty="0"/>
            </a:br>
            <a:r>
              <a:rPr lang="en-US" altLang="en-US" sz="2000" dirty="0">
                <a:latin typeface="Consolas" panose="020B0609020204030204" pitchFamily="49" charset="0"/>
              </a:rPr>
              <a:t>HANDLE connect(sock, (SOCKADDR_IN*)&amp;</a:t>
            </a:r>
            <a:r>
              <a:rPr lang="en-US" altLang="en-US" sz="2000" dirty="0" err="1">
                <a:latin typeface="Consolas" panose="020B0609020204030204" pitchFamily="49" charset="0"/>
              </a:rPr>
              <a:t>addr,sizeof</a:t>
            </a:r>
            <a:r>
              <a:rPr lang="en-US" altLang="en-US" sz="2000" dirty="0">
                <a:latin typeface="Consolas" panose="020B0609020204030204" pitchFamily="49" charset="0"/>
              </a:rPr>
              <a:t>(</a:t>
            </a:r>
            <a:r>
              <a:rPr lang="en-US" altLang="en-US" sz="2000" dirty="0" err="1">
                <a:latin typeface="Consolas" panose="020B0609020204030204" pitchFamily="49" charset="0"/>
              </a:rPr>
              <a:t>addr</a:t>
            </a:r>
            <a:r>
              <a:rPr lang="en-US" altLang="en-US" sz="2000" dirty="0">
                <a:latin typeface="Consolas" panose="020B0609020204030204" pitchFamily="49" charset="0"/>
              </a:rPr>
              <a:t>))</a:t>
            </a:r>
            <a:endParaRPr lang="en-IN" sz="2000" dirty="0"/>
          </a:p>
        </p:txBody>
      </p:sp>
    </p:spTree>
    <p:extLst>
      <p:ext uri="{BB962C8B-B14F-4D97-AF65-F5344CB8AC3E}">
        <p14:creationId xmlns:p14="http://schemas.microsoft.com/office/powerpoint/2010/main" val="375599689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dirty="0"/>
              <a:t>Client/Server Processing</a:t>
            </a:r>
            <a:endParaRPr lang="en-US" dirty="0">
              <a:cs typeface="Arial" panose="020B0604020202020204" pitchFamily="34" charset="0"/>
            </a:endParaRPr>
          </a:p>
        </p:txBody>
      </p:sp>
      <p:graphicFrame>
        <p:nvGraphicFramePr>
          <p:cNvPr id="6" name="Object 3">
            <a:extLst>
              <a:ext uri="{FF2B5EF4-FFF2-40B4-BE49-F238E27FC236}">
                <a16:creationId xmlns:a16="http://schemas.microsoft.com/office/drawing/2014/main" id="{1D0E91D4-FB91-40F8-AE0A-C34C968C9D93}"/>
              </a:ext>
            </a:extLst>
          </p:cNvPr>
          <p:cNvGraphicFramePr>
            <a:graphicFrameLocks noGrp="1" noChangeAspect="1"/>
          </p:cNvGraphicFramePr>
          <p:nvPr>
            <p:ph idx="1"/>
            <p:extLst/>
          </p:nvPr>
        </p:nvGraphicFramePr>
        <p:xfrm>
          <a:off x="2259807" y="1895856"/>
          <a:ext cx="4624387" cy="4530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013" name="Visio" r:id="rId3" imgW="6619736" imgH="6486709" progId="">
                  <p:embed/>
                </p:oleObj>
              </mc:Choice>
              <mc:Fallback>
                <p:oleObj name="Visio" r:id="rId3" imgW="6619736" imgH="6486709" progId="">
                  <p:embed/>
                  <p:pic>
                    <p:nvPicPr>
                      <p:cNvPr id="6" name="Object 3">
                        <a:extLst>
                          <a:ext uri="{FF2B5EF4-FFF2-40B4-BE49-F238E27FC236}">
                            <a16:creationId xmlns:a16="http://schemas.microsoft.com/office/drawing/2014/main" id="{1D0E91D4-FB91-40F8-AE0A-C34C968C9D93}"/>
                          </a:ext>
                        </a:extLst>
                      </p:cNvPr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59807" y="1895856"/>
                        <a:ext cx="4624387" cy="4530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18756703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dirty="0"/>
              <a:t>Accessing Sockets Library</a:t>
            </a:r>
            <a:endParaRPr lang="en-US" dirty="0">
              <a:cs typeface="Arial" panose="020B0604020202020204" pitchFamily="34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57199" y="1600200"/>
            <a:ext cx="8501449" cy="4876800"/>
          </a:xfrm>
        </p:spPr>
        <p:txBody>
          <a:bodyPr>
            <a:noAutofit/>
          </a:bodyPr>
          <a:lstStyle/>
          <a:p>
            <a:pPr>
              <a:spcBef>
                <a:spcPts val="1800"/>
              </a:spcBef>
            </a:pPr>
            <a:r>
              <a:rPr lang="en-US" altLang="en-US" sz="2200" dirty="0">
                <a:latin typeface="Consolas" panose="020B0609020204030204" pitchFamily="49" charset="0"/>
              </a:rPr>
              <a:t>#include &lt;winsock2.h&gt;</a:t>
            </a:r>
            <a:endParaRPr lang="en-US" altLang="en-US" sz="2200" dirty="0">
              <a:latin typeface="Courier New" panose="02070309020205020404" pitchFamily="49" charset="0"/>
            </a:endParaRPr>
          </a:p>
          <a:p>
            <a:pPr>
              <a:spcBef>
                <a:spcPts val="1800"/>
              </a:spcBef>
            </a:pPr>
            <a:r>
              <a:rPr lang="en-US" altLang="en-US" sz="2200" dirty="0"/>
              <a:t>Link with wsock32.lib</a:t>
            </a:r>
          </a:p>
          <a:p>
            <a:pPr marL="183600">
              <a:spcBef>
                <a:spcPts val="1800"/>
              </a:spcBef>
            </a:pPr>
            <a:r>
              <a:rPr lang="en-US" altLang="en-US" sz="2200" dirty="0"/>
              <a:t>To build a server for multiple clients you will need to use threads; e.g.:</a:t>
            </a:r>
            <a:br>
              <a:rPr lang="en-US" altLang="en-US" sz="2200" dirty="0"/>
            </a:br>
            <a:r>
              <a:rPr lang="en-US" altLang="en-US" sz="2200" dirty="0">
                <a:latin typeface="Consolas" panose="020B0609020204030204" pitchFamily="49" charset="0"/>
              </a:rPr>
              <a:t>#include &lt;</a:t>
            </a:r>
            <a:r>
              <a:rPr lang="en-US" altLang="en-US" sz="2200" dirty="0" err="1">
                <a:latin typeface="Consolas" panose="020B0609020204030204" pitchFamily="49" charset="0"/>
              </a:rPr>
              <a:t>process.h</a:t>
            </a:r>
            <a:r>
              <a:rPr lang="en-US" altLang="en-US" sz="2200" dirty="0">
                <a:latin typeface="Consolas" panose="020B0609020204030204" pitchFamily="49" charset="0"/>
              </a:rPr>
              <a:t>&gt;   // Win32 threads</a:t>
            </a:r>
            <a:br>
              <a:rPr lang="en-US" altLang="en-US" sz="2200" dirty="0">
                <a:latin typeface="Consolas" panose="020B0609020204030204" pitchFamily="49" charset="0"/>
              </a:rPr>
            </a:br>
            <a:r>
              <a:rPr lang="en-US" altLang="en-US" sz="2200" dirty="0">
                <a:latin typeface="Consolas" panose="020B0609020204030204" pitchFamily="49" charset="0"/>
              </a:rPr>
              <a:t>     or </a:t>
            </a:r>
            <a:br>
              <a:rPr lang="en-US" altLang="en-US" sz="2200" dirty="0">
                <a:latin typeface="Consolas" panose="020B0609020204030204" pitchFamily="49" charset="0"/>
              </a:rPr>
            </a:br>
            <a:r>
              <a:rPr lang="en-US" altLang="en-US" sz="2200" dirty="0">
                <a:latin typeface="Consolas" panose="020B0609020204030204" pitchFamily="49" charset="0"/>
              </a:rPr>
              <a:t>#include&lt;threads&gt;	 // C++11 threads</a:t>
            </a:r>
          </a:p>
          <a:p>
            <a:pPr marL="183600">
              <a:spcBef>
                <a:spcPts val="0"/>
              </a:spcBef>
              <a:buNone/>
            </a:pPr>
            <a:br>
              <a:rPr lang="en-US" altLang="en-US" sz="2200" dirty="0">
                <a:latin typeface="Consolas" panose="020B0609020204030204" pitchFamily="49" charset="0"/>
              </a:rPr>
            </a:br>
            <a:r>
              <a:rPr lang="en-US" altLang="en-US" sz="2200" dirty="0"/>
              <a:t>and use the Project Settings:</a:t>
            </a:r>
          </a:p>
          <a:p>
            <a:pPr marL="183600" indent="0">
              <a:spcBef>
                <a:spcPts val="1800"/>
              </a:spcBef>
              <a:buNone/>
            </a:pPr>
            <a:r>
              <a:rPr lang="en-US" altLang="en-US" sz="2200" dirty="0"/>
              <a:t>C/C++ language\category=code generation\debug multithreaded</a:t>
            </a:r>
          </a:p>
          <a:p>
            <a:pPr marL="0" indent="0">
              <a:lnSpc>
                <a:spcPct val="120000"/>
              </a:lnSpc>
              <a:buNone/>
            </a:pP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52126831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0">
            <a:extLst>
              <a:ext uri="{FF2B5EF4-FFF2-40B4-BE49-F238E27FC236}">
                <a16:creationId xmlns:a16="http://schemas.microsoft.com/office/drawing/2014/main" id="{5138F1F3-78D0-487A-8043-F93E05B998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1483829"/>
            <a:ext cx="6916615" cy="48325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altLang="en-US" sz="4400" dirty="0"/>
              <a:t>Project Settings</a:t>
            </a:r>
            <a:endParaRPr lang="en-US" sz="4400" dirty="0">
              <a:cs typeface="Arial" panose="020B0604020202020204" pitchFamily="34" charset="0"/>
            </a:endParaRPr>
          </a:p>
        </p:txBody>
      </p:sp>
      <p:sp>
        <p:nvSpPr>
          <p:cNvPr id="6" name="AutoShape 8">
            <a:extLst>
              <a:ext uri="{FF2B5EF4-FFF2-40B4-BE49-F238E27FC236}">
                <a16:creationId xmlns:a16="http://schemas.microsoft.com/office/drawing/2014/main" id="{5545458D-BCEA-498C-9834-5599EB6A5D3E}"/>
              </a:ext>
            </a:extLst>
          </p:cNvPr>
          <p:cNvSpPr>
            <a:spLocks noChangeArrowheads="1"/>
          </p:cNvSpPr>
          <p:nvPr/>
        </p:nvSpPr>
        <p:spPr bwMode="auto">
          <a:xfrm rot="4690489">
            <a:off x="7678615" y="2249210"/>
            <a:ext cx="609600" cy="1524000"/>
          </a:xfrm>
          <a:prstGeom prst="downArrow">
            <a:avLst>
              <a:gd name="adj1" fmla="val 50000"/>
              <a:gd name="adj2" fmla="val 62500"/>
            </a:avLst>
          </a:prstGeom>
          <a:solidFill>
            <a:srgbClr val="ED7D3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1418488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altLang="en-US" dirty="0"/>
              <a:t>Project Settings</a:t>
            </a:r>
            <a:endParaRPr lang="en-US" dirty="0">
              <a:cs typeface="Arial" panose="020B0604020202020204" pitchFamily="34" charset="0"/>
            </a:endParaRPr>
          </a:p>
        </p:txBody>
      </p:sp>
      <p:pic>
        <p:nvPicPr>
          <p:cNvPr id="5" name="Picture 5">
            <a:extLst>
              <a:ext uri="{FF2B5EF4-FFF2-40B4-BE49-F238E27FC236}">
                <a16:creationId xmlns:a16="http://schemas.microsoft.com/office/drawing/2014/main" id="{27382B1F-EB0D-4504-9604-D5502625D97B}"/>
              </a:ext>
            </a:extLst>
          </p:cNvPr>
          <p:cNvPicPr>
            <a:picLocks noGrp="1" noChangeAspect="1" noChangeArrowheads="1"/>
          </p:cNvPicPr>
          <p:nvPr>
            <p:ph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27088" y="1491782"/>
            <a:ext cx="7489825" cy="4654550"/>
          </a:xfrm>
          <a:noFill/>
          <a:extLst>
            <a:ext uri="{91240B29-F687-4F45-9708-019B960494DF}">
              <a14:hiddenLine xmlns:a14="http://schemas.microsoft.com/office/drawing/2010/main" w="12700" cap="flat" cmpd="sng">
                <a:solidFill>
                  <a:schemeClr val="tx1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</a:extLst>
        </p:spPr>
      </p:pic>
      <p:sp>
        <p:nvSpPr>
          <p:cNvPr id="6" name="AutoShape 8">
            <a:extLst>
              <a:ext uri="{FF2B5EF4-FFF2-40B4-BE49-F238E27FC236}">
                <a16:creationId xmlns:a16="http://schemas.microsoft.com/office/drawing/2014/main" id="{95A19110-8D03-464F-8F87-483012C81A22}"/>
              </a:ext>
            </a:extLst>
          </p:cNvPr>
          <p:cNvSpPr>
            <a:spLocks noChangeArrowheads="1"/>
          </p:cNvSpPr>
          <p:nvPr/>
        </p:nvSpPr>
        <p:spPr bwMode="auto">
          <a:xfrm rot="8821165">
            <a:off x="5795890" y="2357020"/>
            <a:ext cx="609600" cy="1409700"/>
          </a:xfrm>
          <a:prstGeom prst="downArrow">
            <a:avLst>
              <a:gd name="adj1" fmla="val 50000"/>
              <a:gd name="adj2" fmla="val 57813"/>
            </a:avLst>
          </a:prstGeom>
          <a:solidFill>
            <a:srgbClr val="ED7D3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1408738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dirty="0"/>
              <a:t>Sockets API</a:t>
            </a:r>
            <a:endParaRPr lang="en-US" dirty="0">
              <a:cs typeface="Arial" panose="020B0604020202020204" pitchFamily="34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spcBef>
                <a:spcPts val="600"/>
              </a:spcBef>
            </a:pPr>
            <a:r>
              <a:rPr lang="en-US" altLang="en-US" sz="2000" dirty="0" err="1"/>
              <a:t>WSAStartup</a:t>
            </a:r>
            <a:r>
              <a:rPr lang="en-US" altLang="en-US" sz="2000" dirty="0"/>
              <a:t>     — loads WS2_32.dll</a:t>
            </a:r>
          </a:p>
          <a:p>
            <a:pPr>
              <a:spcBef>
                <a:spcPts val="600"/>
              </a:spcBef>
            </a:pPr>
            <a:r>
              <a:rPr lang="en-US" altLang="en-US" sz="2000" dirty="0" err="1"/>
              <a:t>WSACleanup</a:t>
            </a:r>
            <a:r>
              <a:rPr lang="en-US" altLang="en-US" sz="2000" dirty="0"/>
              <a:t>   — unloads </a:t>
            </a:r>
            <a:r>
              <a:rPr lang="en-US" altLang="en-US" sz="2000" dirty="0" err="1"/>
              <a:t>dll</a:t>
            </a:r>
            <a:endParaRPr lang="en-US" altLang="en-US" sz="2000" dirty="0"/>
          </a:p>
          <a:p>
            <a:pPr>
              <a:spcBef>
                <a:spcPts val="600"/>
              </a:spcBef>
            </a:pPr>
            <a:r>
              <a:rPr lang="en-US" altLang="en-US" sz="2000" dirty="0"/>
              <a:t>socket	 — create socket object</a:t>
            </a:r>
          </a:p>
          <a:p>
            <a:pPr>
              <a:spcBef>
                <a:spcPts val="600"/>
              </a:spcBef>
            </a:pPr>
            <a:r>
              <a:rPr lang="en-US" altLang="en-US" sz="2000" dirty="0"/>
              <a:t>connect	 — connect client to server</a:t>
            </a:r>
          </a:p>
          <a:p>
            <a:pPr>
              <a:spcBef>
                <a:spcPts val="600"/>
              </a:spcBef>
            </a:pPr>
            <a:r>
              <a:rPr lang="en-US" altLang="en-US" sz="2000" dirty="0"/>
              <a:t>bind	              — bind server socket to address/port</a:t>
            </a:r>
          </a:p>
          <a:p>
            <a:pPr>
              <a:spcBef>
                <a:spcPts val="600"/>
              </a:spcBef>
            </a:pPr>
            <a:r>
              <a:rPr lang="en-US" altLang="en-US" sz="2000" dirty="0"/>
              <a:t>listen		 — request server to listen for connection requests</a:t>
            </a:r>
          </a:p>
          <a:p>
            <a:pPr>
              <a:spcBef>
                <a:spcPts val="600"/>
              </a:spcBef>
            </a:pPr>
            <a:r>
              <a:rPr lang="en-US" altLang="en-US" sz="2000" dirty="0"/>
              <a:t>accept	 — server accepts a client connection</a:t>
            </a:r>
          </a:p>
          <a:p>
            <a:pPr>
              <a:spcBef>
                <a:spcPts val="600"/>
              </a:spcBef>
            </a:pPr>
            <a:r>
              <a:rPr lang="en-US" altLang="en-US" sz="2000" dirty="0"/>
              <a:t>send		 — send data to remote socket</a:t>
            </a:r>
          </a:p>
          <a:p>
            <a:pPr>
              <a:spcBef>
                <a:spcPts val="600"/>
              </a:spcBef>
            </a:pPr>
            <a:r>
              <a:rPr lang="en-US" altLang="en-US" sz="2000" dirty="0" err="1"/>
              <a:t>recv</a:t>
            </a:r>
            <a:r>
              <a:rPr lang="en-US" altLang="en-US" sz="2000" dirty="0"/>
              <a:t>		 — collect data from remote socket</a:t>
            </a:r>
          </a:p>
          <a:p>
            <a:pPr>
              <a:spcBef>
                <a:spcPts val="600"/>
              </a:spcBef>
            </a:pPr>
            <a:r>
              <a:rPr lang="en-US" altLang="en-US" sz="2000" dirty="0"/>
              <a:t>shutdown	 — close connection</a:t>
            </a:r>
          </a:p>
          <a:p>
            <a:pPr>
              <a:spcBef>
                <a:spcPts val="600"/>
              </a:spcBef>
            </a:pPr>
            <a:r>
              <a:rPr lang="en-US" altLang="en-US" sz="2000" dirty="0" err="1"/>
              <a:t>closesocket</a:t>
            </a:r>
            <a:r>
              <a:rPr lang="en-US" altLang="en-US" sz="2000" dirty="0"/>
              <a:t>	 — closes socket handle</a:t>
            </a:r>
          </a:p>
        </p:txBody>
      </p:sp>
    </p:spTree>
    <p:extLst>
      <p:ext uri="{BB962C8B-B14F-4D97-AF65-F5344CB8AC3E}">
        <p14:creationId xmlns:p14="http://schemas.microsoft.com/office/powerpoint/2010/main" val="264941017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dirty="0"/>
              <a:t>Sequence of Server Calls</a:t>
            </a:r>
            <a:endParaRPr lang="en-US" dirty="0">
              <a:cs typeface="Arial" panose="020B0604020202020204" pitchFamily="34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spcBef>
                <a:spcPts val="300"/>
              </a:spcBef>
            </a:pPr>
            <a:r>
              <a:rPr lang="en-US" altLang="en-US" sz="2400" dirty="0" err="1"/>
              <a:t>WSAStartup</a:t>
            </a:r>
            <a:endParaRPr lang="en-US" altLang="en-US" sz="2400" dirty="0"/>
          </a:p>
          <a:p>
            <a:pPr>
              <a:spcBef>
                <a:spcPts val="300"/>
              </a:spcBef>
            </a:pPr>
            <a:r>
              <a:rPr lang="en-US" altLang="en-US" sz="2400" dirty="0"/>
              <a:t>socket (create listener socket)</a:t>
            </a:r>
          </a:p>
          <a:p>
            <a:pPr>
              <a:spcBef>
                <a:spcPts val="300"/>
              </a:spcBef>
            </a:pPr>
            <a:r>
              <a:rPr lang="en-US" altLang="en-US" sz="2400" dirty="0"/>
              <a:t>bind</a:t>
            </a:r>
          </a:p>
          <a:p>
            <a:pPr>
              <a:spcBef>
                <a:spcPts val="300"/>
              </a:spcBef>
            </a:pPr>
            <a:r>
              <a:rPr lang="en-US" altLang="en-US" sz="2400" dirty="0"/>
              <a:t>listen</a:t>
            </a:r>
          </a:p>
          <a:p>
            <a:pPr>
              <a:spcBef>
                <a:spcPts val="300"/>
              </a:spcBef>
            </a:pPr>
            <a:r>
              <a:rPr lang="en-US" altLang="en-US" sz="2400" dirty="0"/>
              <a:t>accept</a:t>
            </a:r>
          </a:p>
          <a:p>
            <a:pPr lvl="1">
              <a:spcBef>
                <a:spcPts val="300"/>
              </a:spcBef>
            </a:pPr>
            <a:r>
              <a:rPr lang="en-US" altLang="en-US" sz="2000" dirty="0"/>
              <a:t>create new socket so listener can continue listening</a:t>
            </a:r>
          </a:p>
          <a:p>
            <a:pPr lvl="1">
              <a:spcBef>
                <a:spcPts val="300"/>
              </a:spcBef>
            </a:pPr>
            <a:r>
              <a:rPr lang="en-US" altLang="en-US" sz="2000" dirty="0"/>
              <a:t>create new thread for socket</a:t>
            </a:r>
          </a:p>
          <a:p>
            <a:pPr lvl="1">
              <a:spcBef>
                <a:spcPts val="300"/>
              </a:spcBef>
            </a:pPr>
            <a:r>
              <a:rPr lang="en-US" altLang="en-US" sz="2000" dirty="0"/>
              <a:t>send and </a:t>
            </a:r>
            <a:r>
              <a:rPr lang="en-US" altLang="en-US" sz="2000" dirty="0" err="1"/>
              <a:t>recv</a:t>
            </a:r>
            <a:endParaRPr lang="en-US" altLang="en-US" sz="2000" dirty="0"/>
          </a:p>
          <a:p>
            <a:pPr lvl="1">
              <a:spcBef>
                <a:spcPts val="300"/>
              </a:spcBef>
            </a:pPr>
            <a:r>
              <a:rPr lang="en-US" altLang="en-US" sz="2000" dirty="0" err="1"/>
              <a:t>closesocket</a:t>
            </a:r>
            <a:r>
              <a:rPr lang="en-US" altLang="en-US" sz="2000" dirty="0"/>
              <a:t> (on new socket)</a:t>
            </a:r>
          </a:p>
          <a:p>
            <a:pPr lvl="1">
              <a:spcBef>
                <a:spcPts val="300"/>
              </a:spcBef>
            </a:pPr>
            <a:r>
              <a:rPr lang="en-US" altLang="en-US" sz="2000" dirty="0"/>
              <a:t>terminate thread</a:t>
            </a:r>
          </a:p>
          <a:p>
            <a:pPr>
              <a:spcBef>
                <a:spcPts val="300"/>
              </a:spcBef>
            </a:pPr>
            <a:r>
              <a:rPr lang="en-US" altLang="en-US" sz="2400" dirty="0"/>
              <a:t>shutdown</a:t>
            </a:r>
          </a:p>
          <a:p>
            <a:pPr>
              <a:spcBef>
                <a:spcPts val="300"/>
              </a:spcBef>
            </a:pPr>
            <a:r>
              <a:rPr lang="en-US" altLang="en-US" sz="2400" dirty="0" err="1"/>
              <a:t>closesocket</a:t>
            </a:r>
            <a:r>
              <a:rPr lang="en-US" altLang="en-US" sz="2400" dirty="0"/>
              <a:t> (on listener socket)</a:t>
            </a:r>
          </a:p>
          <a:p>
            <a:pPr>
              <a:spcBef>
                <a:spcPts val="300"/>
              </a:spcBef>
            </a:pPr>
            <a:r>
              <a:rPr lang="en-US" altLang="en-US" sz="2400" dirty="0" err="1"/>
              <a:t>WSACleanup</a:t>
            </a:r>
            <a:endParaRPr lang="en-US" altLang="en-US" sz="2400" dirty="0"/>
          </a:p>
        </p:txBody>
      </p:sp>
    </p:spTree>
    <p:extLst>
      <p:ext uri="{BB962C8B-B14F-4D97-AF65-F5344CB8AC3E}">
        <p14:creationId xmlns:p14="http://schemas.microsoft.com/office/powerpoint/2010/main" val="35893138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dirty="0"/>
              <a:t>WSAStartup</a:t>
            </a:r>
            <a:endParaRPr lang="en-US" dirty="0">
              <a:cs typeface="Arial" panose="020B0604020202020204" pitchFamily="34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183600" lvl="1" indent="0">
              <a:spcBef>
                <a:spcPts val="1800"/>
              </a:spcBef>
              <a:buNone/>
            </a:pPr>
            <a:r>
              <a:rPr lang="en-US" altLang="en-US" sz="2200" dirty="0">
                <a:latin typeface="Consolas" panose="020B0609020204030204" pitchFamily="49" charset="0"/>
              </a:rPr>
              <a:t>wVersionRequested = MAKEWORD(1,1);</a:t>
            </a:r>
            <a:br>
              <a:rPr lang="en-US" altLang="en-US" sz="2200" dirty="0">
                <a:latin typeface="Consolas" panose="020B0609020204030204" pitchFamily="49" charset="0"/>
              </a:rPr>
            </a:br>
            <a:r>
              <a:rPr lang="en-US" altLang="en-US" sz="2200" dirty="0" err="1">
                <a:latin typeface="Consolas" panose="020B0609020204030204" pitchFamily="49" charset="0"/>
              </a:rPr>
              <a:t>WSAData</a:t>
            </a:r>
            <a:r>
              <a:rPr lang="en-US" altLang="en-US" sz="2200" dirty="0">
                <a:latin typeface="Consolas" panose="020B0609020204030204" pitchFamily="49" charset="0"/>
              </a:rPr>
              <a:t> </a:t>
            </a:r>
            <a:r>
              <a:rPr lang="en-US" altLang="en-US" sz="2200" dirty="0" err="1">
                <a:latin typeface="Consolas" panose="020B0609020204030204" pitchFamily="49" charset="0"/>
              </a:rPr>
              <a:t>wData</a:t>
            </a:r>
            <a:r>
              <a:rPr lang="en-US" altLang="en-US" sz="2200" dirty="0">
                <a:latin typeface="Consolas" panose="020B0609020204030204" pitchFamily="49" charset="0"/>
              </a:rPr>
              <a:t>;</a:t>
            </a:r>
            <a:br>
              <a:rPr lang="en-US" altLang="en-US" sz="2200" dirty="0">
                <a:latin typeface="Consolas" panose="020B0609020204030204" pitchFamily="49" charset="0"/>
              </a:rPr>
            </a:br>
            <a:r>
              <a:rPr lang="en-US" altLang="en-US" sz="2200" dirty="0" err="1">
                <a:latin typeface="Consolas" panose="020B0609020204030204" pitchFamily="49" charset="0"/>
              </a:rPr>
              <a:t>lpWSAData</a:t>
            </a:r>
            <a:r>
              <a:rPr lang="en-US" altLang="en-US" sz="2200" dirty="0">
                <a:latin typeface="Consolas" panose="020B0609020204030204" pitchFamily="49" charset="0"/>
              </a:rPr>
              <a:t> = &amp;</a:t>
            </a:r>
            <a:r>
              <a:rPr lang="en-US" altLang="en-US" sz="2200" dirty="0" err="1">
                <a:latin typeface="Consolas" panose="020B0609020204030204" pitchFamily="49" charset="0"/>
              </a:rPr>
              <a:t>wData</a:t>
            </a:r>
            <a:br>
              <a:rPr lang="en-US" altLang="en-US" sz="2200" dirty="0">
                <a:latin typeface="Consolas" panose="020B0609020204030204" pitchFamily="49" charset="0"/>
              </a:rPr>
            </a:br>
            <a:br>
              <a:rPr lang="en-US" altLang="en-US" sz="2200" dirty="0">
                <a:latin typeface="Consolas" panose="020B0609020204030204" pitchFamily="49" charset="0"/>
              </a:rPr>
            </a:br>
            <a:r>
              <a:rPr lang="en-US" altLang="en-US" sz="2200" dirty="0">
                <a:latin typeface="Consolas" panose="020B0609020204030204" pitchFamily="49" charset="0"/>
              </a:rPr>
              <a:t>int WSAStartup(</a:t>
            </a:r>
            <a:br>
              <a:rPr lang="en-US" altLang="en-US" sz="2200" dirty="0">
                <a:latin typeface="Consolas" panose="020B0609020204030204" pitchFamily="49" charset="0"/>
              </a:rPr>
            </a:br>
            <a:r>
              <a:rPr lang="en-US" altLang="en-US" sz="2200" dirty="0">
                <a:latin typeface="Consolas" panose="020B0609020204030204" pitchFamily="49" charset="0"/>
              </a:rPr>
              <a:t>  WORD wVersionRequested,</a:t>
            </a:r>
            <a:br>
              <a:rPr lang="en-US" altLang="en-US" sz="2200" dirty="0">
                <a:latin typeface="Consolas" panose="020B0609020204030204" pitchFamily="49" charset="0"/>
              </a:rPr>
            </a:br>
            <a:r>
              <a:rPr lang="en-US" altLang="en-US" sz="2200" dirty="0">
                <a:latin typeface="Consolas" panose="020B0609020204030204" pitchFamily="49" charset="0"/>
              </a:rPr>
              <a:t>  LPWSADATA </a:t>
            </a:r>
            <a:r>
              <a:rPr lang="en-US" altLang="en-US" sz="2200" dirty="0" err="1">
                <a:latin typeface="Consolas" panose="020B0609020204030204" pitchFamily="49" charset="0"/>
              </a:rPr>
              <a:t>lpWSAData</a:t>
            </a:r>
            <a:br>
              <a:rPr lang="en-US" altLang="en-US" sz="2200" dirty="0">
                <a:latin typeface="Consolas" panose="020B0609020204030204" pitchFamily="49" charset="0"/>
              </a:rPr>
            </a:br>
            <a:r>
              <a:rPr lang="en-US" altLang="en-US" sz="2200" dirty="0">
                <a:latin typeface="Consolas" panose="020B0609020204030204" pitchFamily="49" charset="0"/>
              </a:rPr>
              <a:t>)</a:t>
            </a:r>
            <a:br>
              <a:rPr lang="en-US" altLang="en-US" sz="2200" dirty="0">
                <a:latin typeface="Consolas" panose="020B0609020204030204" pitchFamily="49" charset="0"/>
              </a:rPr>
            </a:br>
            <a:endParaRPr lang="en-US" altLang="en-US" sz="2200" dirty="0">
              <a:latin typeface="Consolas" panose="020B0609020204030204" pitchFamily="49" charset="0"/>
            </a:endParaRPr>
          </a:p>
          <a:p>
            <a:pPr marL="0" indent="0">
              <a:buNone/>
            </a:pPr>
            <a:endParaRPr lang="en-IN" sz="2200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6BD2542-BC02-4B7D-A270-3A5028F5F0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4678680"/>
            <a:ext cx="3048000" cy="838200"/>
          </a:xfrm>
          <a:prstGeom prst="rect">
            <a:avLst/>
          </a:prstGeom>
          <a:solidFill>
            <a:srgbClr val="66FF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360000" lvl="1" indent="-144000">
              <a:buFont typeface="Arial" panose="020B0604020202020204" pitchFamily="34" charset="0"/>
              <a:buChar char="•"/>
            </a:pPr>
            <a:r>
              <a:rPr lang="en-US" altLang="en-US" sz="2000" dirty="0"/>
              <a:t>Loads </a:t>
            </a:r>
            <a:r>
              <a:rPr lang="en-US" altLang="en-US" sz="2000" dirty="0">
                <a:latin typeface="Courier New" panose="02070309020205020404" pitchFamily="49" charset="0"/>
              </a:rPr>
              <a:t>WS2_32.dll</a:t>
            </a:r>
          </a:p>
        </p:txBody>
      </p:sp>
    </p:spTree>
    <p:extLst>
      <p:ext uri="{BB962C8B-B14F-4D97-AF65-F5344CB8AC3E}">
        <p14:creationId xmlns:p14="http://schemas.microsoft.com/office/powerpoint/2010/main" val="107406507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dirty="0"/>
              <a:t>TCP/IP Socket</a:t>
            </a:r>
            <a:endParaRPr lang="en-US" dirty="0">
              <a:cs typeface="Arial" panose="020B0604020202020204" pitchFamily="34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183600" lvl="1" indent="0">
              <a:spcBef>
                <a:spcPts val="1800"/>
              </a:spcBef>
              <a:buNone/>
            </a:pPr>
            <a:r>
              <a:rPr lang="en-US" altLang="en-US" sz="2200" dirty="0" err="1">
                <a:latin typeface="Consolas" panose="020B0609020204030204" pitchFamily="49" charset="0"/>
              </a:rPr>
              <a:t>af</a:t>
            </a:r>
            <a:r>
              <a:rPr lang="en-US" altLang="en-US" sz="2200" dirty="0">
                <a:latin typeface="Consolas" panose="020B0609020204030204" pitchFamily="49" charset="0"/>
              </a:rPr>
              <a:t>       = AF_INET</a:t>
            </a:r>
            <a:br>
              <a:rPr lang="en-US" altLang="en-US" sz="2200" dirty="0">
                <a:latin typeface="Consolas" panose="020B0609020204030204" pitchFamily="49" charset="0"/>
              </a:rPr>
            </a:br>
            <a:r>
              <a:rPr lang="en-US" altLang="en-US" sz="2200" dirty="0">
                <a:latin typeface="Consolas" panose="020B0609020204030204" pitchFamily="49" charset="0"/>
              </a:rPr>
              <a:t>type     = SOCK_STREAM</a:t>
            </a:r>
            <a:br>
              <a:rPr lang="en-US" altLang="en-US" sz="2200" dirty="0">
                <a:latin typeface="Consolas" panose="020B0609020204030204" pitchFamily="49" charset="0"/>
              </a:rPr>
            </a:br>
            <a:r>
              <a:rPr lang="en-US" altLang="en-US" sz="2200" dirty="0">
                <a:latin typeface="Consolas" panose="020B0609020204030204" pitchFamily="49" charset="0"/>
              </a:rPr>
              <a:t>protocol = IPPROTO_IP</a:t>
            </a:r>
            <a:br>
              <a:rPr lang="en-US" altLang="en-US" sz="2200" b="1" dirty="0">
                <a:latin typeface="Courier New" panose="02070309020205020404" pitchFamily="49" charset="0"/>
              </a:rPr>
            </a:br>
            <a:endParaRPr lang="en-US" altLang="en-US" sz="2200" b="1" dirty="0">
              <a:latin typeface="Courier New" panose="02070309020205020404" pitchFamily="49" charset="0"/>
            </a:endParaRPr>
          </a:p>
          <a:p>
            <a:pPr marL="183600" lvl="1" indent="0">
              <a:spcBef>
                <a:spcPts val="1800"/>
              </a:spcBef>
              <a:buNone/>
            </a:pPr>
            <a:r>
              <a:rPr lang="en-US" altLang="en-US" sz="2200" dirty="0">
                <a:latin typeface="Consolas" panose="020B0609020204030204" pitchFamily="49" charset="0"/>
              </a:rPr>
              <a:t>SOCKET socket(int af, int type, int protocol)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6BD2542-BC02-4B7D-A270-3A5028F5F0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3825240"/>
            <a:ext cx="6614160" cy="838200"/>
          </a:xfrm>
          <a:prstGeom prst="rect">
            <a:avLst/>
          </a:prstGeom>
          <a:solidFill>
            <a:srgbClr val="66FF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360000" lvl="1" indent="-144000">
              <a:buFont typeface="Arial" panose="020B0604020202020204" pitchFamily="34" charset="0"/>
              <a:buChar char="•"/>
            </a:pPr>
            <a:r>
              <a:rPr lang="en-US" altLang="en-US" sz="2000" dirty="0"/>
              <a:t>Creates a socket object and returns handle to socket.</a:t>
            </a:r>
          </a:p>
        </p:txBody>
      </p:sp>
    </p:spTree>
    <p:extLst>
      <p:ext uri="{BB962C8B-B14F-4D97-AF65-F5344CB8AC3E}">
        <p14:creationId xmlns:p14="http://schemas.microsoft.com/office/powerpoint/2010/main" val="300082093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dirty="0"/>
              <a:t>Bind Socket</a:t>
            </a:r>
            <a:endParaRPr lang="en-US" dirty="0">
              <a:cs typeface="Arial" panose="020B0604020202020204" pitchFamily="34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indent="0">
              <a:buNone/>
            </a:pPr>
            <a:r>
              <a:rPr lang="en-US" altLang="en-US" sz="2200" dirty="0">
                <a:latin typeface="Consolas" panose="020B0609020204030204" pitchFamily="49" charset="0"/>
              </a:rPr>
              <a:t>struct </a:t>
            </a:r>
            <a:r>
              <a:rPr lang="en-US" altLang="en-US" sz="2200" dirty="0" err="1">
                <a:latin typeface="Consolas" panose="020B0609020204030204" pitchFamily="49" charset="0"/>
              </a:rPr>
              <a:t>sockaddr_in</a:t>
            </a:r>
            <a:r>
              <a:rPr lang="en-US" altLang="en-US" sz="2200" dirty="0">
                <a:latin typeface="Consolas" panose="020B0609020204030204" pitchFamily="49" charset="0"/>
              </a:rPr>
              <a:t> local;</a:t>
            </a:r>
            <a:br>
              <a:rPr lang="en-US" altLang="en-US" sz="2200" dirty="0">
                <a:latin typeface="Consolas" panose="020B0609020204030204" pitchFamily="49" charset="0"/>
              </a:rPr>
            </a:br>
            <a:r>
              <a:rPr lang="en-US" altLang="en-US" sz="2200" dirty="0">
                <a:latin typeface="Consolas" panose="020B0609020204030204" pitchFamily="49" charset="0"/>
              </a:rPr>
              <a:t>… define fields of local …</a:t>
            </a:r>
            <a:br>
              <a:rPr lang="en-US" altLang="en-US" sz="2200" dirty="0">
                <a:latin typeface="Consolas" panose="020B0609020204030204" pitchFamily="49" charset="0"/>
              </a:rPr>
            </a:br>
            <a:r>
              <a:rPr lang="en-US" altLang="en-US" sz="2200" dirty="0">
                <a:latin typeface="Consolas" panose="020B0609020204030204" pitchFamily="49" charset="0"/>
              </a:rPr>
              <a:t>name = (</a:t>
            </a:r>
            <a:r>
              <a:rPr lang="en-US" altLang="en-US" sz="2200" dirty="0" err="1">
                <a:latin typeface="Consolas" panose="020B0609020204030204" pitchFamily="49" charset="0"/>
              </a:rPr>
              <a:t>sockaddr</a:t>
            </a:r>
            <a:r>
              <a:rPr lang="en-US" altLang="en-US" sz="2200" dirty="0">
                <a:latin typeface="Consolas" panose="020B0609020204030204" pitchFamily="49" charset="0"/>
              </a:rPr>
              <a:t>*)&amp;local</a:t>
            </a:r>
            <a:br>
              <a:rPr lang="en-US" altLang="en-US" sz="2200" dirty="0">
                <a:latin typeface="Consolas" panose="020B0609020204030204" pitchFamily="49" charset="0"/>
              </a:rPr>
            </a:br>
            <a:r>
              <a:rPr lang="en-US" altLang="en-US" sz="2200" dirty="0" err="1">
                <a:latin typeface="Consolas" panose="020B0609020204030204" pitchFamily="49" charset="0"/>
              </a:rPr>
              <a:t>namelen</a:t>
            </a:r>
            <a:r>
              <a:rPr lang="en-US" altLang="en-US" sz="2200" dirty="0">
                <a:latin typeface="Consolas" panose="020B0609020204030204" pitchFamily="49" charset="0"/>
              </a:rPr>
              <a:t> = </a:t>
            </a:r>
            <a:r>
              <a:rPr lang="en-US" altLang="en-US" sz="2200" dirty="0" err="1">
                <a:latin typeface="Consolas" panose="020B0609020204030204" pitchFamily="49" charset="0"/>
              </a:rPr>
              <a:t>sizeof</a:t>
            </a:r>
            <a:r>
              <a:rPr lang="en-US" altLang="en-US" sz="2200" dirty="0">
                <a:latin typeface="Consolas" panose="020B0609020204030204" pitchFamily="49" charset="0"/>
              </a:rPr>
              <a:t>(local)</a:t>
            </a:r>
            <a:br>
              <a:rPr lang="en-US" altLang="en-US" sz="2200" dirty="0">
                <a:latin typeface="Consolas" panose="020B0609020204030204" pitchFamily="49" charset="0"/>
              </a:rPr>
            </a:br>
            <a:endParaRPr lang="en-US" altLang="en-US" sz="2200" dirty="0">
              <a:latin typeface="Consolas" panose="020B0609020204030204" pitchFamily="49" charset="0"/>
            </a:endParaRPr>
          </a:p>
          <a:p>
            <a:pPr indent="0">
              <a:buNone/>
            </a:pPr>
            <a:r>
              <a:rPr lang="en-US" altLang="en-US" sz="2200" dirty="0">
                <a:latin typeface="Consolas" panose="020B0609020204030204" pitchFamily="49" charset="0"/>
              </a:rPr>
              <a:t>int bind(</a:t>
            </a:r>
            <a:br>
              <a:rPr lang="en-US" altLang="en-US" sz="2200" dirty="0">
                <a:latin typeface="Consolas" panose="020B0609020204030204" pitchFamily="49" charset="0"/>
              </a:rPr>
            </a:br>
            <a:r>
              <a:rPr lang="en-US" altLang="en-US" sz="2200" dirty="0">
                <a:latin typeface="Consolas" panose="020B0609020204030204" pitchFamily="49" charset="0"/>
              </a:rPr>
              <a:t>  SOCKET s, </a:t>
            </a:r>
            <a:br>
              <a:rPr lang="en-US" altLang="en-US" sz="2200" dirty="0">
                <a:latin typeface="Consolas" panose="020B0609020204030204" pitchFamily="49" charset="0"/>
              </a:rPr>
            </a:br>
            <a:r>
              <a:rPr lang="en-US" altLang="en-US" sz="2200" dirty="0">
                <a:latin typeface="Consolas" panose="020B0609020204030204" pitchFamily="49" charset="0"/>
              </a:rPr>
              <a:t>  </a:t>
            </a:r>
            <a:r>
              <a:rPr lang="en-US" altLang="en-US" sz="2200" dirty="0" err="1">
                <a:latin typeface="Consolas" panose="020B0609020204030204" pitchFamily="49" charset="0"/>
              </a:rPr>
              <a:t>const</a:t>
            </a:r>
            <a:r>
              <a:rPr lang="en-US" altLang="en-US" sz="2200" dirty="0">
                <a:latin typeface="Consolas" panose="020B0609020204030204" pitchFamily="49" charset="0"/>
              </a:rPr>
              <a:t> struct </a:t>
            </a:r>
            <a:r>
              <a:rPr lang="en-US" altLang="en-US" sz="2200" dirty="0" err="1">
                <a:latin typeface="Consolas" panose="020B0609020204030204" pitchFamily="49" charset="0"/>
              </a:rPr>
              <a:t>sockaddr</a:t>
            </a:r>
            <a:r>
              <a:rPr lang="en-US" altLang="en-US" sz="2200" dirty="0">
                <a:latin typeface="Consolas" panose="020B0609020204030204" pitchFamily="49" charset="0"/>
              </a:rPr>
              <a:t> *name, </a:t>
            </a:r>
            <a:br>
              <a:rPr lang="en-US" altLang="en-US" sz="2200" dirty="0">
                <a:latin typeface="Consolas" panose="020B0609020204030204" pitchFamily="49" charset="0"/>
              </a:rPr>
            </a:br>
            <a:r>
              <a:rPr lang="en-US" altLang="en-US" sz="2200" dirty="0">
                <a:latin typeface="Consolas" panose="020B0609020204030204" pitchFamily="49" charset="0"/>
              </a:rPr>
              <a:t>  int </a:t>
            </a:r>
            <a:r>
              <a:rPr lang="en-US" altLang="en-US" sz="2200" dirty="0" err="1">
                <a:latin typeface="Consolas" panose="020B0609020204030204" pitchFamily="49" charset="0"/>
              </a:rPr>
              <a:t>namelen</a:t>
            </a:r>
            <a:br>
              <a:rPr lang="en-US" altLang="en-US" sz="2200" dirty="0">
                <a:latin typeface="Consolas" panose="020B0609020204030204" pitchFamily="49" charset="0"/>
              </a:rPr>
            </a:br>
            <a:r>
              <a:rPr lang="en-US" altLang="en-US" sz="2200" dirty="0">
                <a:latin typeface="Consolas" panose="020B0609020204030204" pitchFamily="49" charset="0"/>
              </a:rPr>
              <a:t>)</a:t>
            </a:r>
          </a:p>
          <a:p>
            <a:pPr marL="0" indent="0">
              <a:buNone/>
            </a:pPr>
            <a:endParaRPr lang="en-IN" sz="2200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6BD2542-BC02-4B7D-A270-3A5028F5F0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5215136"/>
            <a:ext cx="5654040" cy="838200"/>
          </a:xfrm>
          <a:prstGeom prst="rect">
            <a:avLst/>
          </a:prstGeom>
          <a:solidFill>
            <a:srgbClr val="66FF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360000" lvl="1" indent="-1440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altLang="en-US" sz="2000" dirty="0"/>
              <a:t>Bind listener socket to network card and port</a:t>
            </a:r>
          </a:p>
        </p:txBody>
      </p:sp>
    </p:spTree>
    <p:extLst>
      <p:ext uri="{BB962C8B-B14F-4D97-AF65-F5344CB8AC3E}">
        <p14:creationId xmlns:p14="http://schemas.microsoft.com/office/powerpoint/2010/main" val="148570720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dirty="0"/>
              <a:t>Listen for Incoming Requests</a:t>
            </a:r>
            <a:endParaRPr lang="en-US" dirty="0">
              <a:cs typeface="Arial" panose="020B0604020202020204" pitchFamily="34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183600" indent="0">
              <a:spcBef>
                <a:spcPts val="1800"/>
              </a:spcBef>
              <a:buNone/>
            </a:pPr>
            <a:r>
              <a:rPr lang="en-US" altLang="en-US" sz="2200" dirty="0">
                <a:latin typeface="Consolas" panose="020B0609020204030204" pitchFamily="49" charset="0"/>
              </a:rPr>
              <a:t>int listen(SOCKET s, int backlog)</a:t>
            </a:r>
            <a:br>
              <a:rPr lang="en-US" altLang="en-US" sz="2200" dirty="0">
                <a:latin typeface="Consolas" panose="020B0609020204030204" pitchFamily="49" charset="0"/>
              </a:rPr>
            </a:br>
            <a:endParaRPr lang="en-US" altLang="en-US" sz="2200" dirty="0">
              <a:latin typeface="Consolas" panose="020B0609020204030204" pitchFamily="49" charset="0"/>
            </a:endParaRPr>
          </a:p>
          <a:p>
            <a:pPr marL="0" indent="0">
              <a:buNone/>
            </a:pPr>
            <a:endParaRPr lang="en-IN" sz="2200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6BD2542-BC02-4B7D-A270-3A5028F5F0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2505080"/>
            <a:ext cx="8021782" cy="1824033"/>
          </a:xfrm>
          <a:prstGeom prst="rect">
            <a:avLst/>
          </a:prstGeom>
          <a:solidFill>
            <a:srgbClr val="66FF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360000" lvl="1" indent="-144000">
              <a:buFont typeface="Arial" panose="020B0604020202020204" pitchFamily="34" charset="0"/>
              <a:buChar char="•"/>
            </a:pPr>
            <a:r>
              <a:rPr lang="en-US" altLang="en-US" sz="2000" dirty="0"/>
              <a:t>Backlog is the number of incoming connections queued (pending) </a:t>
            </a:r>
          </a:p>
          <a:p>
            <a:pPr marL="360000" lvl="1" indent="0"/>
            <a:r>
              <a:rPr lang="en-US" altLang="en-US" sz="2000" dirty="0"/>
              <a:t>for acceptance.</a:t>
            </a:r>
            <a:br>
              <a:rPr lang="en-US" altLang="en-US" sz="2000" dirty="0"/>
            </a:br>
            <a:endParaRPr lang="en-US" altLang="en-US" sz="2000" dirty="0"/>
          </a:p>
          <a:p>
            <a:pPr marL="360000" lvl="1" indent="-144000">
              <a:buFont typeface="Arial" panose="020B0604020202020204" pitchFamily="34" charset="0"/>
              <a:buChar char="•"/>
            </a:pPr>
            <a:r>
              <a:rPr lang="en-US" altLang="en-US" sz="2000" dirty="0"/>
              <a:t>Puts socket in listening mode, waiting for requests for service </a:t>
            </a:r>
          </a:p>
          <a:p>
            <a:pPr marL="360000" lvl="1" indent="0"/>
            <a:r>
              <a:rPr lang="en-US" altLang="en-US" sz="2000" dirty="0"/>
              <a:t>from remote clients.</a:t>
            </a:r>
          </a:p>
        </p:txBody>
      </p:sp>
    </p:spTree>
    <p:extLst>
      <p:ext uri="{BB962C8B-B14F-4D97-AF65-F5344CB8AC3E}">
        <p14:creationId xmlns:p14="http://schemas.microsoft.com/office/powerpoint/2010/main" val="352533928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dirty="0"/>
              <a:t>Accept Incoming Connection</a:t>
            </a:r>
            <a:endParaRPr lang="en-US" dirty="0">
              <a:cs typeface="Arial" panose="020B0604020202020204" pitchFamily="34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183600" indent="0">
              <a:spcBef>
                <a:spcPts val="1800"/>
              </a:spcBef>
              <a:buNone/>
            </a:pPr>
            <a:r>
              <a:rPr lang="en-US" altLang="en-US" sz="2200" dirty="0">
                <a:latin typeface="Consolas" panose="020B0609020204030204" pitchFamily="49" charset="0"/>
              </a:rPr>
              <a:t>SOCKET accept(</a:t>
            </a:r>
            <a:br>
              <a:rPr lang="en-US" altLang="en-US" sz="2200" dirty="0">
                <a:latin typeface="Consolas" panose="020B0609020204030204" pitchFamily="49" charset="0"/>
              </a:rPr>
            </a:br>
            <a:r>
              <a:rPr lang="en-US" altLang="en-US" sz="2200" dirty="0">
                <a:latin typeface="Consolas" panose="020B0609020204030204" pitchFamily="49" charset="0"/>
              </a:rPr>
              <a:t>  SOCKET s, </a:t>
            </a:r>
            <a:br>
              <a:rPr lang="en-US" altLang="en-US" sz="2200" dirty="0">
                <a:latin typeface="Consolas" panose="020B0609020204030204" pitchFamily="49" charset="0"/>
              </a:rPr>
            </a:br>
            <a:r>
              <a:rPr lang="en-US" altLang="en-US" sz="2200" dirty="0">
                <a:latin typeface="Consolas" panose="020B0609020204030204" pitchFamily="49" charset="0"/>
              </a:rPr>
              <a:t>  struct </a:t>
            </a:r>
            <a:r>
              <a:rPr lang="en-US" altLang="en-US" sz="2200" dirty="0" err="1">
                <a:latin typeface="Consolas" panose="020B0609020204030204" pitchFamily="49" charset="0"/>
              </a:rPr>
              <a:t>sockaddr</a:t>
            </a:r>
            <a:r>
              <a:rPr lang="en-US" altLang="en-US" sz="2200" dirty="0">
                <a:latin typeface="Consolas" panose="020B0609020204030204" pitchFamily="49" charset="0"/>
              </a:rPr>
              <a:t> *</a:t>
            </a:r>
            <a:r>
              <a:rPr lang="en-US" altLang="en-US" sz="2200" dirty="0" err="1">
                <a:latin typeface="Consolas" panose="020B0609020204030204" pitchFamily="49" charset="0"/>
              </a:rPr>
              <a:t>addr</a:t>
            </a:r>
            <a:r>
              <a:rPr lang="en-US" altLang="en-US" sz="2200" dirty="0">
                <a:latin typeface="Consolas" panose="020B0609020204030204" pitchFamily="49" charset="0"/>
              </a:rPr>
              <a:t>, </a:t>
            </a:r>
            <a:br>
              <a:rPr lang="en-US" altLang="en-US" sz="2200" dirty="0">
                <a:latin typeface="Consolas" panose="020B0609020204030204" pitchFamily="49" charset="0"/>
              </a:rPr>
            </a:br>
            <a:r>
              <a:rPr lang="en-US" altLang="en-US" sz="2200" dirty="0">
                <a:latin typeface="Consolas" panose="020B0609020204030204" pitchFamily="49" charset="0"/>
              </a:rPr>
              <a:t>  int *</a:t>
            </a:r>
            <a:r>
              <a:rPr lang="en-US" altLang="en-US" sz="2200" dirty="0" err="1">
                <a:latin typeface="Consolas" panose="020B0609020204030204" pitchFamily="49" charset="0"/>
              </a:rPr>
              <a:t>addrLen</a:t>
            </a:r>
            <a:br>
              <a:rPr lang="en-US" altLang="en-US" sz="2200" dirty="0">
                <a:latin typeface="Consolas" panose="020B0609020204030204" pitchFamily="49" charset="0"/>
              </a:rPr>
            </a:br>
            <a:r>
              <a:rPr lang="en-US" altLang="en-US" sz="2200" dirty="0">
                <a:latin typeface="Consolas" panose="020B0609020204030204" pitchFamily="49" charset="0"/>
              </a:rPr>
              <a:t>)</a:t>
            </a:r>
            <a:br>
              <a:rPr lang="en-US" altLang="en-US" sz="2200" dirty="0">
                <a:latin typeface="Consolas" panose="020B0609020204030204" pitchFamily="49" charset="0"/>
              </a:rPr>
            </a:br>
            <a:br>
              <a:rPr lang="en-US" altLang="en-US" sz="2200" dirty="0">
                <a:latin typeface="Consolas" panose="020B0609020204030204" pitchFamily="49" charset="0"/>
              </a:rPr>
            </a:br>
            <a:endParaRPr lang="en-US" altLang="en-US" sz="2200" dirty="0">
              <a:latin typeface="Consolas" panose="020B0609020204030204" pitchFamily="49" charset="0"/>
            </a:endParaRPr>
          </a:p>
          <a:p>
            <a:pPr marL="0" indent="0">
              <a:buNone/>
            </a:pPr>
            <a:endParaRPr lang="en-IN" sz="2200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6BD2542-BC02-4B7D-A270-3A5028F5F0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3641582"/>
            <a:ext cx="8021782" cy="1759099"/>
          </a:xfrm>
          <a:prstGeom prst="rect">
            <a:avLst/>
          </a:prstGeom>
          <a:solidFill>
            <a:srgbClr val="66FF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360000" lvl="1" indent="-342900">
              <a:buFont typeface="Arial" panose="020B0604020202020204" pitchFamily="34" charset="0"/>
              <a:buChar char="•"/>
            </a:pPr>
            <a:endParaRPr lang="en-US" altLang="en-US" sz="2000" dirty="0"/>
          </a:p>
          <a:p>
            <a:pPr marL="360000" lvl="1" indent="-144000">
              <a:buFont typeface="Arial" panose="020B0604020202020204" pitchFamily="34" charset="0"/>
              <a:buChar char="•"/>
            </a:pPr>
            <a:r>
              <a:rPr lang="en-US" altLang="en-US" sz="2000" dirty="0"/>
              <a:t>Blocking call, accepts a pending request for service and returns a </a:t>
            </a:r>
          </a:p>
          <a:p>
            <a:pPr marL="360000" lvl="1" indent="0"/>
            <a:r>
              <a:rPr lang="en-US" altLang="en-US" sz="2000" dirty="0"/>
              <a:t>socket bound to a new port for communication with new client.</a:t>
            </a:r>
            <a:br>
              <a:rPr lang="en-US" altLang="en-US" sz="2000" dirty="0"/>
            </a:br>
            <a:endParaRPr lang="en-US" altLang="en-US" sz="2000" dirty="0"/>
          </a:p>
          <a:p>
            <a:pPr marL="360000" lvl="1" indent="-144000">
              <a:buFont typeface="Arial" panose="020B0604020202020204" pitchFamily="34" charset="0"/>
              <a:buChar char="•"/>
            </a:pPr>
            <a:r>
              <a:rPr lang="en-US" altLang="en-US" sz="2000" dirty="0"/>
              <a:t>Usually server will spawn a new thread to manage the socket </a:t>
            </a:r>
          </a:p>
          <a:p>
            <a:pPr marL="360000" lvl="1" indent="0"/>
            <a:r>
              <a:rPr lang="en-US" altLang="en-US" sz="2000" dirty="0"/>
              <a:t>returned by accept, often using a thread pool.</a:t>
            </a:r>
          </a:p>
          <a:p>
            <a:pPr indent="-144000"/>
            <a:endParaRPr lang="en-US" altLang="en-US" sz="2000" dirty="0"/>
          </a:p>
        </p:txBody>
      </p:sp>
    </p:spTree>
    <p:extLst>
      <p:ext uri="{BB962C8B-B14F-4D97-AF65-F5344CB8AC3E}">
        <p14:creationId xmlns:p14="http://schemas.microsoft.com/office/powerpoint/2010/main" val="96235778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dirty="0"/>
              <a:t>Client/Server Configuration</a:t>
            </a:r>
            <a:endParaRPr lang="en-US" dirty="0">
              <a:cs typeface="Arial" panose="020B0604020202020204" pitchFamily="34" charset="0"/>
            </a:endParaRPr>
          </a:p>
        </p:txBody>
      </p:sp>
      <p:graphicFrame>
        <p:nvGraphicFramePr>
          <p:cNvPr id="2080" name="Object 32"/>
          <p:cNvGraphicFramePr>
            <a:graphicFrameLocks noChangeAspect="1"/>
          </p:cNvGraphicFramePr>
          <p:nvPr/>
        </p:nvGraphicFramePr>
        <p:xfrm>
          <a:off x="206972" y="1618946"/>
          <a:ext cx="8730056" cy="486471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037" name="VISIO" r:id="rId3" imgW="8264160" imgH="4606560" progId="">
                  <p:embed/>
                </p:oleObj>
              </mc:Choice>
              <mc:Fallback>
                <p:oleObj name="VISIO" r:id="rId3" imgW="8264160" imgH="4606560" progId="">
                  <p:embed/>
                  <p:pic>
                    <p:nvPicPr>
                      <p:cNvPr id="2080" name="Object 3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6972" y="1618946"/>
                        <a:ext cx="8730056" cy="4864711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15686587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dirty="0" err="1"/>
              <a:t>recv</a:t>
            </a:r>
            <a:endParaRPr lang="en-US" dirty="0">
              <a:cs typeface="Arial" panose="020B0604020202020204" pitchFamily="34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183600" indent="0">
              <a:spcBef>
                <a:spcPts val="1800"/>
              </a:spcBef>
              <a:buNone/>
            </a:pPr>
            <a:r>
              <a:rPr lang="en-US" altLang="en-US" sz="2200" dirty="0">
                <a:latin typeface="Consolas" panose="020B0609020204030204" pitchFamily="49" charset="0"/>
              </a:rPr>
              <a:t>int </a:t>
            </a:r>
            <a:r>
              <a:rPr lang="en-US" altLang="en-US" sz="2200" dirty="0" err="1">
                <a:latin typeface="Consolas" panose="020B0609020204030204" pitchFamily="49" charset="0"/>
              </a:rPr>
              <a:t>recv</a:t>
            </a:r>
            <a:r>
              <a:rPr lang="en-US" altLang="en-US" sz="2200" dirty="0">
                <a:latin typeface="Consolas" panose="020B0609020204030204" pitchFamily="49" charset="0"/>
              </a:rPr>
              <a:t>(</a:t>
            </a:r>
            <a:br>
              <a:rPr lang="en-US" altLang="en-US" sz="2200" dirty="0">
                <a:latin typeface="Consolas" panose="020B0609020204030204" pitchFamily="49" charset="0"/>
              </a:rPr>
            </a:br>
            <a:r>
              <a:rPr lang="en-US" altLang="en-US" sz="2200" dirty="0">
                <a:latin typeface="Consolas" panose="020B0609020204030204" pitchFamily="49" charset="0"/>
              </a:rPr>
              <a:t>  SOCKET s, </a:t>
            </a:r>
            <a:br>
              <a:rPr lang="en-US" altLang="en-US" sz="2200" dirty="0">
                <a:latin typeface="Consolas" panose="020B0609020204030204" pitchFamily="49" charset="0"/>
              </a:rPr>
            </a:br>
            <a:r>
              <a:rPr lang="en-US" altLang="en-US" sz="2200" dirty="0">
                <a:latin typeface="Consolas" panose="020B0609020204030204" pitchFamily="49" charset="0"/>
              </a:rPr>
              <a:t>  char *buff, </a:t>
            </a:r>
            <a:br>
              <a:rPr lang="en-US" altLang="en-US" sz="2200" dirty="0">
                <a:latin typeface="Consolas" panose="020B0609020204030204" pitchFamily="49" charset="0"/>
              </a:rPr>
            </a:br>
            <a:r>
              <a:rPr lang="en-US" altLang="en-US" sz="2200" dirty="0">
                <a:latin typeface="Consolas" panose="020B0609020204030204" pitchFamily="49" charset="0"/>
              </a:rPr>
              <a:t>  int </a:t>
            </a:r>
            <a:r>
              <a:rPr lang="en-US" altLang="en-US" sz="2200" dirty="0" err="1">
                <a:latin typeface="Consolas" panose="020B0609020204030204" pitchFamily="49" charset="0"/>
              </a:rPr>
              <a:t>len</a:t>
            </a:r>
            <a:r>
              <a:rPr lang="en-US" altLang="en-US" sz="2200" dirty="0">
                <a:latin typeface="Consolas" panose="020B0609020204030204" pitchFamily="49" charset="0"/>
              </a:rPr>
              <a:t>, </a:t>
            </a:r>
            <a:br>
              <a:rPr lang="en-US" altLang="en-US" sz="2200" dirty="0">
                <a:latin typeface="Consolas" panose="020B0609020204030204" pitchFamily="49" charset="0"/>
              </a:rPr>
            </a:br>
            <a:r>
              <a:rPr lang="en-US" altLang="en-US" sz="2200" dirty="0">
                <a:latin typeface="Consolas" panose="020B0609020204030204" pitchFamily="49" charset="0"/>
              </a:rPr>
              <a:t>  int flags</a:t>
            </a:r>
            <a:br>
              <a:rPr lang="en-US" altLang="en-US" sz="2200" dirty="0">
                <a:latin typeface="Consolas" panose="020B0609020204030204" pitchFamily="49" charset="0"/>
              </a:rPr>
            </a:br>
            <a:r>
              <a:rPr lang="en-US" altLang="en-US" sz="2200" dirty="0">
                <a:latin typeface="Consolas" panose="020B0609020204030204" pitchFamily="49" charset="0"/>
              </a:rPr>
              <a:t>)</a:t>
            </a:r>
            <a:br>
              <a:rPr lang="en-US" altLang="en-US" sz="2200" dirty="0">
                <a:latin typeface="Consolas" panose="020B0609020204030204" pitchFamily="49" charset="0"/>
              </a:rPr>
            </a:br>
            <a:br>
              <a:rPr lang="en-US" altLang="en-US" sz="2000" dirty="0">
                <a:latin typeface="Consolas" panose="020B0609020204030204" pitchFamily="49" charset="0"/>
              </a:rPr>
            </a:br>
            <a:br>
              <a:rPr lang="en-US" altLang="en-US" sz="2000" dirty="0">
                <a:latin typeface="Consolas" panose="020B0609020204030204" pitchFamily="49" charset="0"/>
              </a:rPr>
            </a:br>
            <a:endParaRPr lang="en-US" altLang="en-US" sz="2000" dirty="0">
              <a:latin typeface="Consolas" panose="020B0609020204030204" pitchFamily="49" charset="0"/>
            </a:endParaRPr>
          </a:p>
          <a:p>
            <a:pPr marL="0" indent="0">
              <a:buNone/>
            </a:pPr>
            <a:endParaRPr lang="en-IN" sz="2200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6BD2542-BC02-4B7D-A270-3A5028F5F0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3959806"/>
            <a:ext cx="5153891" cy="1726624"/>
          </a:xfrm>
          <a:prstGeom prst="rect">
            <a:avLst/>
          </a:prstGeom>
          <a:solidFill>
            <a:srgbClr val="66FF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360000" lvl="1" indent="-342900">
              <a:buFont typeface="Arial" panose="020B0604020202020204" pitchFamily="34" charset="0"/>
              <a:buChar char="•"/>
            </a:pPr>
            <a:endParaRPr lang="en-US" altLang="en-US" sz="2000" dirty="0"/>
          </a:p>
          <a:p>
            <a:pPr marL="360000" lvl="1" indent="-144000">
              <a:buFont typeface="Arial" panose="020B0604020202020204" pitchFamily="34" charset="0"/>
              <a:buChar char="•"/>
            </a:pPr>
            <a:r>
              <a:rPr lang="en-US" altLang="en-US" sz="2000" dirty="0"/>
              <a:t>Receive data in buff up to </a:t>
            </a:r>
            <a:r>
              <a:rPr lang="en-US" altLang="en-US" sz="2000" dirty="0" err="1"/>
              <a:t>len</a:t>
            </a:r>
            <a:r>
              <a:rPr lang="en-US" altLang="en-US" sz="2000" dirty="0"/>
              <a:t> bytes.</a:t>
            </a:r>
            <a:br>
              <a:rPr lang="en-US" altLang="en-US" sz="2000" dirty="0"/>
            </a:br>
            <a:endParaRPr lang="en-US" altLang="en-US" sz="2000" dirty="0"/>
          </a:p>
          <a:p>
            <a:pPr marL="360000" lvl="1" indent="-144000">
              <a:buFont typeface="Arial" panose="020B0604020202020204" pitchFamily="34" charset="0"/>
              <a:buChar char="•"/>
            </a:pPr>
            <a:r>
              <a:rPr lang="en-US" altLang="en-US" sz="2000" dirty="0"/>
              <a:t>Returns actual number of bytes read.  </a:t>
            </a:r>
            <a:br>
              <a:rPr lang="en-US" altLang="en-US" sz="2000" dirty="0"/>
            </a:br>
            <a:endParaRPr lang="en-US" altLang="en-US" sz="2000" dirty="0"/>
          </a:p>
          <a:p>
            <a:pPr marL="360000" lvl="1" indent="-144000">
              <a:buFont typeface="Arial" panose="020B0604020202020204" pitchFamily="34" charset="0"/>
              <a:buChar char="•"/>
            </a:pPr>
            <a:r>
              <a:rPr lang="en-US" altLang="en-US" sz="2000" dirty="0"/>
              <a:t>Flags variable should normally be zero.</a:t>
            </a:r>
          </a:p>
          <a:p>
            <a:endParaRPr lang="en-US" altLang="en-US" sz="2000" dirty="0"/>
          </a:p>
        </p:txBody>
      </p:sp>
    </p:spTree>
    <p:extLst>
      <p:ext uri="{BB962C8B-B14F-4D97-AF65-F5344CB8AC3E}">
        <p14:creationId xmlns:p14="http://schemas.microsoft.com/office/powerpoint/2010/main" val="260384500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dirty="0"/>
              <a:t>send</a:t>
            </a:r>
            <a:endParaRPr lang="en-US" dirty="0">
              <a:cs typeface="Arial" panose="020B0604020202020204" pitchFamily="34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183600" indent="0">
              <a:spcBef>
                <a:spcPts val="1800"/>
              </a:spcBef>
              <a:buNone/>
            </a:pPr>
            <a:r>
              <a:rPr lang="en-US" altLang="en-US" sz="2200" dirty="0">
                <a:latin typeface="Consolas" panose="020B0609020204030204" pitchFamily="49" charset="0"/>
              </a:rPr>
              <a:t>int send(</a:t>
            </a:r>
            <a:br>
              <a:rPr lang="en-US" altLang="en-US" sz="2200" dirty="0">
                <a:latin typeface="Consolas" panose="020B0609020204030204" pitchFamily="49" charset="0"/>
              </a:rPr>
            </a:br>
            <a:r>
              <a:rPr lang="en-US" altLang="en-US" sz="2200" dirty="0">
                <a:latin typeface="Consolas" panose="020B0609020204030204" pitchFamily="49" charset="0"/>
              </a:rPr>
              <a:t>  SOCKET s, </a:t>
            </a:r>
            <a:br>
              <a:rPr lang="en-US" altLang="en-US" sz="2200" dirty="0">
                <a:latin typeface="Consolas" panose="020B0609020204030204" pitchFamily="49" charset="0"/>
              </a:rPr>
            </a:br>
            <a:r>
              <a:rPr lang="en-US" altLang="en-US" sz="2200" dirty="0">
                <a:latin typeface="Consolas" panose="020B0609020204030204" pitchFamily="49" charset="0"/>
              </a:rPr>
              <a:t>  char *buff, </a:t>
            </a:r>
            <a:br>
              <a:rPr lang="en-US" altLang="en-US" sz="2200" dirty="0">
                <a:latin typeface="Consolas" panose="020B0609020204030204" pitchFamily="49" charset="0"/>
              </a:rPr>
            </a:br>
            <a:r>
              <a:rPr lang="en-US" altLang="en-US" sz="2200" dirty="0">
                <a:latin typeface="Consolas" panose="020B0609020204030204" pitchFamily="49" charset="0"/>
              </a:rPr>
              <a:t>  int </a:t>
            </a:r>
            <a:r>
              <a:rPr lang="en-US" altLang="en-US" sz="2200" dirty="0" err="1">
                <a:latin typeface="Consolas" panose="020B0609020204030204" pitchFamily="49" charset="0"/>
              </a:rPr>
              <a:t>len</a:t>
            </a:r>
            <a:r>
              <a:rPr lang="en-US" altLang="en-US" sz="2200" dirty="0">
                <a:latin typeface="Consolas" panose="020B0609020204030204" pitchFamily="49" charset="0"/>
              </a:rPr>
              <a:t>, </a:t>
            </a:r>
            <a:br>
              <a:rPr lang="en-US" altLang="en-US" sz="2200" dirty="0">
                <a:latin typeface="Consolas" panose="020B0609020204030204" pitchFamily="49" charset="0"/>
              </a:rPr>
            </a:br>
            <a:r>
              <a:rPr lang="en-US" altLang="en-US" sz="2200" dirty="0">
                <a:latin typeface="Consolas" panose="020B0609020204030204" pitchFamily="49" charset="0"/>
              </a:rPr>
              <a:t>  int flags</a:t>
            </a:r>
            <a:br>
              <a:rPr lang="en-US" altLang="en-US" sz="2200" dirty="0">
                <a:latin typeface="Consolas" panose="020B0609020204030204" pitchFamily="49" charset="0"/>
              </a:rPr>
            </a:br>
            <a:r>
              <a:rPr lang="en-US" altLang="en-US" sz="2200" dirty="0">
                <a:latin typeface="Consolas" panose="020B0609020204030204" pitchFamily="49" charset="0"/>
              </a:rPr>
              <a:t>)</a:t>
            </a:r>
            <a:br>
              <a:rPr lang="en-US" altLang="en-US" sz="2200" dirty="0">
                <a:latin typeface="Consolas" panose="020B0609020204030204" pitchFamily="49" charset="0"/>
              </a:rPr>
            </a:br>
            <a:br>
              <a:rPr lang="en-US" altLang="en-US" sz="2000" dirty="0">
                <a:latin typeface="Consolas" panose="020B0609020204030204" pitchFamily="49" charset="0"/>
              </a:rPr>
            </a:br>
            <a:endParaRPr lang="en-US" altLang="en-US" sz="2000" dirty="0">
              <a:latin typeface="Consolas" panose="020B0609020204030204" pitchFamily="49" charset="0"/>
            </a:endParaRPr>
          </a:p>
          <a:p>
            <a:pPr marL="0" indent="0">
              <a:buNone/>
            </a:pPr>
            <a:endParaRPr lang="en-IN" sz="220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6BD2542-BC02-4B7D-A270-3A5028F5F0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3959806"/>
            <a:ext cx="5153891" cy="1726624"/>
          </a:xfrm>
          <a:prstGeom prst="rect">
            <a:avLst/>
          </a:prstGeom>
          <a:solidFill>
            <a:srgbClr val="66FF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360000" lvl="1" indent="-144000">
              <a:buFont typeface="Arial" panose="020B0604020202020204" pitchFamily="34" charset="0"/>
              <a:buChar char="•"/>
            </a:pPr>
            <a:r>
              <a:rPr lang="en-US" altLang="en-US" sz="2000" dirty="0"/>
              <a:t>Send data in buff up to </a:t>
            </a:r>
            <a:r>
              <a:rPr lang="en-US" altLang="en-US" sz="2000" dirty="0" err="1"/>
              <a:t>len</a:t>
            </a:r>
            <a:r>
              <a:rPr lang="en-US" altLang="en-US" sz="2000" dirty="0"/>
              <a:t> bytes.  </a:t>
            </a:r>
            <a:br>
              <a:rPr lang="en-US" altLang="en-US" sz="2000" dirty="0"/>
            </a:br>
            <a:endParaRPr lang="en-US" altLang="en-US" sz="2000" dirty="0"/>
          </a:p>
          <a:p>
            <a:pPr marL="360000" lvl="1" indent="-144000">
              <a:buFont typeface="Arial" panose="020B0604020202020204" pitchFamily="34" charset="0"/>
              <a:buChar char="•"/>
            </a:pPr>
            <a:r>
              <a:rPr lang="en-US" altLang="en-US" sz="2000" dirty="0"/>
              <a:t>Returns actual number of bytes sent.  </a:t>
            </a:r>
            <a:br>
              <a:rPr lang="en-US" altLang="en-US" sz="2000" dirty="0"/>
            </a:br>
            <a:endParaRPr lang="en-US" altLang="en-US" sz="2000" dirty="0"/>
          </a:p>
          <a:p>
            <a:pPr marL="360000" lvl="1" indent="-144000">
              <a:buFont typeface="Arial" panose="020B0604020202020204" pitchFamily="34" charset="0"/>
              <a:buChar char="•"/>
            </a:pPr>
            <a:r>
              <a:rPr lang="en-US" altLang="en-US" sz="2000" dirty="0"/>
              <a:t>Flags variable should normally be zero.</a:t>
            </a:r>
          </a:p>
        </p:txBody>
      </p:sp>
    </p:spTree>
    <p:extLst>
      <p:ext uri="{BB962C8B-B14F-4D97-AF65-F5344CB8AC3E}">
        <p14:creationId xmlns:p14="http://schemas.microsoft.com/office/powerpoint/2010/main" val="398797016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dirty="0"/>
              <a:t>shutdown</a:t>
            </a:r>
            <a:endParaRPr lang="en-US" dirty="0">
              <a:cs typeface="Arial" panose="020B0604020202020204" pitchFamily="34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183600">
              <a:spcBef>
                <a:spcPts val="1800"/>
              </a:spcBef>
              <a:buNone/>
            </a:pPr>
            <a:r>
              <a:rPr lang="en-US" altLang="en-US" sz="2400" dirty="0">
                <a:latin typeface="Consolas" panose="020B0609020204030204" pitchFamily="49" charset="0"/>
              </a:rPr>
              <a:t>int shutdown(SOCKET s, int how)</a:t>
            </a:r>
          </a:p>
          <a:p>
            <a:pPr marL="183600" lvl="1">
              <a:spcBef>
                <a:spcPts val="1800"/>
              </a:spcBef>
            </a:pPr>
            <a:r>
              <a:rPr lang="en-US" altLang="en-US" sz="2000" dirty="0">
                <a:latin typeface="Consolas" panose="020B0609020204030204" pitchFamily="49" charset="0"/>
              </a:rPr>
              <a:t>how = SD_SEND or SD_RECEIVE or SD_BOTH</a:t>
            </a:r>
            <a:br>
              <a:rPr lang="en-US" altLang="en-US" sz="2000" dirty="0">
                <a:latin typeface="Consolas" panose="020B0609020204030204" pitchFamily="49" charset="0"/>
              </a:rPr>
            </a:br>
            <a:endParaRPr lang="en-US" altLang="en-US" sz="2000" dirty="0">
              <a:latin typeface="Consolas" panose="020B0609020204030204" pitchFamily="49" charset="0"/>
            </a:endParaRPr>
          </a:p>
          <a:p>
            <a:pPr marL="0" indent="0">
              <a:buNone/>
            </a:pPr>
            <a:endParaRPr lang="en-IN" sz="2200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6BD2542-BC02-4B7D-A270-3A5028F5F0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3017262"/>
            <a:ext cx="7564582" cy="1283279"/>
          </a:xfrm>
          <a:prstGeom prst="rect">
            <a:avLst/>
          </a:prstGeom>
          <a:solidFill>
            <a:srgbClr val="66FF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360000" lvl="1" indent="-144000">
              <a:buFont typeface="Arial" panose="020B0604020202020204" pitchFamily="34" charset="0"/>
              <a:buChar char="•"/>
            </a:pPr>
            <a:r>
              <a:rPr lang="en-US" altLang="en-US" sz="2000" dirty="0"/>
              <a:t>Disables new sends, receives, or both, respectively. Sends a </a:t>
            </a:r>
          </a:p>
          <a:p>
            <a:pPr marL="360000" lvl="1" indent="0"/>
            <a:r>
              <a:rPr lang="en-US" altLang="en-US" sz="2000" dirty="0"/>
              <a:t>FIN to server, causing thread for this client to terminate</a:t>
            </a:r>
            <a:br>
              <a:rPr lang="en-US" altLang="en-US" sz="2000" dirty="0"/>
            </a:br>
            <a:r>
              <a:rPr lang="en-US" altLang="en-US" sz="2000" dirty="0"/>
              <a:t>(server will continue to listen for new clients).</a:t>
            </a:r>
          </a:p>
        </p:txBody>
      </p:sp>
    </p:spTree>
    <p:extLst>
      <p:ext uri="{BB962C8B-B14F-4D97-AF65-F5344CB8AC3E}">
        <p14:creationId xmlns:p14="http://schemas.microsoft.com/office/powerpoint/2010/main" val="345477087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dirty="0" err="1"/>
              <a:t>closesocket</a:t>
            </a:r>
            <a:endParaRPr lang="en-US" dirty="0">
              <a:cs typeface="Arial" panose="020B0604020202020204" pitchFamily="34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indent="0">
              <a:spcBef>
                <a:spcPts val="1800"/>
              </a:spcBef>
              <a:buNone/>
            </a:pPr>
            <a:r>
              <a:rPr lang="en-US" altLang="en-US" sz="2200" dirty="0">
                <a:latin typeface="Consolas" panose="020B0609020204030204" pitchFamily="49" charset="0"/>
              </a:rPr>
              <a:t>int </a:t>
            </a:r>
            <a:r>
              <a:rPr lang="en-US" altLang="en-US" sz="2200" dirty="0" err="1">
                <a:latin typeface="Consolas" panose="020B0609020204030204" pitchFamily="49" charset="0"/>
              </a:rPr>
              <a:t>closesocket</a:t>
            </a:r>
            <a:r>
              <a:rPr lang="en-US" altLang="en-US" sz="2200" dirty="0">
                <a:latin typeface="Consolas" panose="020B0609020204030204" pitchFamily="49" charset="0"/>
              </a:rPr>
              <a:t>(SOCKET s)</a:t>
            </a:r>
            <a:endParaRPr lang="en-IN" sz="2200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6BD2542-BC02-4B7D-A270-3A5028F5F0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2717215"/>
            <a:ext cx="8229600" cy="1168979"/>
          </a:xfrm>
          <a:prstGeom prst="rect">
            <a:avLst/>
          </a:prstGeom>
          <a:solidFill>
            <a:srgbClr val="66FF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360000" lvl="1" indent="-144000">
              <a:buFont typeface="Arial" panose="020B0604020202020204" pitchFamily="34" charset="0"/>
              <a:buChar char="•"/>
            </a:pPr>
            <a:r>
              <a:rPr lang="en-US" altLang="en-US" sz="2000" dirty="0">
                <a:latin typeface="+mn-lt"/>
              </a:rPr>
              <a:t>Closes socket handle s, returning heap allocation for that data </a:t>
            </a:r>
          </a:p>
          <a:p>
            <a:pPr marL="360000" lvl="1" indent="0"/>
            <a:r>
              <a:rPr lang="en-US" altLang="en-US" sz="2000" dirty="0">
                <a:latin typeface="+mn-lt"/>
              </a:rPr>
              <a:t>structure back to system.</a:t>
            </a:r>
          </a:p>
        </p:txBody>
      </p:sp>
    </p:spTree>
    <p:extLst>
      <p:ext uri="{BB962C8B-B14F-4D97-AF65-F5344CB8AC3E}">
        <p14:creationId xmlns:p14="http://schemas.microsoft.com/office/powerpoint/2010/main" val="201642797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dirty="0" err="1"/>
              <a:t>WSACleanup</a:t>
            </a:r>
            <a:endParaRPr lang="en-US" dirty="0">
              <a:cs typeface="Arial" panose="020B0604020202020204" pitchFamily="34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indent="0">
              <a:spcBef>
                <a:spcPts val="1800"/>
              </a:spcBef>
              <a:buNone/>
            </a:pPr>
            <a:r>
              <a:rPr lang="en-US" altLang="en-US" sz="2200" dirty="0">
                <a:latin typeface="Consolas" panose="020B0609020204030204" pitchFamily="49" charset="0"/>
              </a:rPr>
              <a:t>int </a:t>
            </a:r>
            <a:r>
              <a:rPr lang="en-US" altLang="en-US" sz="2200" dirty="0" err="1">
                <a:latin typeface="Consolas" panose="020B0609020204030204" pitchFamily="49" charset="0"/>
              </a:rPr>
              <a:t>WSACleanup</a:t>
            </a:r>
            <a:r>
              <a:rPr lang="en-US" altLang="en-US" sz="2200" dirty="0">
                <a:latin typeface="Consolas" panose="020B0609020204030204" pitchFamily="49" charset="0"/>
              </a:rPr>
              <a:t>( )</a:t>
            </a:r>
            <a:endParaRPr lang="en-IN" sz="2200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6BD2542-BC02-4B7D-A270-3A5028F5F0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2718000"/>
            <a:ext cx="8229600" cy="1204049"/>
          </a:xfrm>
          <a:prstGeom prst="rect">
            <a:avLst/>
          </a:prstGeom>
          <a:solidFill>
            <a:srgbClr val="66FF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360000" lvl="1" indent="-144000">
              <a:buFont typeface="Arial" panose="020B0604020202020204" pitchFamily="34" charset="0"/>
              <a:buChar char="•"/>
            </a:pPr>
            <a:r>
              <a:rPr lang="en-US" altLang="en-US" sz="2000" dirty="0"/>
              <a:t>Unloads </a:t>
            </a:r>
            <a:r>
              <a:rPr lang="en-US" altLang="en-US" sz="2000" dirty="0">
                <a:latin typeface="Courier New" panose="02070309020205020404" pitchFamily="49" charset="0"/>
              </a:rPr>
              <a:t>W2_32.dll</a:t>
            </a:r>
            <a:r>
              <a:rPr lang="en-US" altLang="en-US" sz="2000" dirty="0"/>
              <a:t> if no other users. Must call this once for </a:t>
            </a:r>
          </a:p>
          <a:p>
            <a:pPr marL="360000" lvl="1" indent="0"/>
            <a:r>
              <a:rPr lang="en-US" altLang="en-US" sz="2000" dirty="0"/>
              <a:t>each call to </a:t>
            </a:r>
            <a:r>
              <a:rPr lang="en-US" altLang="en-US" sz="2000" dirty="0">
                <a:latin typeface="Consolas" panose="020B0609020204030204" pitchFamily="49" charset="0"/>
              </a:rPr>
              <a:t>WSAStartup</a:t>
            </a:r>
            <a:r>
              <a:rPr lang="en-US" altLang="en-US" sz="20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96532091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dirty="0"/>
              <a:t>Sequence of Client Calls</a:t>
            </a:r>
            <a:endParaRPr lang="en-US" dirty="0">
              <a:cs typeface="Arial" panose="020B0604020202020204" pitchFamily="34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spcBef>
                <a:spcPts val="1800"/>
              </a:spcBef>
            </a:pPr>
            <a:r>
              <a:rPr lang="en-US" altLang="en-US" sz="2800" dirty="0"/>
              <a:t>WSAStartup</a:t>
            </a:r>
          </a:p>
          <a:p>
            <a:pPr>
              <a:spcBef>
                <a:spcPts val="1800"/>
              </a:spcBef>
            </a:pPr>
            <a:r>
              <a:rPr lang="en-US" altLang="en-US" sz="2800" dirty="0"/>
              <a:t>socket</a:t>
            </a:r>
          </a:p>
          <a:p>
            <a:pPr>
              <a:spcBef>
                <a:spcPts val="1800"/>
              </a:spcBef>
            </a:pPr>
            <a:r>
              <a:rPr lang="en-US" altLang="en-US" sz="2800" dirty="0"/>
              <a:t>address resolution—set address and port of</a:t>
            </a:r>
            <a:br>
              <a:rPr lang="en-US" altLang="en-US" sz="2800" dirty="0"/>
            </a:br>
            <a:r>
              <a:rPr lang="en-US" altLang="en-US" sz="2800" dirty="0"/>
              <a:t> 	                          intended receiver</a:t>
            </a:r>
          </a:p>
          <a:p>
            <a:pPr>
              <a:spcBef>
                <a:spcPts val="1800"/>
              </a:spcBef>
            </a:pPr>
            <a:r>
              <a:rPr lang="en-US" altLang="en-US" sz="2800" dirty="0"/>
              <a:t>connect		     —send and </a:t>
            </a:r>
            <a:r>
              <a:rPr lang="en-US" altLang="en-US" sz="2800" dirty="0" err="1"/>
              <a:t>recv</a:t>
            </a:r>
            <a:endParaRPr lang="en-US" altLang="en-US" sz="2800" dirty="0"/>
          </a:p>
          <a:p>
            <a:pPr>
              <a:spcBef>
                <a:spcPts val="1800"/>
              </a:spcBef>
            </a:pPr>
            <a:r>
              <a:rPr lang="en-US" altLang="en-US" sz="2800" dirty="0"/>
              <a:t>shutdown</a:t>
            </a:r>
          </a:p>
          <a:p>
            <a:pPr>
              <a:spcBef>
                <a:spcPts val="1800"/>
              </a:spcBef>
            </a:pPr>
            <a:r>
              <a:rPr lang="en-US" altLang="en-US" sz="2800" dirty="0" err="1"/>
              <a:t>closesocket</a:t>
            </a:r>
            <a:endParaRPr lang="en-US" altLang="en-US" sz="2800" dirty="0"/>
          </a:p>
          <a:p>
            <a:pPr>
              <a:spcBef>
                <a:spcPts val="1800"/>
              </a:spcBef>
            </a:pPr>
            <a:r>
              <a:rPr lang="en-US" altLang="en-US" sz="2800" dirty="0" err="1"/>
              <a:t>WSACleanup</a:t>
            </a:r>
            <a:endParaRPr lang="en-US" altLang="en-US" sz="2800" dirty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90872031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dirty="0"/>
              <a:t>TCP Addresses—IP4</a:t>
            </a:r>
            <a:endParaRPr lang="en-US" dirty="0">
              <a:cs typeface="Arial" panose="020B0604020202020204" pitchFamily="34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buNone/>
            </a:pPr>
            <a:r>
              <a:rPr lang="en-US" altLang="en-US" sz="2800" dirty="0">
                <a:latin typeface="Consolas" panose="020B0609020204030204" pitchFamily="49" charset="0"/>
              </a:rPr>
              <a:t>struct </a:t>
            </a:r>
            <a:r>
              <a:rPr lang="en-US" altLang="en-US" sz="2800" dirty="0" err="1">
                <a:latin typeface="Consolas" panose="020B0609020204030204" pitchFamily="49" charset="0"/>
              </a:rPr>
              <a:t>sockaddr_in</a:t>
            </a:r>
            <a:r>
              <a:rPr lang="en-US" altLang="en-US" sz="2800" dirty="0">
                <a:latin typeface="Consolas" panose="020B0609020204030204" pitchFamily="49" charset="0"/>
              </a:rPr>
              <a:t>{</a:t>
            </a:r>
          </a:p>
          <a:p>
            <a:pPr>
              <a:buNone/>
            </a:pPr>
            <a:r>
              <a:rPr lang="en-US" altLang="en-US" sz="2800" dirty="0">
                <a:latin typeface="Consolas" panose="020B0609020204030204" pitchFamily="49" charset="0"/>
              </a:rPr>
              <a:t>    	short 	 		sin_family;    </a:t>
            </a:r>
          </a:p>
          <a:p>
            <a:pPr>
              <a:buNone/>
            </a:pPr>
            <a:r>
              <a:rPr lang="en-US" altLang="en-US" sz="2800" dirty="0">
                <a:latin typeface="Consolas" panose="020B0609020204030204" pitchFamily="49" charset="0"/>
              </a:rPr>
              <a:t>		unsigned short 	</a:t>
            </a:r>
            <a:r>
              <a:rPr lang="en-US" altLang="en-US" sz="2800" dirty="0" err="1">
                <a:latin typeface="Consolas" panose="020B0609020204030204" pitchFamily="49" charset="0"/>
              </a:rPr>
              <a:t>sin_port</a:t>
            </a:r>
            <a:r>
              <a:rPr lang="en-US" altLang="en-US" sz="2800" dirty="0">
                <a:latin typeface="Consolas" panose="020B0609020204030204" pitchFamily="49" charset="0"/>
              </a:rPr>
              <a:t>;    </a:t>
            </a:r>
          </a:p>
          <a:p>
            <a:pPr>
              <a:buNone/>
            </a:pPr>
            <a:r>
              <a:rPr lang="en-US" altLang="en-US" sz="2800" dirty="0">
                <a:latin typeface="Consolas" panose="020B0609020204030204" pitchFamily="49" charset="0"/>
              </a:rPr>
              <a:t>		struct </a:t>
            </a:r>
            <a:r>
              <a:rPr lang="en-US" altLang="en-US" sz="2800" dirty="0" err="1">
                <a:latin typeface="Consolas" panose="020B0609020204030204" pitchFamily="49" charset="0"/>
              </a:rPr>
              <a:t>in_addr</a:t>
            </a:r>
            <a:r>
              <a:rPr lang="en-US" altLang="en-US" sz="2800" dirty="0">
                <a:latin typeface="Consolas" panose="020B0609020204030204" pitchFamily="49" charset="0"/>
              </a:rPr>
              <a:t> 	</a:t>
            </a:r>
            <a:r>
              <a:rPr lang="en-US" altLang="en-US" sz="2800" dirty="0" err="1">
                <a:latin typeface="Consolas" panose="020B0609020204030204" pitchFamily="49" charset="0"/>
              </a:rPr>
              <a:t>sin_addr</a:t>
            </a:r>
            <a:r>
              <a:rPr lang="en-US" altLang="en-US" sz="2800" dirty="0">
                <a:latin typeface="Consolas" panose="020B0609020204030204" pitchFamily="49" charset="0"/>
              </a:rPr>
              <a:t>;    </a:t>
            </a:r>
          </a:p>
          <a:p>
            <a:pPr>
              <a:buNone/>
            </a:pPr>
            <a:r>
              <a:rPr lang="en-US" altLang="en-US" sz="2800" dirty="0">
                <a:latin typeface="Consolas" panose="020B0609020204030204" pitchFamily="49" charset="0"/>
              </a:rPr>
              <a:t>		char		 		</a:t>
            </a:r>
            <a:r>
              <a:rPr lang="en-US" altLang="en-US" sz="2800" dirty="0" err="1">
                <a:latin typeface="Consolas" panose="020B0609020204030204" pitchFamily="49" charset="0"/>
              </a:rPr>
              <a:t>sin_zero</a:t>
            </a:r>
            <a:r>
              <a:rPr lang="en-US" altLang="en-US" sz="2800" dirty="0">
                <a:latin typeface="Consolas" panose="020B0609020204030204" pitchFamily="49" charset="0"/>
              </a:rPr>
              <a:t>[8]; </a:t>
            </a:r>
          </a:p>
          <a:p>
            <a:pPr>
              <a:buNone/>
            </a:pPr>
            <a:r>
              <a:rPr lang="en-US" altLang="en-US" sz="2800" dirty="0">
                <a:latin typeface="Consolas" panose="020B0609020204030204" pitchFamily="49" charset="0"/>
              </a:rPr>
              <a:t>  } SOCKADDR_IN;</a:t>
            </a:r>
            <a:endParaRPr lang="en-IN" sz="2800" dirty="0"/>
          </a:p>
        </p:txBody>
      </p:sp>
    </p:spTree>
    <p:extLst>
      <p:ext uri="{BB962C8B-B14F-4D97-AF65-F5344CB8AC3E}">
        <p14:creationId xmlns:p14="http://schemas.microsoft.com/office/powerpoint/2010/main" val="114836783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dirty="0"/>
              <a:t>TCP/IP Address Fields—IP4</a:t>
            </a:r>
            <a:endParaRPr lang="en-US" dirty="0">
              <a:cs typeface="Arial" panose="020B0604020202020204" pitchFamily="34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183600">
              <a:spcBef>
                <a:spcPts val="1800"/>
              </a:spcBef>
            </a:pPr>
            <a:r>
              <a:rPr lang="en-US" altLang="en-US" sz="2800" dirty="0"/>
              <a:t>sin_family		AF_INET</a:t>
            </a:r>
          </a:p>
          <a:p>
            <a:pPr marL="183600">
              <a:spcBef>
                <a:spcPts val="1800"/>
              </a:spcBef>
            </a:pPr>
            <a:r>
              <a:rPr lang="en-US" altLang="en-US" sz="2800" dirty="0" err="1"/>
              <a:t>sin_port</a:t>
            </a:r>
            <a:r>
              <a:rPr lang="en-US" altLang="en-US" sz="2800" dirty="0"/>
              <a:t>		at or above 1024</a:t>
            </a:r>
          </a:p>
          <a:p>
            <a:pPr marL="183600">
              <a:spcBef>
                <a:spcPts val="1800"/>
              </a:spcBef>
            </a:pPr>
            <a:r>
              <a:rPr lang="en-US" altLang="en-US" sz="2800" dirty="0" err="1"/>
              <a:t>sin_addr</a:t>
            </a:r>
            <a:r>
              <a:rPr lang="en-US" altLang="en-US" sz="2800" dirty="0"/>
              <a:t>		</a:t>
            </a:r>
            <a:r>
              <a:rPr lang="en-US" altLang="en-US" sz="2800" dirty="0" err="1"/>
              <a:t>inet_addr</a:t>
            </a:r>
            <a:r>
              <a:rPr lang="en-US" altLang="en-US" sz="2800" dirty="0"/>
              <a:t>(“127.0.0.1”);</a:t>
            </a:r>
          </a:p>
          <a:p>
            <a:pPr marL="183600">
              <a:spcBef>
                <a:spcPts val="1800"/>
              </a:spcBef>
            </a:pPr>
            <a:r>
              <a:rPr lang="en-US" altLang="en-US" sz="2800" dirty="0" err="1"/>
              <a:t>sin_zero</a:t>
            </a:r>
            <a:r>
              <a:rPr lang="en-US" altLang="en-US" sz="2800" dirty="0"/>
              <a:t>		padding</a:t>
            </a:r>
          </a:p>
          <a:p>
            <a:pPr marL="183600">
              <a:spcBef>
                <a:spcPts val="0"/>
              </a:spcBef>
              <a:buNone/>
            </a:pPr>
            <a:endParaRPr lang="en-US" altLang="en-US" sz="2800" dirty="0"/>
          </a:p>
          <a:p>
            <a:pPr marL="457920" lvl="2">
              <a:spcBef>
                <a:spcPts val="1800"/>
              </a:spcBef>
            </a:pPr>
            <a:r>
              <a:rPr lang="en-US" altLang="en-US" dirty="0"/>
              <a:t>Setting </a:t>
            </a:r>
            <a:r>
              <a:rPr lang="en-US" altLang="en-US" dirty="0" err="1"/>
              <a:t>sin_addr.s_addr</a:t>
            </a:r>
            <a:r>
              <a:rPr lang="en-US" altLang="en-US" dirty="0"/>
              <a:t> = INADDR_ANY allows a server application to listen for client activity on every network interface on a host computer.</a:t>
            </a:r>
          </a:p>
        </p:txBody>
      </p:sp>
    </p:spTree>
    <p:extLst>
      <p:ext uri="{BB962C8B-B14F-4D97-AF65-F5344CB8AC3E}">
        <p14:creationId xmlns:p14="http://schemas.microsoft.com/office/powerpoint/2010/main" val="408124490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dirty="0"/>
              <a:t>connect</a:t>
            </a:r>
            <a:endParaRPr lang="en-US" dirty="0">
              <a:cs typeface="Arial" panose="020B0604020202020204" pitchFamily="34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spcBef>
                <a:spcPts val="1800"/>
              </a:spcBef>
              <a:buNone/>
            </a:pPr>
            <a:r>
              <a:rPr lang="en-US" altLang="en-US" sz="2200" dirty="0">
                <a:latin typeface="Consolas" panose="020B0609020204030204" pitchFamily="49" charset="0"/>
              </a:rPr>
              <a:t>int connect(</a:t>
            </a:r>
            <a:br>
              <a:rPr lang="en-US" altLang="en-US" sz="2200" dirty="0">
                <a:latin typeface="Consolas" panose="020B0609020204030204" pitchFamily="49" charset="0"/>
              </a:rPr>
            </a:br>
            <a:r>
              <a:rPr lang="en-US" altLang="en-US" sz="2200" dirty="0">
                <a:latin typeface="Consolas" panose="020B0609020204030204" pitchFamily="49" charset="0"/>
              </a:rPr>
              <a:t>  SOCKET s, </a:t>
            </a:r>
            <a:br>
              <a:rPr lang="en-US" altLang="en-US" sz="2200" dirty="0">
                <a:latin typeface="Consolas" panose="020B0609020204030204" pitchFamily="49" charset="0"/>
              </a:rPr>
            </a:br>
            <a:r>
              <a:rPr lang="en-US" altLang="en-US" sz="2200" dirty="0">
                <a:latin typeface="Consolas" panose="020B0609020204030204" pitchFamily="49" charset="0"/>
              </a:rPr>
              <a:t>  </a:t>
            </a:r>
            <a:r>
              <a:rPr lang="en-US" altLang="en-US" sz="2200" dirty="0" err="1">
                <a:latin typeface="Consolas" panose="020B0609020204030204" pitchFamily="49" charset="0"/>
              </a:rPr>
              <a:t>const</a:t>
            </a:r>
            <a:r>
              <a:rPr lang="en-US" altLang="en-US" sz="2200" dirty="0">
                <a:latin typeface="Consolas" panose="020B0609020204030204" pitchFamily="49" charset="0"/>
              </a:rPr>
              <a:t> struct </a:t>
            </a:r>
            <a:r>
              <a:rPr lang="en-US" altLang="en-US" sz="2200" dirty="0" err="1">
                <a:latin typeface="Consolas" panose="020B0609020204030204" pitchFamily="49" charset="0"/>
              </a:rPr>
              <a:t>sockaddr</a:t>
            </a:r>
            <a:r>
              <a:rPr lang="en-US" altLang="en-US" sz="2200" dirty="0">
                <a:latin typeface="Consolas" panose="020B0609020204030204" pitchFamily="49" charset="0"/>
              </a:rPr>
              <a:t> *name, </a:t>
            </a:r>
            <a:br>
              <a:rPr lang="en-US" altLang="en-US" sz="2200" dirty="0">
                <a:latin typeface="Consolas" panose="020B0609020204030204" pitchFamily="49" charset="0"/>
              </a:rPr>
            </a:br>
            <a:r>
              <a:rPr lang="en-US" altLang="en-US" sz="2200" dirty="0">
                <a:latin typeface="Consolas" panose="020B0609020204030204" pitchFamily="49" charset="0"/>
              </a:rPr>
              <a:t>  int </a:t>
            </a:r>
            <a:r>
              <a:rPr lang="en-US" altLang="en-US" sz="2200" dirty="0" err="1">
                <a:latin typeface="Consolas" panose="020B0609020204030204" pitchFamily="49" charset="0"/>
              </a:rPr>
              <a:t>namelen</a:t>
            </a:r>
            <a:br>
              <a:rPr lang="en-US" altLang="en-US" sz="2200" dirty="0">
                <a:latin typeface="Consolas" panose="020B0609020204030204" pitchFamily="49" charset="0"/>
              </a:rPr>
            </a:br>
            <a:r>
              <a:rPr lang="en-US" altLang="en-US" sz="2200" dirty="0">
                <a:latin typeface="Consolas" panose="020B0609020204030204" pitchFamily="49" charset="0"/>
              </a:rPr>
              <a:t>)</a:t>
            </a:r>
            <a:br>
              <a:rPr lang="en-US" altLang="en-US" sz="2200" dirty="0">
                <a:latin typeface="Consolas" panose="020B0609020204030204" pitchFamily="49" charset="0"/>
              </a:rPr>
            </a:br>
            <a:endParaRPr lang="en-IN" sz="2200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6BD2542-BC02-4B7D-A270-3A5028F5F0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3719945"/>
            <a:ext cx="6712527" cy="866343"/>
          </a:xfrm>
          <a:prstGeom prst="rect">
            <a:avLst/>
          </a:prstGeom>
          <a:solidFill>
            <a:srgbClr val="66FF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360000" lvl="1" indent="-144000">
              <a:buFont typeface="Arial" panose="020B0604020202020204" pitchFamily="34" charset="0"/>
              <a:buChar char="•"/>
            </a:pPr>
            <a:r>
              <a:rPr lang="en-US" altLang="en-US" sz="2000" dirty="0"/>
              <a:t>Connects client socket to a specific machine and port.</a:t>
            </a:r>
          </a:p>
        </p:txBody>
      </p:sp>
    </p:spTree>
    <p:extLst>
      <p:ext uri="{BB962C8B-B14F-4D97-AF65-F5344CB8AC3E}">
        <p14:creationId xmlns:p14="http://schemas.microsoft.com/office/powerpoint/2010/main" val="333264199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dirty="0"/>
              <a:t>Special Functions</a:t>
            </a:r>
            <a:endParaRPr lang="en-US" dirty="0">
              <a:cs typeface="Arial" panose="020B0604020202020204" pitchFamily="34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spcBef>
                <a:spcPts val="1800"/>
              </a:spcBef>
            </a:pPr>
            <a:r>
              <a:rPr lang="en-US" altLang="en-US" sz="2800" dirty="0" err="1"/>
              <a:t>htons</a:t>
            </a:r>
            <a:r>
              <a:rPr lang="en-US" altLang="en-US" sz="2800" dirty="0"/>
              <a:t>—converts short from host to</a:t>
            </a:r>
            <a:br>
              <a:rPr lang="en-US" altLang="en-US" sz="2800" dirty="0"/>
            </a:br>
            <a:r>
              <a:rPr lang="en-US" altLang="en-US" sz="2800" dirty="0"/>
              <a:t>             network byte order</a:t>
            </a:r>
          </a:p>
          <a:p>
            <a:pPr>
              <a:spcBef>
                <a:spcPts val="1800"/>
              </a:spcBef>
            </a:pPr>
            <a:r>
              <a:rPr lang="en-US" altLang="en-US" sz="2800" dirty="0" err="1"/>
              <a:t>htonl</a:t>
            </a:r>
            <a:r>
              <a:rPr lang="en-US" altLang="en-US" sz="2800" dirty="0"/>
              <a:t>—converts long from  host to network</a:t>
            </a:r>
            <a:br>
              <a:rPr lang="en-US" altLang="en-US" sz="2800" dirty="0"/>
            </a:br>
            <a:r>
              <a:rPr lang="en-US" altLang="en-US" sz="2800" dirty="0"/>
              <a:t>            byte order</a:t>
            </a:r>
          </a:p>
          <a:p>
            <a:pPr>
              <a:spcBef>
                <a:spcPts val="1800"/>
              </a:spcBef>
            </a:pPr>
            <a:r>
              <a:rPr lang="en-US" altLang="en-US" sz="2800" dirty="0" err="1"/>
              <a:t>ntohs</a:t>
            </a:r>
            <a:r>
              <a:rPr lang="en-US" altLang="en-US" sz="2800" dirty="0"/>
              <a:t>—converts short from network to host</a:t>
            </a:r>
            <a:br>
              <a:rPr lang="en-US" altLang="en-US" sz="2800" dirty="0"/>
            </a:br>
            <a:r>
              <a:rPr lang="en-US" altLang="en-US" sz="2800" dirty="0"/>
              <a:t>             byte order</a:t>
            </a:r>
          </a:p>
          <a:p>
            <a:pPr>
              <a:spcBef>
                <a:spcPts val="1800"/>
              </a:spcBef>
            </a:pPr>
            <a:r>
              <a:rPr lang="en-US" altLang="en-US" sz="2800" dirty="0" err="1"/>
              <a:t>ntohl</a:t>
            </a:r>
            <a:r>
              <a:rPr lang="en-US" altLang="en-US" sz="2800" dirty="0"/>
              <a:t>—converts long from network to host</a:t>
            </a:r>
            <a:br>
              <a:rPr lang="en-US" altLang="en-US" sz="2800" dirty="0"/>
            </a:br>
            <a:r>
              <a:rPr lang="en-US" altLang="en-US" sz="2800" dirty="0"/>
              <a:t>            byte order</a:t>
            </a:r>
          </a:p>
        </p:txBody>
      </p:sp>
    </p:spTree>
    <p:extLst>
      <p:ext uri="{BB962C8B-B14F-4D97-AF65-F5344CB8AC3E}">
        <p14:creationId xmlns:p14="http://schemas.microsoft.com/office/powerpoint/2010/main" val="296955459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9687" y="1113917"/>
            <a:ext cx="8303455" cy="1927225"/>
          </a:xfrm>
        </p:spPr>
        <p:txBody>
          <a:bodyPr>
            <a:normAutofit/>
          </a:bodyPr>
          <a:lstStyle/>
          <a:p>
            <a:r>
              <a:rPr lang="en-US" cap="none" dirty="0"/>
              <a:t>Socket Systems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55174" y="2938420"/>
            <a:ext cx="6400800" cy="1752600"/>
          </a:xfrm>
        </p:spPr>
        <p:txBody>
          <a:bodyPr>
            <a:noAutofit/>
          </a:bodyPr>
          <a:lstStyle/>
          <a:p>
            <a:r>
              <a:rPr lang="en-US" dirty="0"/>
              <a:t>Discuss how sockets are used in software systems</a:t>
            </a:r>
          </a:p>
        </p:txBody>
      </p:sp>
    </p:spTree>
    <p:extLst>
      <p:ext uri="{BB962C8B-B14F-4D97-AF65-F5344CB8AC3E}">
        <p14:creationId xmlns:p14="http://schemas.microsoft.com/office/powerpoint/2010/main" val="53780379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altLang="en-US" dirty="0"/>
              <a:t>Client/Server Configuration</a:t>
            </a:r>
            <a:endParaRPr lang="en-US" dirty="0">
              <a:cs typeface="Arial" panose="020B0604020202020204" pitchFamily="34" charset="0"/>
            </a:endParaRPr>
          </a:p>
        </p:txBody>
      </p:sp>
      <p:graphicFrame>
        <p:nvGraphicFramePr>
          <p:cNvPr id="1048" name="Object 24"/>
          <p:cNvGraphicFramePr>
            <a:graphicFrameLocks noChangeAspect="1"/>
          </p:cNvGraphicFramePr>
          <p:nvPr/>
        </p:nvGraphicFramePr>
        <p:xfrm>
          <a:off x="1054100" y="2082800"/>
          <a:ext cx="7023100" cy="3911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061" name="VISIO" r:id="rId3" imgW="8264160" imgH="4606560" progId="">
                  <p:embed/>
                </p:oleObj>
              </mc:Choice>
              <mc:Fallback>
                <p:oleObj name="VISIO" r:id="rId3" imgW="8264160" imgH="4606560" progId="">
                  <p:embed/>
                  <p:pic>
                    <p:nvPicPr>
                      <p:cNvPr id="1048" name="Object 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54100" y="2082800"/>
                        <a:ext cx="7023100" cy="3911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59618116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dirty="0"/>
              <a:t>A Word of Caution</a:t>
            </a:r>
            <a:endParaRPr lang="en-US" dirty="0">
              <a:cs typeface="Arial" panose="020B0604020202020204" pitchFamily="34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IN" dirty="0"/>
              <a:t>With stream-oriented sockets, send does not guarantee transfer of all bytes requested in a single call.</a:t>
            </a:r>
          </a:p>
          <a:p>
            <a:r>
              <a:rPr lang="en-IN" dirty="0"/>
              <a:t>That’s why send returns an </a:t>
            </a:r>
            <a:r>
              <a:rPr lang="en-IN" dirty="0" err="1"/>
              <a:t>int</a:t>
            </a:r>
            <a:r>
              <a:rPr lang="en-IN" dirty="0"/>
              <a:t>, the number of bytes actually sent.</a:t>
            </a:r>
          </a:p>
          <a:p>
            <a:r>
              <a:rPr lang="en-IN" dirty="0"/>
              <a:t>It’s up to you to ensure that all the bytes are actually sent.</a:t>
            </a:r>
          </a:p>
          <a:p>
            <a:pPr lvl="1"/>
            <a:r>
              <a:rPr lang="en-IN" dirty="0"/>
              <a:t>See my code example—socks.cpp</a:t>
            </a:r>
          </a:p>
        </p:txBody>
      </p:sp>
    </p:spTree>
    <p:extLst>
      <p:ext uri="{BB962C8B-B14F-4D97-AF65-F5344CB8AC3E}">
        <p14:creationId xmlns:p14="http://schemas.microsoft.com/office/powerpoint/2010/main" val="240155270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AB93B06-638B-42FE-B27E-E8EDC9A9D57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/>
          <a:srcRect l="4825" t="2395" r="4628" b="6835"/>
          <a:stretch/>
        </p:blipFill>
        <p:spPr>
          <a:xfrm>
            <a:off x="922565" y="434681"/>
            <a:ext cx="7298871" cy="5851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135628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dirty="0"/>
              <a:t>Talk Protocol</a:t>
            </a:r>
            <a:endParaRPr lang="en-US" dirty="0">
              <a:cs typeface="Arial" panose="020B0604020202020204" pitchFamily="34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IN" sz="3000" dirty="0"/>
              <a:t>The hardest part of a client/server socket communication design is to control the active participant.</a:t>
            </a:r>
          </a:p>
          <a:p>
            <a:pPr lvl="1"/>
            <a:r>
              <a:rPr lang="en-IN" sz="2600" dirty="0"/>
              <a:t>If single-threaded client and server both talk at the same time, their socket buffers will fill up and they both will block; e.g., deadlock.</a:t>
            </a:r>
          </a:p>
          <a:p>
            <a:pPr lvl="1"/>
            <a:r>
              <a:rPr lang="en-IN" sz="2600" dirty="0"/>
              <a:t>If they both listen at the same time, again, there is deadlock.</a:t>
            </a:r>
          </a:p>
          <a:p>
            <a:pPr lvl="1"/>
            <a:r>
              <a:rPr lang="en-IN" sz="2600" dirty="0"/>
              <a:t>Often the best approach is to use separate send and receive threads.</a:t>
            </a:r>
          </a:p>
        </p:txBody>
      </p:sp>
    </p:spTree>
    <p:extLst>
      <p:ext uri="{BB962C8B-B14F-4D97-AF65-F5344CB8AC3E}">
        <p14:creationId xmlns:p14="http://schemas.microsoft.com/office/powerpoint/2010/main" val="318972342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5">
            <a:extLst>
              <a:ext uri="{FF2B5EF4-FFF2-40B4-BE49-F238E27FC236}">
                <a16:creationId xmlns:a16="http://schemas.microsoft.com/office/drawing/2014/main" id="{253F0BE2-501B-4D23-A551-6806ADCD383B}"/>
              </a:ext>
            </a:extLst>
          </p:cNvPr>
          <p:cNvGraphicFramePr>
            <a:graphicFrameLocks noChangeAspect="1"/>
          </p:cNvGraphicFramePr>
          <p:nvPr>
            <p:extLst/>
          </p:nvPr>
        </p:nvGraphicFramePr>
        <p:xfrm>
          <a:off x="993775" y="477472"/>
          <a:ext cx="7156450" cy="599952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085" name="Visio" r:id="rId3" imgW="6738073" imgH="5648178" progId="">
                  <p:embed/>
                </p:oleObj>
              </mc:Choice>
              <mc:Fallback>
                <p:oleObj name="Visio" r:id="rId3" imgW="6738073" imgH="5648178" progId="">
                  <p:embed/>
                  <p:pic>
                    <p:nvPicPr>
                      <p:cNvPr id="5" name="Object 5">
                        <a:extLst>
                          <a:ext uri="{FF2B5EF4-FFF2-40B4-BE49-F238E27FC236}">
                            <a16:creationId xmlns:a16="http://schemas.microsoft.com/office/drawing/2014/main" id="{253F0BE2-501B-4D23-A551-6806ADCD383B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3775" y="477472"/>
                        <a:ext cx="7156450" cy="599952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23487074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dirty="0"/>
              <a:t>Message Length</a:t>
            </a:r>
            <a:endParaRPr lang="en-US" dirty="0">
              <a:cs typeface="Arial" panose="020B0604020202020204" pitchFamily="34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57200" y="1600200"/>
            <a:ext cx="8686800" cy="4876800"/>
          </a:xfrm>
        </p:spPr>
        <p:txBody>
          <a:bodyPr>
            <a:noAutofit/>
          </a:bodyPr>
          <a:lstStyle/>
          <a:p>
            <a:r>
              <a:rPr lang="en-US" altLang="en-US" sz="2600" dirty="0"/>
              <a:t>Another vexing issue is that the receiver may not know how long a sent message is.</a:t>
            </a:r>
          </a:p>
          <a:p>
            <a:pPr lvl="1"/>
            <a:r>
              <a:rPr lang="en-US" altLang="en-US" sz="2200" dirty="0"/>
              <a:t>So the receiver doesn’t know how many bytes to pull from the stream to compose a message.</a:t>
            </a:r>
          </a:p>
          <a:p>
            <a:pPr lvl="1"/>
            <a:r>
              <a:rPr lang="en-US" altLang="en-US" sz="2200" dirty="0"/>
              <a:t>Often, the communication design will arrange to use message delimiters, fixed-length messages, or message headers that carry the message length as a parameter. </a:t>
            </a:r>
          </a:p>
          <a:p>
            <a:pPr lvl="1"/>
            <a:r>
              <a:rPr lang="en-US" altLang="en-US" sz="2200" dirty="0"/>
              <a:t>For examples, see:</a:t>
            </a:r>
          </a:p>
          <a:p>
            <a:pPr lvl="2"/>
            <a:r>
              <a:rPr lang="en-US" altLang="en-US" sz="2000" dirty="0"/>
              <a:t>Repository/</a:t>
            </a:r>
            <a:r>
              <a:rPr lang="en-US" altLang="en-US" sz="2000" dirty="0" err="1"/>
              <a:t>CppStringSocketServer</a:t>
            </a:r>
            <a:r>
              <a:rPr lang="en-US" altLang="en-US" sz="2000" dirty="0"/>
              <a:t>    // uses string delimiter</a:t>
            </a:r>
          </a:p>
          <a:p>
            <a:pPr lvl="2"/>
            <a:r>
              <a:rPr lang="en-US" altLang="en-US" sz="2000" dirty="0"/>
              <a:t>Repository/</a:t>
            </a:r>
            <a:r>
              <a:rPr lang="en-US" altLang="en-US" sz="2000" dirty="0" err="1"/>
              <a:t>CommWithFileXfer</a:t>
            </a:r>
            <a:r>
              <a:rPr lang="en-US" altLang="en-US" sz="2000" dirty="0"/>
              <a:t>	    // uses messages with headers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94695707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Message Framing	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199"/>
            <a:ext cx="8229600" cy="5057775"/>
          </a:xfrm>
        </p:spPr>
        <p:txBody>
          <a:bodyPr>
            <a:noAutofit/>
          </a:bodyPr>
          <a:lstStyle/>
          <a:p>
            <a:pPr>
              <a:spcBef>
                <a:spcPts val="600"/>
              </a:spcBef>
            </a:pPr>
            <a:r>
              <a:rPr lang="en-IN" sz="2200" dirty="0"/>
              <a:t>Sockets only understand arrays of bytes.</a:t>
            </a:r>
          </a:p>
          <a:p>
            <a:pPr lvl="1">
              <a:spcBef>
                <a:spcPts val="600"/>
              </a:spcBef>
            </a:pPr>
            <a:r>
              <a:rPr lang="en-IN" sz="2000" dirty="0"/>
              <a:t>Don’t know about strings, messages, or objects</a:t>
            </a:r>
          </a:p>
          <a:p>
            <a:pPr>
              <a:spcBef>
                <a:spcPts val="600"/>
              </a:spcBef>
            </a:pPr>
            <a:r>
              <a:rPr lang="en-IN" sz="2200" dirty="0"/>
              <a:t>In order to send messages, you simply build the message string, probably with XML.</a:t>
            </a:r>
          </a:p>
          <a:p>
            <a:pPr lvl="1">
              <a:spcBef>
                <a:spcPts val="600"/>
              </a:spcBef>
            </a:pPr>
            <a:r>
              <a:rPr lang="en-IN" sz="2000" dirty="0"/>
              <a:t>String </a:t>
            </a:r>
            <a:r>
              <a:rPr lang="en-IN" sz="2000" dirty="0" err="1"/>
              <a:t>msg</a:t>
            </a:r>
            <a:r>
              <a:rPr lang="en-IN" sz="2000" dirty="0"/>
              <a:t> = “&lt;</a:t>
            </a:r>
            <a:r>
              <a:rPr lang="en-IN" sz="2000" dirty="0" err="1"/>
              <a:t>msg</a:t>
            </a:r>
            <a:r>
              <a:rPr lang="en-IN" sz="2000" dirty="0"/>
              <a:t>&gt;message text goes here&lt;/</a:t>
            </a:r>
            <a:r>
              <a:rPr lang="en-IN" sz="2000" dirty="0" err="1"/>
              <a:t>msg</a:t>
            </a:r>
            <a:r>
              <a:rPr lang="en-IN" sz="2000" dirty="0"/>
              <a:t>&gt;” </a:t>
            </a:r>
          </a:p>
          <a:p>
            <a:pPr lvl="1">
              <a:spcBef>
                <a:spcPts val="600"/>
              </a:spcBef>
            </a:pPr>
            <a:r>
              <a:rPr lang="en-IN" sz="2000" dirty="0"/>
              <a:t>Then send(</a:t>
            </a:r>
            <a:r>
              <a:rPr lang="en-IN" sz="2000" dirty="0" err="1"/>
              <a:t>sock,msg,strlen</a:t>
            </a:r>
            <a:r>
              <a:rPr lang="en-IN" sz="2000" dirty="0"/>
              <a:t>(</a:t>
            </a:r>
            <a:r>
              <a:rPr lang="en-IN" sz="2000" dirty="0" err="1"/>
              <a:t>msg</a:t>
            </a:r>
            <a:r>
              <a:rPr lang="en-IN" sz="2000" dirty="0"/>
              <a:t>),flags)</a:t>
            </a:r>
          </a:p>
          <a:p>
            <a:pPr>
              <a:spcBef>
                <a:spcPts val="600"/>
              </a:spcBef>
            </a:pPr>
            <a:r>
              <a:rPr lang="en-IN" sz="2200" dirty="0"/>
              <a:t>Receiving messages requires more work.</a:t>
            </a:r>
          </a:p>
          <a:p>
            <a:pPr lvl="1">
              <a:spcBef>
                <a:spcPts val="600"/>
              </a:spcBef>
            </a:pPr>
            <a:r>
              <a:rPr lang="en-IN" sz="2000" dirty="0"/>
              <a:t>Read socket one byte at a time and append to message string:</a:t>
            </a:r>
          </a:p>
          <a:p>
            <a:pPr lvl="1">
              <a:spcBef>
                <a:spcPts val="600"/>
              </a:spcBef>
            </a:pPr>
            <a:r>
              <a:rPr lang="en-IN" sz="2000" dirty="0" err="1"/>
              <a:t>recv</a:t>
            </a:r>
            <a:r>
              <a:rPr lang="en-IN" sz="2000" dirty="0"/>
              <a:t>(sock,&amp;ch,1,flags); </a:t>
            </a:r>
            <a:r>
              <a:rPr lang="en-IN" sz="2000" dirty="0" err="1"/>
              <a:t>msg.append</a:t>
            </a:r>
            <a:r>
              <a:rPr lang="en-IN" sz="2000" dirty="0"/>
              <a:t>(</a:t>
            </a:r>
            <a:r>
              <a:rPr lang="en-IN" sz="2000" dirty="0" err="1"/>
              <a:t>ch</a:t>
            </a:r>
            <a:r>
              <a:rPr lang="en-IN" sz="2000" dirty="0"/>
              <a:t>);</a:t>
            </a:r>
          </a:p>
          <a:p>
            <a:pPr lvl="1">
              <a:spcBef>
                <a:spcPts val="600"/>
              </a:spcBef>
            </a:pPr>
            <a:r>
              <a:rPr lang="en-IN" sz="2000" dirty="0"/>
              <a:t>Search string </a:t>
            </a:r>
            <a:r>
              <a:rPr lang="en-IN" sz="2000" dirty="0" err="1"/>
              <a:t>msg</a:t>
            </a:r>
            <a:r>
              <a:rPr lang="en-IN" sz="2000" dirty="0"/>
              <a:t> from the back for &lt;/</a:t>
            </a:r>
          </a:p>
          <a:p>
            <a:pPr lvl="1">
              <a:spcBef>
                <a:spcPts val="600"/>
              </a:spcBef>
            </a:pPr>
            <a:r>
              <a:rPr lang="en-IN" sz="2000" dirty="0"/>
              <a:t>Then collect the </a:t>
            </a:r>
            <a:r>
              <a:rPr lang="en-IN" sz="2000" dirty="0" err="1"/>
              <a:t>msg</a:t>
            </a:r>
            <a:r>
              <a:rPr lang="en-IN" sz="2000" dirty="0"/>
              <a:t>&gt;</a:t>
            </a:r>
          </a:p>
          <a:p>
            <a:pPr>
              <a:spcBef>
                <a:spcPts val="600"/>
              </a:spcBef>
            </a:pPr>
            <a:r>
              <a:rPr lang="en-IN" sz="2200" dirty="0"/>
              <a:t>You will find a more sophisticated approach in the </a:t>
            </a:r>
            <a:r>
              <a:rPr lang="en-IN" sz="2200" dirty="0" err="1"/>
              <a:t>CommWithFileXfer</a:t>
            </a:r>
            <a:r>
              <a:rPr lang="en-IN" sz="2200" dirty="0"/>
              <a:t>, cited on the previous slide.</a:t>
            </a:r>
          </a:p>
        </p:txBody>
      </p:sp>
    </p:spTree>
    <p:extLst>
      <p:ext uri="{BB962C8B-B14F-4D97-AF65-F5344CB8AC3E}">
        <p14:creationId xmlns:p14="http://schemas.microsoft.com/office/powerpoint/2010/main" val="27877943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dirty="0"/>
              <a:t>They’re Everywhere</a:t>
            </a:r>
            <a:endParaRPr lang="en-US" dirty="0">
              <a:cs typeface="Arial" panose="020B0604020202020204" pitchFamily="34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IN" sz="2800" dirty="0"/>
              <a:t>Virtually every network and Internet communication method uses sockets, often in a way that is invisible to an application designer.</a:t>
            </a:r>
          </a:p>
          <a:p>
            <a:pPr lvl="1"/>
            <a:r>
              <a:rPr lang="en-IN" sz="2400" dirty="0"/>
              <a:t>Browser/server</a:t>
            </a:r>
          </a:p>
          <a:p>
            <a:pPr lvl="1"/>
            <a:r>
              <a:rPr lang="en-IN" sz="2400" dirty="0"/>
              <a:t>ftp</a:t>
            </a:r>
          </a:p>
          <a:p>
            <a:pPr lvl="1"/>
            <a:r>
              <a:rPr lang="en-IN" sz="2400" dirty="0"/>
              <a:t>SOAP</a:t>
            </a:r>
          </a:p>
          <a:p>
            <a:pPr lvl="1"/>
            <a:r>
              <a:rPr lang="en-IN" sz="2400" dirty="0"/>
              <a:t>Network applications</a:t>
            </a:r>
          </a:p>
        </p:txBody>
      </p:sp>
    </p:spTree>
    <p:extLst>
      <p:ext uri="{BB962C8B-B14F-4D97-AF65-F5344CB8AC3E}">
        <p14:creationId xmlns:p14="http://schemas.microsoft.com/office/powerpoint/2010/main" val="2354081178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dirty="0"/>
              <a:t>What We Didn’t Talk About</a:t>
            </a:r>
            <a:endParaRPr lang="en-US" dirty="0">
              <a:cs typeface="Arial" panose="020B0604020202020204" pitchFamily="34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altLang="en-US" dirty="0"/>
              <a:t>udp protocol</a:t>
            </a:r>
          </a:p>
          <a:p>
            <a:r>
              <a:rPr lang="en-US" altLang="en-US" dirty="0"/>
              <a:t>socket select(…) function</a:t>
            </a:r>
          </a:p>
          <a:p>
            <a:r>
              <a:rPr lang="en-US" altLang="en-US" dirty="0"/>
              <a:t>non-blocking sockets</a:t>
            </a:r>
          </a:p>
          <a:p>
            <a:pPr marL="0" indent="0">
              <a:buNone/>
            </a:pP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663268391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C161A50-B5E8-4D2A-A0CA-3C9F9EE6AF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590798"/>
            <a:ext cx="8229600" cy="990600"/>
          </a:xfrm>
        </p:spPr>
        <p:txBody>
          <a:bodyPr/>
          <a:lstStyle/>
          <a:p>
            <a:pPr algn="ctr"/>
            <a:r>
              <a:rPr lang="en-US" dirty="0"/>
              <a:t>End</a:t>
            </a:r>
          </a:p>
        </p:txBody>
      </p:sp>
    </p:spTree>
    <p:extLst>
      <p:ext uri="{BB962C8B-B14F-4D97-AF65-F5344CB8AC3E}">
        <p14:creationId xmlns:p14="http://schemas.microsoft.com/office/powerpoint/2010/main" val="301466015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larity">
  <a:themeElements>
    <a:clrScheme name="Elemental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Clarity">
  <a:themeElements>
    <a:clrScheme name="Elemental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1250</TotalTime>
  <Words>1210</Words>
  <Application>Microsoft Office PowerPoint</Application>
  <PresentationFormat>On-screen Show (4:3)</PresentationFormat>
  <Paragraphs>219</Paragraphs>
  <Slides>49</Slides>
  <Notes>0</Notes>
  <HiddenSlides>3</HiddenSlides>
  <MMClips>0</MMClips>
  <ScaleCrop>false</ScaleCrop>
  <HeadingPairs>
    <vt:vector size="8" baseType="variant">
      <vt:variant>
        <vt:lpstr>Fonts Used</vt:lpstr>
      </vt:variant>
      <vt:variant>
        <vt:i4>9</vt:i4>
      </vt:variant>
      <vt:variant>
        <vt:lpstr>Theme</vt:lpstr>
      </vt:variant>
      <vt:variant>
        <vt:i4>2</vt:i4>
      </vt:variant>
      <vt:variant>
        <vt:lpstr>Embedded OLE Servers</vt:lpstr>
      </vt:variant>
      <vt:variant>
        <vt:i4>3</vt:i4>
      </vt:variant>
      <vt:variant>
        <vt:lpstr>Slide Titles</vt:lpstr>
      </vt:variant>
      <vt:variant>
        <vt:i4>49</vt:i4>
      </vt:variant>
    </vt:vector>
  </HeadingPairs>
  <TitlesOfParts>
    <vt:vector size="63" baseType="lpstr">
      <vt:lpstr>Arial</vt:lpstr>
      <vt:lpstr>Calibri</vt:lpstr>
      <vt:lpstr>Consolas</vt:lpstr>
      <vt:lpstr>Courier New</vt:lpstr>
      <vt:lpstr>Scala OT</vt:lpstr>
      <vt:lpstr>ScalaOT</vt:lpstr>
      <vt:lpstr>ScalaSansLF-Regular</vt:lpstr>
      <vt:lpstr>ScalaSansOT</vt:lpstr>
      <vt:lpstr>Wingdings</vt:lpstr>
      <vt:lpstr>Clarity</vt:lpstr>
      <vt:lpstr>1_Clarity</vt:lpstr>
      <vt:lpstr>Worksheet</vt:lpstr>
      <vt:lpstr>VISIO</vt:lpstr>
      <vt:lpstr>Visio</vt:lpstr>
      <vt:lpstr>Win32 Sockets</vt:lpstr>
      <vt:lpstr>References</vt:lpstr>
      <vt:lpstr>What Are Sockets?</vt:lpstr>
      <vt:lpstr>Network Protocols</vt:lpstr>
      <vt:lpstr>TCP Protocol</vt:lpstr>
      <vt:lpstr>TCP Protocol (cont.)</vt:lpstr>
      <vt:lpstr>TCP/IP-Based Sockets</vt:lpstr>
      <vt:lpstr>Socket Logical Structure</vt:lpstr>
      <vt:lpstr>Socket send Behavior</vt:lpstr>
      <vt:lpstr>Socket send Behavior (cont.)</vt:lpstr>
      <vt:lpstr>Socket recv Behavior</vt:lpstr>
      <vt:lpstr>Socket recv Behavior (cont.)</vt:lpstr>
      <vt:lpstr>Sockets Interface</vt:lpstr>
      <vt:lpstr>Creating Sockets</vt:lpstr>
      <vt:lpstr>Creating Sockets (cont.)</vt:lpstr>
      <vt:lpstr>Connecting Sockets</vt:lpstr>
      <vt:lpstr>Client/Server Processing</vt:lpstr>
      <vt:lpstr>Accessing Sockets Library</vt:lpstr>
      <vt:lpstr>Project Settings</vt:lpstr>
      <vt:lpstr>Project Settings</vt:lpstr>
      <vt:lpstr>Sockets API</vt:lpstr>
      <vt:lpstr>Sequence of Server Calls</vt:lpstr>
      <vt:lpstr>WSAStartup</vt:lpstr>
      <vt:lpstr>TCP/IP Socket</vt:lpstr>
      <vt:lpstr>Bind Socket</vt:lpstr>
      <vt:lpstr>Listen for Incoming Requests</vt:lpstr>
      <vt:lpstr>Accept Incoming Connection</vt:lpstr>
      <vt:lpstr>Client/Server Configuration</vt:lpstr>
      <vt:lpstr>recv</vt:lpstr>
      <vt:lpstr>send</vt:lpstr>
      <vt:lpstr>shutdown</vt:lpstr>
      <vt:lpstr>closesocket</vt:lpstr>
      <vt:lpstr>WSACleanup</vt:lpstr>
      <vt:lpstr>Sequence of Client Calls</vt:lpstr>
      <vt:lpstr>TCP Addresses—IP4</vt:lpstr>
      <vt:lpstr>TCP/IP Address Fields—IP4</vt:lpstr>
      <vt:lpstr>connect</vt:lpstr>
      <vt:lpstr>Special Functions</vt:lpstr>
      <vt:lpstr>Socket Systems</vt:lpstr>
      <vt:lpstr>Client/Server Configuration</vt:lpstr>
      <vt:lpstr>A Word of Caution</vt:lpstr>
      <vt:lpstr>PowerPoint Presentation</vt:lpstr>
      <vt:lpstr>Talk Protocol</vt:lpstr>
      <vt:lpstr>PowerPoint Presentation</vt:lpstr>
      <vt:lpstr>Message Length</vt:lpstr>
      <vt:lpstr>Message Framing </vt:lpstr>
      <vt:lpstr>They’re Everywhere</vt:lpstr>
      <vt:lpstr>What We Didn’t Talk About</vt:lpstr>
      <vt:lpstr>End</vt:lpstr>
    </vt:vector>
  </TitlesOfParts>
  <Company>2U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GSM 420 / MBAH 420</dc:title>
  <dc:creator>Michael Lederer</dc:creator>
  <cp:lastModifiedBy>James Fawcett</cp:lastModifiedBy>
  <cp:revision>147</cp:revision>
  <dcterms:created xsi:type="dcterms:W3CDTF">2015-11-10T20:00:19Z</dcterms:created>
  <dcterms:modified xsi:type="dcterms:W3CDTF">2018-01-14T16:50:14Z</dcterms:modified>
</cp:coreProperties>
</file>