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handoutMasterIdLst>
    <p:handoutMasterId r:id="rId21"/>
  </p:handoutMasterIdLst>
  <p:sldIdLst>
    <p:sldId id="257" r:id="rId2"/>
    <p:sldId id="256" r:id="rId3"/>
    <p:sldId id="276" r:id="rId4"/>
    <p:sldId id="274" r:id="rId5"/>
    <p:sldId id="273" r:id="rId6"/>
    <p:sldId id="259" r:id="rId7"/>
    <p:sldId id="272" r:id="rId8"/>
    <p:sldId id="277" r:id="rId9"/>
    <p:sldId id="260" r:id="rId10"/>
    <p:sldId id="261" r:id="rId11"/>
    <p:sldId id="262" r:id="rId12"/>
    <p:sldId id="285" r:id="rId13"/>
    <p:sldId id="286" r:id="rId14"/>
    <p:sldId id="289" r:id="rId15"/>
    <p:sldId id="287" r:id="rId16"/>
    <p:sldId id="288" r:id="rId17"/>
    <p:sldId id="266" r:id="rId18"/>
    <p:sldId id="267" r:id="rId19"/>
    <p:sldId id="290" r:id="rId20"/>
  </p:sldIdLst>
  <p:sldSz cx="9144000" cy="6858000" type="screen4x3"/>
  <p:notesSz cx="6831013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C28FAC0-DD42-491B-BBD0-B026B2C592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3DF82F4-C5B0-43D7-9BCC-BF2E923CABD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6887CEAD-8ED1-456A-A9F0-96B6D0E2EAC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BEE0D51-A30E-49F1-944B-D46C8BD0F6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926513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DCB3B5-3B19-4FCD-81B6-7A33C2B10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266D3-2D9E-4914-8FC7-0603BE675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0488C-533B-4729-8AB5-41F4B95ED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F498B-DD7B-4E16-B641-776D48E6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C34B-5CD7-4D9D-990E-65FFA291E982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CD25F-DE24-42C5-BF74-468B92F8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5F719-1397-43DA-AE5F-197B6651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05A3-7947-41F1-B21D-C298653BED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9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7B6F-016D-494E-A2FB-5317551F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85463-3FF6-457D-8C3D-7B7DF7440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CF39E-BF6E-437B-8847-CD5FC34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8F40-640D-4D7F-B871-9AF797BDA2E8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A54F3-A9A3-4DAC-8BE4-E970BCD09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2F2-A246-4C92-AE72-D240DC4C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BD44-8397-48FD-AE3C-B54377481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5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01A461-6A05-4ACC-94A2-16D9766E2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873C1-185C-4B90-821F-39A0D32DB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F01C6-759F-4B3F-8A51-E1E044A0B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8C280-D10F-460E-A9DD-BF82E0E4A91B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3850D-BE9B-490F-8761-4061F88A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054C4-D9D8-4157-AF3D-F4167A4E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2CBC-4004-4AA6-890F-D9A8DFC291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17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24231-96A4-48F5-AB0B-197D2C05D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5F14A-BFE4-4392-9C51-1D457872A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72A1A-8BB9-4EF0-B9F5-860C3F5D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7DB32-0CFE-4687-A0B6-E684A89900EB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74C6E-2DDB-4892-8051-D169C0F6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1C718-39A3-497E-A088-7695576E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2DEA-1E95-4547-84E2-C23C0CB50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47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C23C8-555F-4155-BCD4-244239A1F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253CD-1045-46C9-952F-B78B78F5A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B7FCA-2114-41C6-BD58-AB81602F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8222A-81BE-46CE-904C-B7D05FDF4CC4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64D07-145B-4893-B24A-FA4F81B8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156FD-4DB3-4DED-B351-E2DA74DE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CE69-CDB5-4BA2-8FB3-53161B69C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95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198C-C9B4-4A7F-8F07-8D92424F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E03E6-781A-45CD-A3B9-A1997262C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19680-8E59-47E2-A24A-CE38419FF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6D91DA-569F-4757-BB2B-FA6DAFFD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B59C0-CA47-4FCF-BA32-3EB156B96BDE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FFB579-797F-423C-B9E6-5F092258A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373D75-8E30-4633-B5B0-132ED713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4B5E-9C96-4C38-AED0-DCBD03801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20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3A28-E391-4847-BC3A-F7FFEB912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DF4A2-8C91-4453-B2DA-62575D2BD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5C388-C749-4E83-8A3F-44CEE610F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C80FBF-3765-4CC6-96CB-911E50CB3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67256-091B-4C5C-BCC8-10C04B6FF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D320F57-B2B3-4B25-8B00-A668EBE9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F74D-7BB9-41D1-B429-489EABDDF99A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C5FF0D-6E32-4FE0-B641-EECEA5E10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E6DFD2-079A-4F43-9D56-0A8D54EF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318DF-AABD-4669-8B0A-FC6DD31D7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0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31989-12F6-4DA9-8622-417DF30E2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E9B9097-2212-4607-9A00-EB78EB009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BBC3-06CE-4F8A-A676-9E14B7DE55D4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646CD0-266C-4A49-9500-4D604041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10227-EFE1-40E7-8B25-D25B6D5D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7C0F2-706F-4800-B470-D650D5F854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30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FBC294-26DA-4E2F-A0B0-DBA5B1C7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4854C-73C0-462E-BD91-492A9D1FD884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2537B4-2C8F-4940-9ED9-4F88B27B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548277-C0FA-45EC-9DE9-A8BD41F4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EE12-432A-4B1D-8324-19741E681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09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1BB5-C6D1-45CF-B6C0-F16FCF97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9ADFD-9967-42A1-B56D-AD77906C8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4BAC9-10CC-4186-9F67-520DFB29D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B593FB-9921-4E6D-AC34-12879258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451E9-C823-4960-867B-E86D66DB1424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12684B-0A2F-4692-B8E3-D7988814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7F62B6-781C-4A07-85C8-5AEF3892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06EE-6BBF-409B-B676-8E5D8BDB3E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92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6D87E-7C1A-46E6-8C5D-30FB70F9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BA7DD0-3B92-4E2E-B6BB-7AE7682CD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24751-E3A9-4909-BBFF-6C575F5EB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1970E7-5C23-45CB-8398-51D33852B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09D5-6FD6-4E4D-8E92-45B26F53D920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1A5724-DD45-4020-B176-2ED2E70E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CDAA25-3911-4DD1-AD5C-03A6D7CF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25ADA-0C62-4960-AEC5-3D26A20B8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94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8A7691F-8527-4EF2-894C-E447F8C35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54BC8-ABF0-4A5F-8974-14B64A9D2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00C1F-9707-4D9B-9D8A-CDD89833A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72B620-86BA-4D8E-9C55-96D3502EFFCB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05C14-927B-4D9A-85C3-52B494E3D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C4036-0A1B-499F-BD83-F554FAFB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A27B66-1765-49B1-B6DD-345E2F574A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70A4ED-DE00-481F-A501-6B51C48308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/>
          <a:p>
            <a:r>
              <a:rPr lang="en-US" altLang="en-US" sz="3200"/>
              <a:t>Adapter Pattern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FA7EFFD-884A-4B5C-942E-22FA6CB6AC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22098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000"/>
              <a:t>Jim Fawcett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000"/>
              <a:t>CSE687 – Object Oriented Design, Spring 2003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sz="2000"/>
          </a:p>
          <a:p>
            <a:pPr fontAlgn="auto">
              <a:spcAft>
                <a:spcPts val="0"/>
              </a:spcAft>
              <a:defRPr/>
            </a:pPr>
            <a:r>
              <a:rPr lang="en-US" altLang="en-US" sz="2000"/>
              <a:t>Adapted from a Presentaton by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000"/>
              <a:t>Matt Smouse and Jeff Ting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000"/>
              <a:t>CSE776 – Design Patterns, Summer 2001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825E671-1C87-4241-92CA-11FA76F9B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Collaborators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892A3B2-4084-457D-90F4-19E0DD1EF4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Clients will create instances of the adapter and any adaptees to be used.</a:t>
            </a:r>
            <a:br>
              <a:rPr lang="en-US" altLang="en-US" sz="800"/>
            </a:br>
            <a:endParaRPr lang="en-US" altLang="en-US" sz="800"/>
          </a:p>
          <a:p>
            <a:r>
              <a:rPr lang="en-US" altLang="en-US"/>
              <a:t>Clients will call operations within instances of the adapter.</a:t>
            </a:r>
          </a:p>
          <a:p>
            <a:endParaRPr lang="en-US" altLang="en-US" sz="800"/>
          </a:p>
          <a:p>
            <a:r>
              <a:rPr lang="en-US" altLang="en-US"/>
              <a:t>The adapter will call adaptee operations on behalf of the client.</a:t>
            </a:r>
            <a:endParaRPr lang="en-US" altLang="en-US" sz="800"/>
          </a:p>
          <a:p>
            <a:endParaRPr lang="en-US" altLang="en-US" sz="800"/>
          </a:p>
          <a:p>
            <a:r>
              <a:rPr lang="en-US" altLang="en-US"/>
              <a:t>The adapter may or may not perform additional processing on any data that the adaptee methods return.</a:t>
            </a:r>
          </a:p>
          <a:p>
            <a:pPr>
              <a:buSzPct val="85000"/>
              <a:buFontTx/>
              <a:buChar char="•"/>
            </a:pPr>
            <a:endParaRPr lang="en-US" altLang="en-US" sz="800"/>
          </a:p>
          <a:p>
            <a:pPr>
              <a:buSzPct val="85000"/>
              <a:buFontTx/>
              <a:buChar char="•"/>
            </a:pPr>
            <a:r>
              <a:rPr lang="en-US" altLang="en-US"/>
              <a:t>The adapter is the middleman for all operations involving the adaptee.</a:t>
            </a:r>
            <a:endParaRPr lang="en-US" altLang="en-US" sz="1800"/>
          </a:p>
          <a:p>
            <a:endParaRPr lang="en-US" alt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4C84129-A769-41B9-999E-8E29119DE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Consequences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05D5274-A43A-4666-BFF5-FFDD95B631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752600"/>
            <a:ext cx="7772400" cy="4343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Class Adapter</a:t>
            </a:r>
          </a:p>
          <a:p>
            <a:pPr lvl="1"/>
            <a:r>
              <a:rPr lang="en-US" altLang="en-US"/>
              <a:t>Must commit to a concrete adaptee. This won’t work for an abstract adaptee, and it won’t work when adapting multiple adaptees.</a:t>
            </a:r>
          </a:p>
          <a:p>
            <a:pPr lvl="1"/>
            <a:r>
              <a:rPr lang="en-US" altLang="en-US"/>
              <a:t>The adapter can override some of the adaptee’s behavior; the adapter is a subclass (child) of the adaptee.</a:t>
            </a:r>
          </a:p>
          <a:p>
            <a:pPr lvl="1"/>
            <a:r>
              <a:rPr lang="en-US" altLang="en-US"/>
              <a:t>No additional pointer indirection to access adaptee.</a:t>
            </a:r>
          </a:p>
          <a:p>
            <a:pPr lvl="1"/>
            <a:endParaRPr lang="en-US" altLang="en-US"/>
          </a:p>
          <a:p>
            <a:r>
              <a:rPr lang="en-US" altLang="en-US"/>
              <a:t>Object Adapter</a:t>
            </a:r>
          </a:p>
          <a:p>
            <a:pPr lvl="1"/>
            <a:r>
              <a:rPr lang="en-US" altLang="en-US"/>
              <a:t>Can work with adaptee subclasses and add functionality to those subclasses.</a:t>
            </a:r>
          </a:p>
          <a:p>
            <a:pPr lvl="1"/>
            <a:r>
              <a:rPr lang="en-US" altLang="en-US"/>
              <a:t>The adapter cannot easily override adaptee behavior; only can do this by referring to an adaptee subclass.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DF04C63-4686-4D06-8304-6355B6179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Implementation: Class Adapter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BE0E692-1B19-4A38-96E8-4F776C6D34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905000"/>
            <a:ext cx="7772400" cy="3852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Based upon multiple inheritance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700"/>
              <a:t> </a:t>
            </a:r>
          </a:p>
          <a:p>
            <a:r>
              <a:rPr lang="en-US" altLang="en-US"/>
              <a:t>Inherit publicly from Target (the interface) and privately from Adaptee (the implementation)</a:t>
            </a:r>
          </a:p>
          <a:p>
            <a:endParaRPr lang="en-US" altLang="en-US" sz="700"/>
          </a:p>
          <a:p>
            <a:r>
              <a:rPr lang="en-US" altLang="en-US"/>
              <a:t>Adaptor is a subtype of Target but not of Adaptee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CEE1635-E674-4239-B8C9-F77BB294C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8" y="327025"/>
            <a:ext cx="7772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0488" tIns="44450" rIns="90488" bIns="44450" anchor="ctr"/>
          <a:lstStyle>
            <a:lvl1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>
                <a:solidFill>
                  <a:schemeClr val="bg2">
                    <a:lumMod val="25000"/>
                  </a:schemeClr>
                </a:solidFill>
              </a:rPr>
              <a:t>Implementation: Object Adapter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FF52CBC-971B-403A-97CC-B34613C10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Only inherits (publicly) from Target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700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Adapter maintains pointer to </a:t>
            </a:r>
            <a:r>
              <a:rPr lang="en-US" altLang="en-US" dirty="0" err="1">
                <a:solidFill>
                  <a:schemeClr val="bg2">
                    <a:lumMod val="25000"/>
                  </a:schemeClr>
                </a:solidFill>
              </a:rPr>
              <a:t>Adaptee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; Client must initialize this pointer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700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Will work with subclasses of </a:t>
            </a:r>
            <a:r>
              <a:rPr lang="en-US" altLang="en-US" dirty="0" err="1">
                <a:solidFill>
                  <a:schemeClr val="bg2">
                    <a:lumMod val="25000"/>
                  </a:schemeClr>
                </a:solidFill>
              </a:rPr>
              <a:t>Adaptee</a:t>
            </a:r>
            <a:endParaRPr lang="en-US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418300D-B238-4DD9-A167-E5CAC3DFA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Pluggable Adapter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9EE8B20-0E7E-499A-B51C-ADAE5A16D7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Special object adapter</a:t>
            </a:r>
            <a:br>
              <a:rPr lang="en-US" altLang="en-US" sz="800"/>
            </a:br>
            <a:endParaRPr lang="en-US" altLang="en-US" sz="800"/>
          </a:p>
          <a:p>
            <a:r>
              <a:rPr lang="en-US" altLang="en-US"/>
              <a:t>Make the target contain abstract (pure virtual) methods.</a:t>
            </a:r>
          </a:p>
          <a:p>
            <a:pPr lvl="1"/>
            <a:r>
              <a:rPr lang="en-US" altLang="en-US"/>
              <a:t>Provide concrete operations which are common to any adapter implementation.</a:t>
            </a:r>
          </a:p>
          <a:p>
            <a:pPr lvl="1"/>
            <a:r>
              <a:rPr lang="en-US" altLang="en-US"/>
              <a:t>Provide abstract (pure virtual methods) operations which are required for unique adaptation.</a:t>
            </a:r>
          </a:p>
          <a:p>
            <a:pPr lvl="1"/>
            <a:r>
              <a:rPr lang="en-US" altLang="en-US"/>
              <a:t>Limit the number of abstract operations; it is easier to adapt a few necessary operations than to adapt many.</a:t>
            </a:r>
            <a:endParaRPr lang="en-US" altLang="en-US" sz="800"/>
          </a:p>
          <a:p>
            <a:pPr lvl="1"/>
            <a:endParaRPr lang="en-US" altLang="en-US" sz="800"/>
          </a:p>
          <a:p>
            <a:r>
              <a:rPr lang="en-US" altLang="en-US"/>
              <a:t>The client will instantiate the adapter it wishes to use; since all adapters will conform to the target interface, we can swap them in and out of the client and it won’t know the difference (beyond instantiation).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AEA41C5-FA1A-4BFD-9D5C-B4F9E94EF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7772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0488" tIns="44450" rIns="90488" bIns="44450" anchor="ctr"/>
          <a:lstStyle>
            <a:lvl1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algn="ctr"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>
                <a:solidFill>
                  <a:schemeClr val="bg2">
                    <a:lumMod val="25000"/>
                  </a:schemeClr>
                </a:solidFill>
              </a:rPr>
              <a:t>Two-way Adapter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0CBFB8EC-5C5A-4B2E-92EA-B13EABF7B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Based upon multiple inheritance</a:t>
            </a:r>
            <a:endParaRPr lang="en-US" altLang="en-US" sz="700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7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Inherits publicly from both classes (interfaces)</a:t>
            </a:r>
            <a:endParaRPr lang="en-US" altLang="en-US" sz="700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700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Two </a:t>
            </a:r>
            <a:r>
              <a:rPr lang="en-US" altLang="en-US" dirty="0" err="1">
                <a:solidFill>
                  <a:schemeClr val="bg2">
                    <a:lumMod val="25000"/>
                  </a:schemeClr>
                </a:solidFill>
              </a:rPr>
              <a:t>Adaptees</a:t>
            </a: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, no Target</a:t>
            </a:r>
            <a:endParaRPr lang="en-US" altLang="en-US" sz="700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700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Used to combine functionality of two unlike classes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B832375-EFC7-4EC0-AFB9-61989F018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Two-way Adapter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C6B5E04-C2C6-4171-B869-7821C0747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724400"/>
            <a:ext cx="2438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Adapter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9127A3C-5888-49AA-B0D7-715840E0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438400"/>
            <a:ext cx="2438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Adaptee1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789710A-D301-4E11-AE67-E2CDE125D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438400"/>
            <a:ext cx="2438400" cy="685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Adaptee2</a:t>
            </a:r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3F0C1323-E679-48A9-9447-6F14E5BF7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124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3C540BF6-E8EF-41B4-B2F9-8894A679F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124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0E51850C-EC1E-4C91-B560-C01039B342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886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3BE9648B-0C6D-4635-8CFA-BD7B6552A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AutoShape 10">
            <a:extLst>
              <a:ext uri="{FF2B5EF4-FFF2-40B4-BE49-F238E27FC236}">
                <a16:creationId xmlns:a16="http://schemas.microsoft.com/office/drawing/2014/main" id="{FE8C8883-A576-4550-BBFD-FC9BA975A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657600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3" name="AutoShape 11">
            <a:extLst>
              <a:ext uri="{FF2B5EF4-FFF2-40B4-BE49-F238E27FC236}">
                <a16:creationId xmlns:a16="http://schemas.microsoft.com/office/drawing/2014/main" id="{F6A28214-EB9C-4CDE-80C9-B7B500FE9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657600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6DF0B7B-A357-4698-AA55-65FF77752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Known Uses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6B73505-5EFE-40D3-B9BE-6C227595E2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ET++Draw</a:t>
            </a:r>
          </a:p>
          <a:p>
            <a:r>
              <a:rPr lang="en-US" altLang="en-US"/>
              <a:t>InterViews 2.6</a:t>
            </a:r>
          </a:p>
          <a:p>
            <a:r>
              <a:rPr lang="en-US" altLang="en-US"/>
              <a:t>Pluggable adaptors in Smalltalk</a:t>
            </a:r>
          </a:p>
          <a:p>
            <a:r>
              <a:rPr lang="en-US" altLang="en-US"/>
              <a:t>FixedStack</a:t>
            </a:r>
          </a:p>
          <a:p>
            <a:r>
              <a:rPr lang="en-US" altLang="en-US"/>
              <a:t>ACE ORB (?)</a:t>
            </a:r>
          </a:p>
          <a:p>
            <a:r>
              <a:rPr lang="en-US" altLang="en-US"/>
              <a:t>Java applications (object adapters only)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E366317-3967-49D7-9CAE-686206E4E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Related Patterns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5D23E75-EFF5-4DCE-B550-E69CF25ED4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Bridge</a:t>
            </a:r>
          </a:p>
          <a:p>
            <a:pPr lvl="1"/>
            <a:r>
              <a:rPr lang="en-US" altLang="en-US" sz="2000"/>
              <a:t>Separates an interface from its implementation.</a:t>
            </a:r>
          </a:p>
          <a:p>
            <a:pPr lvl="1"/>
            <a:r>
              <a:rPr lang="en-US" altLang="en-US" sz="2000"/>
              <a:t>Adapter works with existing object.</a:t>
            </a:r>
            <a:endParaRPr lang="en-US" altLang="en-US" sz="800"/>
          </a:p>
          <a:p>
            <a:pPr lvl="1"/>
            <a:endParaRPr lang="en-US" altLang="en-US" sz="800"/>
          </a:p>
          <a:p>
            <a:r>
              <a:rPr lang="en-US" altLang="en-US" sz="2400"/>
              <a:t>Decorator</a:t>
            </a:r>
          </a:p>
          <a:p>
            <a:pPr lvl="1"/>
            <a:r>
              <a:rPr lang="en-US" altLang="en-US" sz="2000"/>
              <a:t>Enhances another object without changing interface.</a:t>
            </a:r>
          </a:p>
          <a:p>
            <a:pPr lvl="1"/>
            <a:r>
              <a:rPr lang="en-US" altLang="en-US" sz="2000"/>
              <a:t>Adapter is less transparent to the client.</a:t>
            </a:r>
            <a:br>
              <a:rPr lang="en-US" altLang="en-US" sz="800"/>
            </a:br>
            <a:endParaRPr lang="en-US" altLang="en-US" sz="800"/>
          </a:p>
          <a:p>
            <a:r>
              <a:rPr lang="en-US" altLang="en-US" sz="2400"/>
              <a:t>Proxy</a:t>
            </a:r>
          </a:p>
          <a:p>
            <a:pPr lvl="1"/>
            <a:r>
              <a:rPr lang="en-US" altLang="en-US" sz="2000"/>
              <a:t>Representative for another object, no interface change</a:t>
            </a:r>
          </a:p>
          <a:p>
            <a:pPr lvl="1"/>
            <a:r>
              <a:rPr lang="en-US" altLang="en-US" sz="2000"/>
              <a:t>Adapter changes (adapts) the object’s interface.</a:t>
            </a:r>
            <a:endParaRPr lang="en-US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E573B87-0EF9-4F11-8E1B-3D641D7C2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667000"/>
            <a:ext cx="5105400" cy="762000"/>
          </a:xfrm>
        </p:spPr>
        <p:txBody>
          <a:bodyPr/>
          <a:lstStyle/>
          <a:p>
            <a:r>
              <a:rPr lang="en-US" altLang="en-US"/>
              <a:t>End of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2247B8F-DB2F-4E03-93B5-6E6AACAC4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Intent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170B50B-8D1D-4FA0-AEC8-7E47A27DBA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752600"/>
            <a:ext cx="7772400" cy="4343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Adapt an existing class rather than modify for reuse:</a:t>
            </a:r>
          </a:p>
          <a:p>
            <a:pPr lvl="1"/>
            <a:r>
              <a:rPr lang="en-US" altLang="en-US"/>
              <a:t>Convert interface of a useful class into another interface clients expect</a:t>
            </a:r>
            <a:br>
              <a:rPr lang="en-US" altLang="en-US"/>
            </a:br>
            <a:endParaRPr lang="en-US" altLang="en-US" sz="600"/>
          </a:p>
          <a:p>
            <a:r>
              <a:rPr lang="en-US" altLang="en-US"/>
              <a:t>Also known as the wrapper design pattern; it wraps existing functionality of an </a:t>
            </a:r>
            <a:r>
              <a:rPr lang="en-US" altLang="en-US" u="sng"/>
              <a:t>adaptee</a:t>
            </a:r>
            <a:r>
              <a:rPr lang="en-US" altLang="en-US"/>
              <a:t> with an </a:t>
            </a:r>
            <a:r>
              <a:rPr lang="en-US" altLang="en-US" u="sng"/>
              <a:t>adapter</a:t>
            </a:r>
            <a:r>
              <a:rPr lang="en-US" altLang="en-US"/>
              <a:t>’s inherited interface.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73B5AA-9581-4D0A-A868-43C9C90F2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3FF63A1-D88F-436B-B1C2-DBF542F4B1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TextView example</a:t>
            </a:r>
          </a:p>
          <a:p>
            <a:endParaRPr lang="en-US" altLang="en-US" sz="800"/>
          </a:p>
          <a:p>
            <a:pPr lvl="1"/>
            <a:r>
              <a:rPr lang="en-US" altLang="en-US" sz="2000"/>
              <a:t>Client is a drawing editor which wants to accommodate both shapes and text.</a:t>
            </a:r>
            <a:endParaRPr lang="en-US" altLang="en-US" sz="800"/>
          </a:p>
          <a:p>
            <a:pPr lvl="1"/>
            <a:endParaRPr lang="en-US" altLang="en-US" sz="800"/>
          </a:p>
          <a:p>
            <a:pPr lvl="1"/>
            <a:r>
              <a:rPr lang="en-US" altLang="en-US" sz="2000"/>
              <a:t>Adaptee is an existing TextView class which can display and edit text.</a:t>
            </a:r>
            <a:endParaRPr lang="en-US" altLang="en-US" sz="800"/>
          </a:p>
          <a:p>
            <a:pPr lvl="1"/>
            <a:endParaRPr lang="en-US" altLang="en-US" sz="800"/>
          </a:p>
          <a:p>
            <a:pPr lvl="1"/>
            <a:r>
              <a:rPr lang="en-US" altLang="en-US" sz="2000"/>
              <a:t>Target is a Shape class which provides the key abstraction for graphical objects.</a:t>
            </a:r>
            <a:endParaRPr lang="en-US" altLang="en-US" sz="800"/>
          </a:p>
          <a:p>
            <a:pPr lvl="1"/>
            <a:endParaRPr lang="en-US" altLang="en-US" sz="800"/>
          </a:p>
          <a:p>
            <a:pPr lvl="1"/>
            <a:r>
              <a:rPr lang="en-US" altLang="en-US" sz="2000"/>
              <a:t>Adapter is a TextShape class which inherits the Shape interface and adapts the TextView interface to the inherited Shape interface. 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3B208F7-981B-46AC-B063-4EBD708D5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Motivation: Class Adapter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CD81237-1D05-4532-A224-70B17FEB5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1828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DrawingEditor 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0482E68-9561-4C53-9882-16827D1CB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8" y="2058988"/>
            <a:ext cx="2286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Shape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E3E0143-CC7A-4400-A3F3-2916B9308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8" y="2516188"/>
            <a:ext cx="228600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BoundingBox( )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CreateManipulator( )</a:t>
            </a:r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0A679DE0-27B3-419B-8757-D2B7356BF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22875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A7DD1B3-598B-4AA9-85CD-6C219931B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14800"/>
            <a:ext cx="2286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Line 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69A8F815-DADF-44F3-B25B-7EB33E201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572000"/>
            <a:ext cx="228600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BoundingBox( 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CreateManipulator( )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62FC58AB-6F5A-4A82-A323-FD9C0E7BD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14800"/>
            <a:ext cx="2286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TextShape 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36DA0D5D-EDCE-430C-8785-2C6B5282D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572000"/>
            <a:ext cx="228600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BoundingBox( 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CreateManipulator( )</a:t>
            </a:r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924F7EB5-D11C-40D3-B5FF-F1CA4FBB5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>
            <a:extLst>
              <a:ext uri="{FF2B5EF4-FFF2-40B4-BE49-F238E27FC236}">
                <a16:creationId xmlns:a16="http://schemas.microsoft.com/office/drawing/2014/main" id="{E3FAD50A-E99B-4B67-8F6C-21E24ACAA2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810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>
            <a:extLst>
              <a:ext uri="{FF2B5EF4-FFF2-40B4-BE49-F238E27FC236}">
                <a16:creationId xmlns:a16="http://schemas.microsoft.com/office/drawing/2014/main" id="{37A26030-D13D-462A-B3BC-4D6D2B32A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10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>
            <a:extLst>
              <a:ext uri="{FF2B5EF4-FFF2-40B4-BE49-F238E27FC236}">
                <a16:creationId xmlns:a16="http://schemas.microsoft.com/office/drawing/2014/main" id="{386409C1-0780-4171-9733-907C2F4B1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>
            <a:extLst>
              <a:ext uri="{FF2B5EF4-FFF2-40B4-BE49-F238E27FC236}">
                <a16:creationId xmlns:a16="http://schemas.microsoft.com/office/drawing/2014/main" id="{6A637928-ADB7-407A-AFC1-FDAB26058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>
            <a:extLst>
              <a:ext uri="{FF2B5EF4-FFF2-40B4-BE49-F238E27FC236}">
                <a16:creationId xmlns:a16="http://schemas.microsoft.com/office/drawing/2014/main" id="{6A088D7E-D48B-41CF-B550-5709C7DA9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BD1ECACF-37CC-4293-B715-6855277FE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057400"/>
            <a:ext cx="1524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 TextView  </a:t>
            </a:r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41872F91-A581-4496-B471-3A7F992B3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514600"/>
            <a:ext cx="1524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GetExtent( )</a:t>
            </a:r>
          </a:p>
        </p:txBody>
      </p:sp>
      <p:sp>
        <p:nvSpPr>
          <p:cNvPr id="6163" name="Line 23">
            <a:extLst>
              <a:ext uri="{FF2B5EF4-FFF2-40B4-BE49-F238E27FC236}">
                <a16:creationId xmlns:a16="http://schemas.microsoft.com/office/drawing/2014/main" id="{C5CE3958-9B19-4BCB-8245-6B70D17A0D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4">
            <a:extLst>
              <a:ext uri="{FF2B5EF4-FFF2-40B4-BE49-F238E27FC236}">
                <a16:creationId xmlns:a16="http://schemas.microsoft.com/office/drawing/2014/main" id="{510A50DF-4D15-482C-9FC6-47EC6D640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810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25">
            <a:extLst>
              <a:ext uri="{FF2B5EF4-FFF2-40B4-BE49-F238E27FC236}">
                <a16:creationId xmlns:a16="http://schemas.microsoft.com/office/drawing/2014/main" id="{9B9D17E7-8D2C-4D2C-B848-1E13365025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971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AutoShape 26">
            <a:extLst>
              <a:ext uri="{FF2B5EF4-FFF2-40B4-BE49-F238E27FC236}">
                <a16:creationId xmlns:a16="http://schemas.microsoft.com/office/drawing/2014/main" id="{D056F18D-53A9-405B-B11A-D1D065014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581400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FAF27A-C90D-458F-AAC2-0FC5ED1A8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Motivation: Object Adapter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C930C104-87AE-47DF-91F2-C3E3D786A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1828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DrawingEditor </a:t>
            </a:r>
          </a:p>
        </p:txBody>
      </p:sp>
      <p:sp>
        <p:nvSpPr>
          <p:cNvPr id="7172" name="Rectangle 7">
            <a:extLst>
              <a:ext uri="{FF2B5EF4-FFF2-40B4-BE49-F238E27FC236}">
                <a16:creationId xmlns:a16="http://schemas.microsoft.com/office/drawing/2014/main" id="{7A6AB660-3EB0-4707-A518-CB4E56407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8" y="2058988"/>
            <a:ext cx="2286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Shape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3" name="Rectangle 8">
            <a:extLst>
              <a:ext uri="{FF2B5EF4-FFF2-40B4-BE49-F238E27FC236}">
                <a16:creationId xmlns:a16="http://schemas.microsoft.com/office/drawing/2014/main" id="{79213E24-76F9-4E58-A5A5-2FCCB8296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8" y="2516188"/>
            <a:ext cx="228600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BoundingBox( )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CreateManipulator( )</a:t>
            </a:r>
          </a:p>
        </p:txBody>
      </p:sp>
      <p:sp>
        <p:nvSpPr>
          <p:cNvPr id="7174" name="Line 9">
            <a:extLst>
              <a:ext uri="{FF2B5EF4-FFF2-40B4-BE49-F238E27FC236}">
                <a16:creationId xmlns:a16="http://schemas.microsoft.com/office/drawing/2014/main" id="{80176D5A-773F-45E0-B5EC-09C7B5E55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22875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10">
            <a:extLst>
              <a:ext uri="{FF2B5EF4-FFF2-40B4-BE49-F238E27FC236}">
                <a16:creationId xmlns:a16="http://schemas.microsoft.com/office/drawing/2014/main" id="{E13B1E2B-FC57-423E-BF6B-CF5C84035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14800"/>
            <a:ext cx="2286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Line </a:t>
            </a:r>
          </a:p>
        </p:txBody>
      </p:sp>
      <p:sp>
        <p:nvSpPr>
          <p:cNvPr id="7176" name="Rectangle 11">
            <a:extLst>
              <a:ext uri="{FF2B5EF4-FFF2-40B4-BE49-F238E27FC236}">
                <a16:creationId xmlns:a16="http://schemas.microsoft.com/office/drawing/2014/main" id="{854FF7A7-F640-4F0E-A4DB-E6A791787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572000"/>
            <a:ext cx="228600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BoundingBox( 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CreateManipulator( )</a:t>
            </a:r>
          </a:p>
        </p:txBody>
      </p:sp>
      <p:sp>
        <p:nvSpPr>
          <p:cNvPr id="7177" name="Rectangle 12">
            <a:extLst>
              <a:ext uri="{FF2B5EF4-FFF2-40B4-BE49-F238E27FC236}">
                <a16:creationId xmlns:a16="http://schemas.microsoft.com/office/drawing/2014/main" id="{08278368-45EA-439A-BCEB-031F490B9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14800"/>
            <a:ext cx="2286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TextShape </a:t>
            </a:r>
          </a:p>
        </p:txBody>
      </p:sp>
      <p:sp>
        <p:nvSpPr>
          <p:cNvPr id="7178" name="Rectangle 13">
            <a:extLst>
              <a:ext uri="{FF2B5EF4-FFF2-40B4-BE49-F238E27FC236}">
                <a16:creationId xmlns:a16="http://schemas.microsoft.com/office/drawing/2014/main" id="{2CCE5057-C9EC-4055-A2CE-DBEAC3CC3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572000"/>
            <a:ext cx="228600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BoundingBox( 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CreateManipulator( )</a:t>
            </a:r>
          </a:p>
        </p:txBody>
      </p:sp>
      <p:sp>
        <p:nvSpPr>
          <p:cNvPr id="7179" name="Line 14">
            <a:extLst>
              <a:ext uri="{FF2B5EF4-FFF2-40B4-BE49-F238E27FC236}">
                <a16:creationId xmlns:a16="http://schemas.microsoft.com/office/drawing/2014/main" id="{4D4F69E1-BB29-4AFA-8086-F350D249E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5">
            <a:extLst>
              <a:ext uri="{FF2B5EF4-FFF2-40B4-BE49-F238E27FC236}">
                <a16:creationId xmlns:a16="http://schemas.microsoft.com/office/drawing/2014/main" id="{EA118266-68FB-4248-84F2-1F8E889391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810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6">
            <a:extLst>
              <a:ext uri="{FF2B5EF4-FFF2-40B4-BE49-F238E27FC236}">
                <a16:creationId xmlns:a16="http://schemas.microsoft.com/office/drawing/2014/main" id="{2B522BDF-1AD9-48E7-9807-4B98E30D8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10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7">
            <a:extLst>
              <a:ext uri="{FF2B5EF4-FFF2-40B4-BE49-F238E27FC236}">
                <a16:creationId xmlns:a16="http://schemas.microsoft.com/office/drawing/2014/main" id="{CFA2D3BA-8454-416C-B6EF-D1ABB00AA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8">
            <a:extLst>
              <a:ext uri="{FF2B5EF4-FFF2-40B4-BE49-F238E27FC236}">
                <a16:creationId xmlns:a16="http://schemas.microsoft.com/office/drawing/2014/main" id="{902ED48F-C7EC-448B-B8CE-1CD60A22C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AutoShape 19">
            <a:extLst>
              <a:ext uri="{FF2B5EF4-FFF2-40B4-BE49-F238E27FC236}">
                <a16:creationId xmlns:a16="http://schemas.microsoft.com/office/drawing/2014/main" id="{B3BE3399-E7E4-48B2-B68F-F4491491A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Rectangle 20">
            <a:extLst>
              <a:ext uri="{FF2B5EF4-FFF2-40B4-BE49-F238E27FC236}">
                <a16:creationId xmlns:a16="http://schemas.microsoft.com/office/drawing/2014/main" id="{323E2083-4053-404A-89BD-3618122E6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1524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TextView </a:t>
            </a:r>
          </a:p>
        </p:txBody>
      </p:sp>
      <p:sp>
        <p:nvSpPr>
          <p:cNvPr id="7186" name="Rectangle 21">
            <a:extLst>
              <a:ext uri="{FF2B5EF4-FFF2-40B4-BE49-F238E27FC236}">
                <a16:creationId xmlns:a16="http://schemas.microsoft.com/office/drawing/2014/main" id="{6574127F-0FAD-4087-9CEF-34E6876C6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90800"/>
            <a:ext cx="1524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GetExtent( )</a:t>
            </a:r>
          </a:p>
        </p:txBody>
      </p:sp>
      <p:sp>
        <p:nvSpPr>
          <p:cNvPr id="7187" name="Line 23">
            <a:extLst>
              <a:ext uri="{FF2B5EF4-FFF2-40B4-BE49-F238E27FC236}">
                <a16:creationId xmlns:a16="http://schemas.microsoft.com/office/drawing/2014/main" id="{D548F518-D047-41CF-B3BB-7A0DFEBD6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343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7">
            <a:extLst>
              <a:ext uri="{FF2B5EF4-FFF2-40B4-BE49-F238E27FC236}">
                <a16:creationId xmlns:a16="http://schemas.microsoft.com/office/drawing/2014/main" id="{5AF671A6-D431-4DB6-9F10-E9B176A7C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362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8">
            <a:extLst>
              <a:ext uri="{FF2B5EF4-FFF2-40B4-BE49-F238E27FC236}">
                <a16:creationId xmlns:a16="http://schemas.microsoft.com/office/drawing/2014/main" id="{A80E492A-0C29-44B5-AD0F-281F07D631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2362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Text Box 30">
            <a:extLst>
              <a:ext uri="{FF2B5EF4-FFF2-40B4-BE49-F238E27FC236}">
                <a16:creationId xmlns:a16="http://schemas.microsoft.com/office/drawing/2014/main" id="{11569666-4C41-4E24-B022-67DA032E5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276600"/>
            <a:ext cx="512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text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469F815-64EE-4BE9-A45E-85F7FC00B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Applicability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8A21304-0471-43E2-83CB-519BF384CB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SzPct val="90000"/>
              <a:buFontTx/>
              <a:buChar char="•"/>
            </a:pPr>
            <a:r>
              <a:rPr lang="en-US" altLang="en-US"/>
              <a:t>Use an adapter when you have existing classes and need to add functionality while providing a common interface.</a:t>
            </a:r>
            <a:endParaRPr lang="en-US" altLang="en-US" sz="700"/>
          </a:p>
          <a:p>
            <a:pPr>
              <a:buSzPct val="90000"/>
              <a:buFontTx/>
              <a:buChar char="•"/>
            </a:pPr>
            <a:endParaRPr lang="en-US" altLang="en-US" sz="700"/>
          </a:p>
          <a:p>
            <a:pPr>
              <a:buSzPct val="90000"/>
              <a:buFontTx/>
              <a:buChar char="•"/>
            </a:pPr>
            <a:r>
              <a:rPr lang="en-US" altLang="en-US"/>
              <a:t>Use an adapter when you want a reusable class which will handle software that you did not write.</a:t>
            </a:r>
          </a:p>
          <a:p>
            <a:pPr>
              <a:buSzPct val="90000"/>
              <a:buFontTx/>
              <a:buChar char="•"/>
            </a:pPr>
            <a:endParaRPr lang="en-US" altLang="en-US" sz="700"/>
          </a:p>
          <a:p>
            <a:pPr>
              <a:buSzPct val="90000"/>
              <a:buFontTx/>
              <a:buChar char="•"/>
            </a:pPr>
            <a:r>
              <a:rPr lang="en-US" altLang="en-US"/>
              <a:t>Use an object adapter when you have to provide for several different adaptee subclasses which inherit from a parent* adaptee. 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800"/>
          </a:p>
          <a:p>
            <a:pPr>
              <a:buFont typeface="Symbol" panose="05050102010706020507" pitchFamily="18" charset="2"/>
              <a:buNone/>
            </a:pPr>
            <a:r>
              <a:rPr lang="en-US" altLang="en-US" sz="1800"/>
              <a:t>*Must use object adapter when adaptee is abstract.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0F63C83-3451-4974-A5CA-28728C46D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Structure: Class Adapter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8D9A0BE9-0236-4008-86DA-A77658DB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3" y="2436813"/>
            <a:ext cx="914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Client </a:t>
            </a: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93259C88-D2D7-4362-93BA-757227481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438400"/>
            <a:ext cx="1446213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Target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1" name="Rectangle 6">
            <a:extLst>
              <a:ext uri="{FF2B5EF4-FFF2-40B4-BE49-F238E27FC236}">
                <a16:creationId xmlns:a16="http://schemas.microsoft.com/office/drawing/2014/main" id="{252A3ABE-69E3-4AD1-8519-D2153CF50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95600"/>
            <a:ext cx="1446213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Request( )</a:t>
            </a:r>
          </a:p>
        </p:txBody>
      </p:sp>
      <p:sp>
        <p:nvSpPr>
          <p:cNvPr id="9222" name="Line 7">
            <a:extLst>
              <a:ext uri="{FF2B5EF4-FFF2-40B4-BE49-F238E27FC236}">
                <a16:creationId xmlns:a16="http://schemas.microsoft.com/office/drawing/2014/main" id="{61C343E3-F770-4FC5-8351-39A0C63C6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667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10">
            <a:extLst>
              <a:ext uri="{FF2B5EF4-FFF2-40B4-BE49-F238E27FC236}">
                <a16:creationId xmlns:a16="http://schemas.microsoft.com/office/drawing/2014/main" id="{B9377379-4A7C-4204-92CD-8D0812EB3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4494213"/>
            <a:ext cx="1295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Adapter </a:t>
            </a:r>
          </a:p>
        </p:txBody>
      </p:sp>
      <p:sp>
        <p:nvSpPr>
          <p:cNvPr id="9224" name="Rectangle 11">
            <a:extLst>
              <a:ext uri="{FF2B5EF4-FFF2-40B4-BE49-F238E27FC236}">
                <a16:creationId xmlns:a16="http://schemas.microsoft.com/office/drawing/2014/main" id="{B3AB6E16-EEE9-4F18-8F59-D375E538B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4951413"/>
            <a:ext cx="1295400" cy="458787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Request( )</a:t>
            </a:r>
          </a:p>
        </p:txBody>
      </p:sp>
      <p:sp>
        <p:nvSpPr>
          <p:cNvPr id="9225" name="Line 14">
            <a:extLst>
              <a:ext uri="{FF2B5EF4-FFF2-40B4-BE49-F238E27FC236}">
                <a16:creationId xmlns:a16="http://schemas.microsoft.com/office/drawing/2014/main" id="{65E9E043-9639-4FB9-99CE-30EF26FCC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13" y="418941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6">
            <a:extLst>
              <a:ext uri="{FF2B5EF4-FFF2-40B4-BE49-F238E27FC236}">
                <a16:creationId xmlns:a16="http://schemas.microsoft.com/office/drawing/2014/main" id="{EFF23A89-4F23-4D7B-8666-8D8398CBE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4213" y="418941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8">
            <a:extLst>
              <a:ext uri="{FF2B5EF4-FFF2-40B4-BE49-F238E27FC236}">
                <a16:creationId xmlns:a16="http://schemas.microsoft.com/office/drawing/2014/main" id="{34352255-F395-4082-AA37-FE79DEFC6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2436813"/>
            <a:ext cx="21336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Adaptee </a:t>
            </a:r>
          </a:p>
        </p:txBody>
      </p:sp>
      <p:sp>
        <p:nvSpPr>
          <p:cNvPr id="9228" name="Rectangle 19">
            <a:extLst>
              <a:ext uri="{FF2B5EF4-FFF2-40B4-BE49-F238E27FC236}">
                <a16:creationId xmlns:a16="http://schemas.microsoft.com/office/drawing/2014/main" id="{6AA58EAD-F627-4A5B-BA04-0FC4080A3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2894013"/>
            <a:ext cx="21336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SpecificRequest( )</a:t>
            </a:r>
          </a:p>
        </p:txBody>
      </p:sp>
      <p:sp>
        <p:nvSpPr>
          <p:cNvPr id="9229" name="Line 20">
            <a:extLst>
              <a:ext uri="{FF2B5EF4-FFF2-40B4-BE49-F238E27FC236}">
                <a16:creationId xmlns:a16="http://schemas.microsoft.com/office/drawing/2014/main" id="{3A55826A-EA94-45B3-B6A3-EB19B62368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5213" y="418941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21">
            <a:extLst>
              <a:ext uri="{FF2B5EF4-FFF2-40B4-BE49-F238E27FC236}">
                <a16:creationId xmlns:a16="http://schemas.microsoft.com/office/drawing/2014/main" id="{DB0820BD-28ED-42CF-8972-B8E5551DDB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213" y="4189413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22">
            <a:extLst>
              <a:ext uri="{FF2B5EF4-FFF2-40B4-BE49-F238E27FC236}">
                <a16:creationId xmlns:a16="http://schemas.microsoft.com/office/drawing/2014/main" id="{308E2E63-68C9-496E-8A40-2A14EF0A55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5413" y="3351213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AutoShape 23">
            <a:extLst>
              <a:ext uri="{FF2B5EF4-FFF2-40B4-BE49-F238E27FC236}">
                <a16:creationId xmlns:a16="http://schemas.microsoft.com/office/drawing/2014/main" id="{C3576E7C-F578-4A9D-A6CF-2F7679495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013" y="3960813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Line 24">
            <a:extLst>
              <a:ext uri="{FF2B5EF4-FFF2-40B4-BE49-F238E27FC236}">
                <a16:creationId xmlns:a16="http://schemas.microsoft.com/office/drawing/2014/main" id="{E56C1AE6-38E4-4E90-B1E9-4853D471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013" y="3352800"/>
            <a:ext cx="1587" cy="836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AutoShape 17">
            <a:extLst>
              <a:ext uri="{FF2B5EF4-FFF2-40B4-BE49-F238E27FC236}">
                <a16:creationId xmlns:a16="http://schemas.microsoft.com/office/drawing/2014/main" id="{6F9F0608-862B-4E62-81B0-5BE65B46E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3" y="3960813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5" name="Text Box 25">
            <a:extLst>
              <a:ext uri="{FF2B5EF4-FFF2-40B4-BE49-F238E27FC236}">
                <a16:creationId xmlns:a16="http://schemas.microsoft.com/office/drawing/2014/main" id="{D36CDDCB-CDC5-4FF1-8BE9-5DA707384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13" y="3884613"/>
            <a:ext cx="1697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>
                <a:latin typeface="Arial" panose="020B0604020202020204" pitchFamily="34" charset="0"/>
              </a:rPr>
              <a:t>(implementation)</a:t>
            </a:r>
          </a:p>
        </p:txBody>
      </p:sp>
      <p:sp>
        <p:nvSpPr>
          <p:cNvPr id="9236" name="Rectangle 26">
            <a:extLst>
              <a:ext uri="{FF2B5EF4-FFF2-40B4-BE49-F238E27FC236}">
                <a16:creationId xmlns:a16="http://schemas.microsoft.com/office/drawing/2014/main" id="{DCAA7EE7-1634-45A0-AB76-A5D5F68FB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953000"/>
            <a:ext cx="19812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SpecificRequest( )</a:t>
            </a:r>
          </a:p>
        </p:txBody>
      </p:sp>
      <p:sp>
        <p:nvSpPr>
          <p:cNvPr id="9237" name="Line 27">
            <a:extLst>
              <a:ext uri="{FF2B5EF4-FFF2-40B4-BE49-F238E27FC236}">
                <a16:creationId xmlns:a16="http://schemas.microsoft.com/office/drawing/2014/main" id="{09347E7D-178C-478B-8CD6-BF570D2E3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181600"/>
            <a:ext cx="914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388476F-F579-4839-A556-D120F67B6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Structure: Object Adapter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0D6146E-CF90-4E43-B3CE-2B9A22F8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3" y="2436813"/>
            <a:ext cx="9144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Client 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6667078-F093-4928-9824-34C1B4D70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438400"/>
            <a:ext cx="1446213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Target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C8A8B1C-8D49-431F-8528-7143BC5AA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95600"/>
            <a:ext cx="1446213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Request( )</a:t>
            </a: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7862159C-BED3-49B2-897B-C9F0134D7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667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65FF4C9C-142B-4983-9CEF-7446A61E6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95800"/>
            <a:ext cx="1447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Adapter 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801C8C94-B961-4E88-98BA-D350FEA93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953000"/>
            <a:ext cx="1447800" cy="4587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Request( )</a:t>
            </a:r>
          </a:p>
        </p:txBody>
      </p:sp>
      <p:sp>
        <p:nvSpPr>
          <p:cNvPr id="10249" name="Line 10">
            <a:extLst>
              <a:ext uri="{FF2B5EF4-FFF2-40B4-BE49-F238E27FC236}">
                <a16:creationId xmlns:a16="http://schemas.microsoft.com/office/drawing/2014/main" id="{5FA21F50-8287-406D-99CC-FE403C8CF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1">
            <a:extLst>
              <a:ext uri="{FF2B5EF4-FFF2-40B4-BE49-F238E27FC236}">
                <a16:creationId xmlns:a16="http://schemas.microsoft.com/office/drawing/2014/main" id="{C8F0AAB7-0774-45A0-84EA-DDDA91E96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2436813"/>
            <a:ext cx="21336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Adaptee </a:t>
            </a:r>
          </a:p>
        </p:txBody>
      </p:sp>
      <p:sp>
        <p:nvSpPr>
          <p:cNvPr id="10251" name="Rectangle 12">
            <a:extLst>
              <a:ext uri="{FF2B5EF4-FFF2-40B4-BE49-F238E27FC236}">
                <a16:creationId xmlns:a16="http://schemas.microsoft.com/office/drawing/2014/main" id="{6C9074FD-5B20-45D6-B6BE-AA6975267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2894013"/>
            <a:ext cx="21336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SpecificRequest( )</a:t>
            </a:r>
          </a:p>
        </p:txBody>
      </p:sp>
      <p:sp>
        <p:nvSpPr>
          <p:cNvPr id="10252" name="Line 17">
            <a:extLst>
              <a:ext uri="{FF2B5EF4-FFF2-40B4-BE49-F238E27FC236}">
                <a16:creationId xmlns:a16="http://schemas.microsoft.com/office/drawing/2014/main" id="{F419D14E-F215-492D-9EC1-10E850734F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013" y="3352800"/>
            <a:ext cx="1587" cy="836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AutoShape 18">
            <a:extLst>
              <a:ext uri="{FF2B5EF4-FFF2-40B4-BE49-F238E27FC236}">
                <a16:creationId xmlns:a16="http://schemas.microsoft.com/office/drawing/2014/main" id="{1F551FEB-D8BB-41BF-91EA-71253C414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3" y="3960813"/>
            <a:ext cx="3048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Rectangle 20">
            <a:extLst>
              <a:ext uri="{FF2B5EF4-FFF2-40B4-BE49-F238E27FC236}">
                <a16:creationId xmlns:a16="http://schemas.microsoft.com/office/drawing/2014/main" id="{737F9332-0F08-4F9E-8538-C960736CE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953000"/>
            <a:ext cx="36576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adaptee-&gt;SpecificRequest( )</a:t>
            </a:r>
          </a:p>
        </p:txBody>
      </p:sp>
      <p:sp>
        <p:nvSpPr>
          <p:cNvPr id="10255" name="Line 21">
            <a:extLst>
              <a:ext uri="{FF2B5EF4-FFF2-40B4-BE49-F238E27FC236}">
                <a16:creationId xmlns:a16="http://schemas.microsoft.com/office/drawing/2014/main" id="{D7AFAE16-8AFE-4C0D-8426-D1A1CE859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181600"/>
            <a:ext cx="7620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22">
            <a:extLst>
              <a:ext uri="{FF2B5EF4-FFF2-40B4-BE49-F238E27FC236}">
                <a16:creationId xmlns:a16="http://schemas.microsoft.com/office/drawing/2014/main" id="{AFDAB00C-D6FB-4E44-80F9-5E4ED6381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724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23">
            <a:extLst>
              <a:ext uri="{FF2B5EF4-FFF2-40B4-BE49-F238E27FC236}">
                <a16:creationId xmlns:a16="http://schemas.microsoft.com/office/drawing/2014/main" id="{038AC57B-1284-4672-BF7F-E3B3E9EDDE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2667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24">
            <a:extLst>
              <a:ext uri="{FF2B5EF4-FFF2-40B4-BE49-F238E27FC236}">
                <a16:creationId xmlns:a16="http://schemas.microsoft.com/office/drawing/2014/main" id="{F2FCA252-FA87-4112-8A8A-D525E49AC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667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6E74E42-89CF-4541-B1E8-009D3B128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1AA468B-4EA0-4EC1-943A-904FBC9E3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Target</a:t>
            </a:r>
            <a:endParaRPr lang="en-US" altLang="en-US"/>
          </a:p>
          <a:p>
            <a:pPr lvl="1"/>
            <a:r>
              <a:rPr lang="en-US" altLang="en-US" sz="2000"/>
              <a:t>defines the interface that the Client will use.</a:t>
            </a:r>
            <a:endParaRPr lang="en-US" altLang="en-US" sz="800"/>
          </a:p>
          <a:p>
            <a:endParaRPr lang="en-US" altLang="en-US" sz="800"/>
          </a:p>
          <a:p>
            <a:r>
              <a:rPr lang="en-US" altLang="en-US" sz="2400"/>
              <a:t>Client</a:t>
            </a:r>
            <a:endParaRPr lang="en-US" altLang="en-US"/>
          </a:p>
          <a:p>
            <a:pPr lvl="1"/>
            <a:r>
              <a:rPr lang="en-US" altLang="en-US" sz="2000"/>
              <a:t>creates and interacts with objects which conform to the target interface.</a:t>
            </a:r>
            <a:endParaRPr lang="en-US" altLang="en-US"/>
          </a:p>
          <a:p>
            <a:endParaRPr lang="en-US" altLang="en-US" sz="800"/>
          </a:p>
          <a:p>
            <a:r>
              <a:rPr lang="en-US" altLang="en-US" sz="2400"/>
              <a:t>Adaptee</a:t>
            </a:r>
            <a:endParaRPr lang="en-US" altLang="en-US"/>
          </a:p>
          <a:p>
            <a:pPr lvl="1"/>
            <a:r>
              <a:rPr lang="en-US" altLang="en-US" sz="2000"/>
              <a:t>has an interface that needs adapting.</a:t>
            </a:r>
            <a:endParaRPr lang="en-US" altLang="en-US"/>
          </a:p>
          <a:p>
            <a:endParaRPr lang="en-US" altLang="en-US" sz="800"/>
          </a:p>
          <a:p>
            <a:r>
              <a:rPr lang="en-US" altLang="en-US" sz="2400"/>
              <a:t>Adapter</a:t>
            </a:r>
            <a:endParaRPr lang="en-US" altLang="en-US"/>
          </a:p>
          <a:p>
            <a:pPr lvl="1"/>
            <a:r>
              <a:rPr lang="en-US" altLang="en-US" sz="2000"/>
              <a:t>adapts the interface of the adaptee to that of the target.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602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Arial</vt:lpstr>
      <vt:lpstr>Calibri Light</vt:lpstr>
      <vt:lpstr>Symbol</vt:lpstr>
      <vt:lpstr>Tahoma</vt:lpstr>
      <vt:lpstr>Office Theme</vt:lpstr>
      <vt:lpstr>Adapter Pattern</vt:lpstr>
      <vt:lpstr>Intent</vt:lpstr>
      <vt:lpstr>Motivation</vt:lpstr>
      <vt:lpstr>Motivation: Class Adapter</vt:lpstr>
      <vt:lpstr>Motivation: Object Adapter</vt:lpstr>
      <vt:lpstr>Applicability</vt:lpstr>
      <vt:lpstr>Structure: Class Adapter</vt:lpstr>
      <vt:lpstr>Structure: Object Adapter</vt:lpstr>
      <vt:lpstr>Participants</vt:lpstr>
      <vt:lpstr>Collaborators</vt:lpstr>
      <vt:lpstr>Consequences</vt:lpstr>
      <vt:lpstr>Implementation: Class Adapter</vt:lpstr>
      <vt:lpstr>PowerPoint Presentation</vt:lpstr>
      <vt:lpstr>Pluggable Adapter</vt:lpstr>
      <vt:lpstr>PowerPoint Presentation</vt:lpstr>
      <vt:lpstr>Two-way Adapter</vt:lpstr>
      <vt:lpstr>Known Uses</vt:lpstr>
      <vt:lpstr>Related Patterns</vt:lpstr>
      <vt:lpstr>End of Presentation</vt:lpstr>
    </vt:vector>
  </TitlesOfParts>
  <Company>Fawcett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Factory Pattern</dc:title>
  <dc:creator>jim</dc:creator>
  <cp:lastModifiedBy>James Fawcett</cp:lastModifiedBy>
  <cp:revision>47</cp:revision>
  <cp:lastPrinted>2001-06-05T01:34:59Z</cp:lastPrinted>
  <dcterms:created xsi:type="dcterms:W3CDTF">1999-05-26T22:39:39Z</dcterms:created>
  <dcterms:modified xsi:type="dcterms:W3CDTF">2018-02-22T10:28:01Z</dcterms:modified>
</cp:coreProperties>
</file>