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87" r:id="rId2"/>
  </p:sldMasterIdLst>
  <p:notesMasterIdLst>
    <p:notesMasterId r:id="rId52"/>
  </p:notesMasterIdLst>
  <p:sldIdLst>
    <p:sldId id="326" r:id="rId3"/>
    <p:sldId id="320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6" r:id="rId12"/>
    <p:sldId id="335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77D"/>
    <a:srgbClr val="3E3D3C"/>
    <a:srgbClr val="0D1D37"/>
    <a:srgbClr val="D44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77" d="100"/>
          <a:sy n="77" d="100"/>
        </p:scale>
        <p:origin x="67" y="58"/>
      </p:cViewPr>
      <p:guideLst>
        <p:guide orient="horz" pos="2183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2355E-9E02-FB4C-881D-3FE542E0640D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50E08-B43C-1C40-8EE4-21DAB8FD2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>
                <a:solidFill>
                  <a:srgbClr val="3E3D3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14437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098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391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58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718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22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63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56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74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98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0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6007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22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January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January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angentsoft.net/wskfaq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altLang="en-US" b="1" cap="none" dirty="0"/>
              <a:t>Win32 Sockets</a:t>
            </a:r>
            <a:endParaRPr lang="en-US" b="1" cap="none" dirty="0"/>
          </a:p>
        </p:txBody>
      </p:sp>
    </p:spTree>
    <p:extLst>
      <p:ext uri="{BB962C8B-B14F-4D97-AF65-F5344CB8AC3E}">
        <p14:creationId xmlns:p14="http://schemas.microsoft.com/office/powerpoint/2010/main" val="114103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Socket send Behavior (cont.)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5306" cy="3719226"/>
          </a:xfrm>
        </p:spPr>
        <p:txBody>
          <a:bodyPr>
            <a:noAutofit/>
          </a:bodyPr>
          <a:lstStyle/>
          <a:p>
            <a:pPr marL="183600">
              <a:spcBef>
                <a:spcPts val="1200"/>
              </a:spcBef>
            </a:pPr>
            <a:r>
              <a:rPr lang="en-IN" sz="2800" dirty="0"/>
              <a:t>If receive buffer has free space, but less than </a:t>
            </a:r>
            <a:r>
              <a:rPr lang="en-IN" sz="2800" dirty="0" err="1"/>
              <a:t>len</a:t>
            </a:r>
            <a:r>
              <a:rPr lang="en-IN" sz="2800" dirty="0"/>
              <a:t> bytes, then the receive buffer is filled and send returns the number of bytes actually sent.</a:t>
            </a:r>
          </a:p>
          <a:p>
            <a:pPr marL="183600">
              <a:spcBef>
                <a:spcPts val="1200"/>
              </a:spcBef>
            </a:pPr>
            <a:r>
              <a:rPr lang="en-IN" sz="2800" dirty="0"/>
              <a:t>If receive buffer is full, send will block until space becomes available.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E114069-2A3F-4B2A-8DC2-20DCD5FDD1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98397"/>
              </p:ext>
            </p:extLst>
          </p:nvPr>
        </p:nvGraphicFramePr>
        <p:xfrm>
          <a:off x="925976" y="4081734"/>
          <a:ext cx="6779750" cy="204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VISIO" r:id="rId3" imgW="5894773" imgH="1961965" progId="">
                  <p:embed/>
                </p:oleObj>
              </mc:Choice>
              <mc:Fallback>
                <p:oleObj name="VISIO" r:id="rId3" imgW="5894773" imgH="196196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976" y="4081734"/>
                        <a:ext cx="6779750" cy="20428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09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Socket </a:t>
            </a:r>
            <a:r>
              <a:rPr lang="en-US" dirty="0" err="1"/>
              <a:t>recv</a:t>
            </a:r>
            <a:r>
              <a:rPr lang="en-US" dirty="0"/>
              <a:t> Behavior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6329" cy="3957918"/>
          </a:xfrm>
        </p:spPr>
        <p:txBody>
          <a:bodyPr>
            <a:noAutofit/>
          </a:bodyPr>
          <a:lstStyle/>
          <a:p>
            <a:pPr marL="183600">
              <a:spcBef>
                <a:spcPts val="600"/>
              </a:spcBef>
            </a:pPr>
            <a:r>
              <a:rPr lang="en-IN" sz="2800" dirty="0"/>
              <a:t>Sockets API provides functions:</a:t>
            </a:r>
          </a:p>
          <a:p>
            <a:pPr marL="457920" lvl="2">
              <a:spcBef>
                <a:spcPts val="600"/>
              </a:spcBef>
            </a:pPr>
            <a:r>
              <a:rPr lang="en-US" sz="2400" dirty="0" err="1"/>
              <a:t>int</a:t>
            </a:r>
            <a:r>
              <a:rPr lang="en-US" sz="2400" dirty="0"/>
              <a:t> send(SOCKET s, char *buff,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len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flags)</a:t>
            </a:r>
            <a:br>
              <a:rPr lang="en-US" sz="2400" dirty="0"/>
            </a:br>
            <a:r>
              <a:rPr lang="en-US" sz="2400" dirty="0"/>
              <a:t>Request to send up to </a:t>
            </a:r>
            <a:r>
              <a:rPr lang="en-US" sz="2400" dirty="0" err="1"/>
              <a:t>len</a:t>
            </a:r>
            <a:r>
              <a:rPr lang="en-US" sz="2400" dirty="0"/>
              <a:t> bytes from buffer buff</a:t>
            </a:r>
          </a:p>
          <a:p>
            <a:pPr marL="457920" lvl="2">
              <a:spcBef>
                <a:spcPts val="600"/>
              </a:spcBef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recv</a:t>
            </a:r>
            <a:r>
              <a:rPr lang="en-US" sz="2400" dirty="0"/>
              <a:t>(SOCKET s, char *buff,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len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flags)</a:t>
            </a:r>
            <a:br>
              <a:rPr lang="en-US" sz="2400" dirty="0"/>
            </a:br>
            <a:r>
              <a:rPr lang="en-US" sz="2400" dirty="0"/>
              <a:t>Request to receive up to </a:t>
            </a:r>
            <a:r>
              <a:rPr lang="en-US" sz="2400" dirty="0" err="1"/>
              <a:t>len</a:t>
            </a:r>
            <a:r>
              <a:rPr lang="en-US" sz="2400" dirty="0"/>
              <a:t> bytes, stored in buffer buff</a:t>
            </a:r>
          </a:p>
          <a:p>
            <a:pPr marL="183600">
              <a:spcBef>
                <a:spcPts val="600"/>
              </a:spcBef>
            </a:pPr>
            <a:r>
              <a:rPr lang="en-US" sz="2800" dirty="0"/>
              <a:t>If receive buffer has at least </a:t>
            </a:r>
            <a:r>
              <a:rPr lang="en-US" sz="2800" dirty="0" err="1"/>
              <a:t>len</a:t>
            </a:r>
            <a:r>
              <a:rPr lang="en-US" sz="2800" dirty="0"/>
              <a:t> bytes of content, then </a:t>
            </a:r>
            <a:r>
              <a:rPr lang="en-US" sz="2800" dirty="0" err="1"/>
              <a:t>len</a:t>
            </a:r>
            <a:r>
              <a:rPr lang="en-US" sz="2800" dirty="0"/>
              <a:t> bytes are copied to buff and call returns with value </a:t>
            </a:r>
            <a:r>
              <a:rPr lang="en-US" sz="2800" dirty="0" err="1"/>
              <a:t>len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74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Socket </a:t>
            </a:r>
            <a:r>
              <a:rPr lang="en-US" dirty="0" err="1"/>
              <a:t>recv</a:t>
            </a:r>
            <a:r>
              <a:rPr lang="en-US" dirty="0"/>
              <a:t> Behavior (cont.)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6329" cy="3957918"/>
          </a:xfrm>
        </p:spPr>
        <p:txBody>
          <a:bodyPr>
            <a:noAutofit/>
          </a:bodyPr>
          <a:lstStyle/>
          <a:p>
            <a:pPr marL="183600">
              <a:spcBef>
                <a:spcPts val="600"/>
              </a:spcBef>
            </a:pPr>
            <a:r>
              <a:rPr lang="en-US" sz="2800" dirty="0"/>
              <a:t>If receive buffer has content, but less than </a:t>
            </a:r>
            <a:r>
              <a:rPr lang="en-US" sz="2800" dirty="0" err="1"/>
              <a:t>len</a:t>
            </a:r>
            <a:r>
              <a:rPr lang="en-US" sz="2800" dirty="0"/>
              <a:t> bytes, then the receive buffer contents are moved to buff and </a:t>
            </a:r>
            <a:r>
              <a:rPr lang="en-US" sz="2800" dirty="0" err="1"/>
              <a:t>recv</a:t>
            </a:r>
            <a:r>
              <a:rPr lang="en-US" sz="2800" dirty="0"/>
              <a:t> returns the number of bytes actually copied.</a:t>
            </a:r>
          </a:p>
          <a:p>
            <a:pPr marL="183600">
              <a:spcBef>
                <a:spcPts val="600"/>
              </a:spcBef>
            </a:pPr>
            <a:r>
              <a:rPr lang="en-US" sz="2800" dirty="0"/>
              <a:t>If receive buffer is empty, </a:t>
            </a:r>
            <a:r>
              <a:rPr lang="en-US" sz="2800" dirty="0" err="1"/>
              <a:t>recv</a:t>
            </a:r>
            <a:r>
              <a:rPr lang="en-US" sz="2800" dirty="0"/>
              <a:t> will block until content becomes available.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81015"/>
              </p:ext>
            </p:extLst>
          </p:nvPr>
        </p:nvGraphicFramePr>
        <p:xfrm>
          <a:off x="1198090" y="4402365"/>
          <a:ext cx="5707535" cy="182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VISIO" r:id="rId3" imgW="5894773" imgH="1961965" progId="">
                  <p:embed/>
                </p:oleObj>
              </mc:Choice>
              <mc:Fallback>
                <p:oleObj name="VISIO" r:id="rId3" imgW="5894773" imgH="1961965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090" y="4402365"/>
                        <a:ext cx="5707535" cy="18269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74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Sockets Interface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Berkley Sockets API</a:t>
            </a:r>
          </a:p>
        </p:txBody>
      </p:sp>
    </p:spTree>
    <p:extLst>
      <p:ext uri="{BB962C8B-B14F-4D97-AF65-F5344CB8AC3E}">
        <p14:creationId xmlns:p14="http://schemas.microsoft.com/office/powerpoint/2010/main" val="1251727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Creating Sockets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dirty="0"/>
              <a:t>Socket connections are based on:</a:t>
            </a:r>
          </a:p>
          <a:p>
            <a:pPr lvl="1">
              <a:spcBef>
                <a:spcPts val="1800"/>
              </a:spcBef>
            </a:pPr>
            <a:r>
              <a:rPr lang="en-US" altLang="en-US" dirty="0"/>
              <a:t>Domains—network connection or IPC pipe</a:t>
            </a:r>
          </a:p>
          <a:p>
            <a:pPr lvl="2">
              <a:spcBef>
                <a:spcPts val="1800"/>
              </a:spcBef>
            </a:pPr>
            <a:r>
              <a:rPr lang="en-US" altLang="en-US" dirty="0"/>
              <a:t>AF_INET for IPv4 protocol</a:t>
            </a:r>
          </a:p>
          <a:p>
            <a:pPr lvl="2">
              <a:spcBef>
                <a:spcPts val="1800"/>
              </a:spcBef>
            </a:pPr>
            <a:r>
              <a:rPr lang="en-US" altLang="en-US" dirty="0"/>
              <a:t>AF_INET6 for IPv6 protocol</a:t>
            </a:r>
          </a:p>
          <a:p>
            <a:pPr lvl="1">
              <a:spcBef>
                <a:spcPts val="1800"/>
              </a:spcBef>
            </a:pPr>
            <a:r>
              <a:rPr lang="en-US" altLang="en-US" dirty="0"/>
              <a:t>Type—stream, datagram, raw IP packets, …</a:t>
            </a:r>
          </a:p>
          <a:p>
            <a:pPr lvl="2">
              <a:spcBef>
                <a:spcPts val="1800"/>
              </a:spcBef>
            </a:pPr>
            <a:r>
              <a:rPr lang="en-US" altLang="en-US" dirty="0"/>
              <a:t>SOCK_STREAM </a:t>
            </a:r>
            <a:r>
              <a:rPr lang="en-US" altLang="en-US" dirty="0">
                <a:sym typeface="Wingdings" panose="05000000000000000000" pitchFamily="2" charset="2"/>
              </a:rPr>
              <a:t> TCP packets</a:t>
            </a:r>
          </a:p>
          <a:p>
            <a:pPr lvl="2">
              <a:spcBef>
                <a:spcPts val="1800"/>
              </a:spcBef>
            </a:pPr>
            <a:r>
              <a:rPr lang="en-US" altLang="en-US" dirty="0">
                <a:sym typeface="Wingdings" panose="05000000000000000000" pitchFamily="2" charset="2"/>
              </a:rPr>
              <a:t>SOCK_DGRAM  UDP packets</a:t>
            </a:r>
          </a:p>
          <a:p>
            <a:pPr lvl="1">
              <a:spcBef>
                <a:spcPts val="1800"/>
              </a:spcBef>
            </a:pPr>
            <a:endParaRPr lang="en-US" altLang="en-US" dirty="0">
              <a:sym typeface="Wingdings" panose="05000000000000000000" pitchFamily="2" charset="2"/>
            </a:endParaRPr>
          </a:p>
          <a:p>
            <a:pPr marL="274320" lvl="1" indent="0">
              <a:spcBef>
                <a:spcPts val="1800"/>
              </a:spcBef>
              <a:buNone/>
            </a:pPr>
            <a:endParaRPr lang="en-US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4124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Creating Sockets (cont.)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IN" dirty="0"/>
              <a:t>Protocol—TCP, UDP, …</a:t>
            </a:r>
          </a:p>
          <a:p>
            <a:pPr lvl="1">
              <a:spcBef>
                <a:spcPts val="1800"/>
              </a:spcBef>
            </a:pPr>
            <a:r>
              <a:rPr lang="en-IN" dirty="0"/>
              <a:t>0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IN" altLang="en-US" dirty="0">
                <a:sym typeface="Wingdings" panose="05000000000000000000" pitchFamily="2" charset="2"/>
              </a:rPr>
              <a:t> </a:t>
            </a:r>
            <a:r>
              <a:rPr lang="en-IN" dirty="0"/>
              <a:t>default, e.g., TCP for SOCK_STREAM</a:t>
            </a:r>
          </a:p>
          <a:p>
            <a:pPr>
              <a:spcBef>
                <a:spcPts val="1800"/>
              </a:spcBef>
            </a:pPr>
            <a:r>
              <a:rPr lang="en-IN" dirty="0"/>
              <a:t>Example: </a:t>
            </a:r>
            <a:br>
              <a:rPr lang="en-IN" dirty="0"/>
            </a:br>
            <a:r>
              <a:rPr lang="en-IN" sz="2400" dirty="0"/>
              <a:t>HANDLE sock = socket(AF_INET,SOCK_STREAM,0);</a:t>
            </a:r>
          </a:p>
          <a:p>
            <a:pPr>
              <a:spcBef>
                <a:spcPts val="1800"/>
              </a:spcBef>
            </a:pPr>
            <a:r>
              <a:rPr lang="en-IN" dirty="0"/>
              <a:t>Note: we will focus on the IP4 interface, since it is simpler than IP6. Our Socket Library handles both.</a:t>
            </a:r>
          </a:p>
        </p:txBody>
      </p:sp>
    </p:spTree>
    <p:extLst>
      <p:ext uri="{BB962C8B-B14F-4D97-AF65-F5344CB8AC3E}">
        <p14:creationId xmlns:p14="http://schemas.microsoft.com/office/powerpoint/2010/main" val="3973312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Connecting Sockets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2600" dirty="0"/>
              <a:t>Socket addresses</a:t>
            </a: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br>
              <a:rPr lang="en-US" altLang="en-US" sz="22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struct SOCKADDR_IN {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	sin_family		  // AF_INET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	</a:t>
            </a:r>
            <a:r>
              <a:rPr lang="en-US" altLang="en-US" sz="2000" dirty="0" err="1">
                <a:latin typeface="Consolas" panose="020B0609020204030204" pitchFamily="49" charset="0"/>
              </a:rPr>
              <a:t>sin_address.s_addr</a:t>
            </a:r>
            <a:r>
              <a:rPr lang="en-US" altLang="en-US" sz="2000" dirty="0">
                <a:latin typeface="Consolas" panose="020B0609020204030204" pitchFamily="49" charset="0"/>
              </a:rPr>
              <a:t>  // </a:t>
            </a:r>
            <a:r>
              <a:rPr lang="en-US" altLang="en-US" sz="2000" dirty="0" err="1">
                <a:latin typeface="Consolas" panose="020B0609020204030204" pitchFamily="49" charset="0"/>
              </a:rPr>
              <a:t>inet_addr</a:t>
            </a:r>
            <a:r>
              <a:rPr lang="en-US" altLang="en-US" sz="2000" dirty="0">
                <a:latin typeface="Consolas" panose="020B0609020204030204" pitchFamily="49" charset="0"/>
              </a:rPr>
              <a:t>(“127.0.0.1”);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	</a:t>
            </a:r>
            <a:r>
              <a:rPr lang="en-US" altLang="en-US" sz="2000" dirty="0" err="1">
                <a:latin typeface="Consolas" panose="020B0609020204030204" pitchFamily="49" charset="0"/>
              </a:rPr>
              <a:t>sin_port</a:t>
            </a:r>
            <a:r>
              <a:rPr lang="en-US" altLang="en-US" sz="2000" dirty="0">
                <a:latin typeface="Consolas" panose="020B0609020204030204" pitchFamily="49" charset="0"/>
              </a:rPr>
              <a:t> 		  // </a:t>
            </a:r>
            <a:r>
              <a:rPr lang="en-US" altLang="en-US" sz="2000" dirty="0" err="1">
                <a:latin typeface="Consolas" panose="020B0609020204030204" pitchFamily="49" charset="0"/>
              </a:rPr>
              <a:t>htons</a:t>
            </a:r>
            <a:r>
              <a:rPr lang="en-US" altLang="en-US" sz="2000" dirty="0">
                <a:latin typeface="Consolas" panose="020B0609020204030204" pitchFamily="49" charset="0"/>
              </a:rPr>
              <a:t>(8000);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} </a:t>
            </a:r>
            <a:r>
              <a:rPr lang="en-US" altLang="en-US" sz="2000" dirty="0" err="1">
                <a:latin typeface="Consolas" panose="020B0609020204030204" pitchFamily="49" charset="0"/>
              </a:rPr>
              <a:t>addr</a:t>
            </a:r>
            <a:r>
              <a:rPr lang="en-US" altLang="en-US" sz="2000" dirty="0">
                <a:latin typeface="Consolas" panose="020B0609020204030204" pitchFamily="49" charset="0"/>
              </a:rPr>
              <a:t>;</a:t>
            </a:r>
            <a:endParaRPr lang="en-US" altLang="en-US" sz="2600" dirty="0"/>
          </a:p>
          <a:p>
            <a:pPr>
              <a:spcBef>
                <a:spcPts val="1800"/>
              </a:spcBef>
            </a:pPr>
            <a:r>
              <a:rPr lang="en-US" altLang="en-US" sz="2600" dirty="0"/>
              <a:t>Bind server listener to port:</a:t>
            </a:r>
            <a:br>
              <a:rPr lang="en-US" altLang="en-US" sz="2600" dirty="0"/>
            </a:br>
            <a:r>
              <a:rPr lang="en-US" altLang="en-US" sz="2000" dirty="0">
                <a:latin typeface="Consolas" panose="020B0609020204030204" pitchFamily="49" charset="0"/>
              </a:rPr>
              <a:t>int err = bind(sock, (SOCKADDR_IN*)&amp;</a:t>
            </a:r>
            <a:r>
              <a:rPr lang="en-US" altLang="en-US" sz="2000" dirty="0" err="1">
                <a:latin typeface="Consolas" panose="020B0609020204030204" pitchFamily="49" charset="0"/>
              </a:rPr>
              <a:t>addr,sizeof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</a:rPr>
              <a:t>addr</a:t>
            </a:r>
            <a:r>
              <a:rPr lang="en-US" altLang="en-US" sz="2000" dirty="0">
                <a:latin typeface="Consolas" panose="020B0609020204030204" pitchFamily="49" charset="0"/>
              </a:rPr>
              <a:t>));</a:t>
            </a:r>
            <a:endParaRPr lang="en-US" altLang="en-US" sz="2600" dirty="0"/>
          </a:p>
          <a:p>
            <a:pPr>
              <a:spcBef>
                <a:spcPts val="1800"/>
              </a:spcBef>
            </a:pPr>
            <a:r>
              <a:rPr lang="en-US" altLang="en-US" sz="2600" dirty="0"/>
              <a:t>Connect client to server:</a:t>
            </a:r>
            <a:br>
              <a:rPr lang="en-US" altLang="en-US" sz="2600" dirty="0"/>
            </a:br>
            <a:r>
              <a:rPr lang="en-US" altLang="en-US" sz="2000" dirty="0">
                <a:latin typeface="Consolas" panose="020B0609020204030204" pitchFamily="49" charset="0"/>
              </a:rPr>
              <a:t>HANDLE connect(sock, (SOCKADDR_IN*)&amp;</a:t>
            </a:r>
            <a:r>
              <a:rPr lang="en-US" altLang="en-US" sz="2000" dirty="0" err="1">
                <a:latin typeface="Consolas" panose="020B0609020204030204" pitchFamily="49" charset="0"/>
              </a:rPr>
              <a:t>addr,sizeof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</a:rPr>
              <a:t>addr</a:t>
            </a:r>
            <a:r>
              <a:rPr lang="en-US" altLang="en-US" sz="2000" dirty="0">
                <a:latin typeface="Consolas" panose="020B0609020204030204" pitchFamily="49" charset="0"/>
              </a:rPr>
              <a:t>))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755996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Client/Server Processing</a:t>
            </a: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1D0E91D4-FB91-40F8-AE0A-C34C968C9D93}"/>
              </a:ext>
            </a:extLst>
          </p:cNvPr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259807" y="1895856"/>
          <a:ext cx="4624387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Visio" r:id="rId3" imgW="6619736" imgH="6486709" progId="">
                  <p:embed/>
                </p:oleObj>
              </mc:Choice>
              <mc:Fallback>
                <p:oleObj name="Visio" r:id="rId3" imgW="6619736" imgH="6486709" progId="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1D0E91D4-FB91-40F8-AE0A-C34C968C9D9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807" y="1895856"/>
                        <a:ext cx="4624387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567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Accessing Sockets Library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501449" cy="48768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2200" dirty="0">
                <a:latin typeface="Consolas" panose="020B0609020204030204" pitchFamily="49" charset="0"/>
              </a:rPr>
              <a:t>#include &lt;winsock2.h&gt;</a:t>
            </a:r>
            <a:endParaRPr lang="en-US" altLang="en-US" sz="2200" dirty="0">
              <a:latin typeface="Courier New" panose="02070309020205020404" pitchFamily="49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2200" dirty="0"/>
              <a:t>Link with wsock32.lib</a:t>
            </a:r>
          </a:p>
          <a:p>
            <a:pPr marL="183600">
              <a:spcBef>
                <a:spcPts val="1800"/>
              </a:spcBef>
            </a:pPr>
            <a:r>
              <a:rPr lang="en-US" altLang="en-US" sz="2200" dirty="0"/>
              <a:t>To build a server for multiple clients you will need to use threads; e.g.:</a:t>
            </a:r>
            <a:br>
              <a:rPr lang="en-US" altLang="en-US" sz="2200" dirty="0"/>
            </a:br>
            <a:r>
              <a:rPr lang="en-US" altLang="en-US" sz="2200" dirty="0">
                <a:latin typeface="Consolas" panose="020B0609020204030204" pitchFamily="49" charset="0"/>
              </a:rPr>
              <a:t>#include &lt;</a:t>
            </a:r>
            <a:r>
              <a:rPr lang="en-US" altLang="en-US" sz="2200" dirty="0" err="1">
                <a:latin typeface="Consolas" panose="020B0609020204030204" pitchFamily="49" charset="0"/>
              </a:rPr>
              <a:t>process.h</a:t>
            </a:r>
            <a:r>
              <a:rPr lang="en-US" altLang="en-US" sz="2200" dirty="0">
                <a:latin typeface="Consolas" panose="020B0609020204030204" pitchFamily="49" charset="0"/>
              </a:rPr>
              <a:t>&gt;   // Win32 threads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   or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#include&lt;threads&gt;	 // C++11 threads</a:t>
            </a:r>
          </a:p>
          <a:p>
            <a:pPr marL="183600">
              <a:spcBef>
                <a:spcPts val="0"/>
              </a:spcBef>
              <a:buNone/>
            </a:pP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/>
              <a:t>and use the Project Settings:</a:t>
            </a:r>
          </a:p>
          <a:p>
            <a:pPr marL="183600" indent="0">
              <a:spcBef>
                <a:spcPts val="1800"/>
              </a:spcBef>
              <a:buNone/>
            </a:pPr>
            <a:r>
              <a:rPr lang="en-US" altLang="en-US" sz="2200" dirty="0"/>
              <a:t>C/C++ language\category=code generation\debug multithreaded</a:t>
            </a:r>
          </a:p>
          <a:p>
            <a:pPr marL="0" indent="0">
              <a:lnSpc>
                <a:spcPct val="12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1268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5138F1F3-78D0-487A-8043-F93E05B99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83829"/>
            <a:ext cx="6916615" cy="48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dirty="0"/>
              <a:t>Project Settings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5545458D-BCEA-498C-9834-5599EB6A5D3E}"/>
              </a:ext>
            </a:extLst>
          </p:cNvPr>
          <p:cNvSpPr>
            <a:spLocks noChangeArrowheads="1"/>
          </p:cNvSpPr>
          <p:nvPr/>
        </p:nvSpPr>
        <p:spPr bwMode="auto">
          <a:xfrm rot="4690489">
            <a:off x="7678615" y="2249210"/>
            <a:ext cx="609600" cy="1524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ED7D3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1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References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3000" dirty="0"/>
              <a:t>Socket Routines, MSDN help</a:t>
            </a:r>
          </a:p>
          <a:p>
            <a:pPr>
              <a:spcBef>
                <a:spcPts val="1800"/>
              </a:spcBef>
            </a:pPr>
            <a:r>
              <a:rPr lang="en-US" altLang="en-US" sz="3000" dirty="0"/>
              <a:t>Network Programming for Microsoft Windows, Jones &amp; </a:t>
            </a:r>
            <a:r>
              <a:rPr lang="en-US" altLang="en-US" sz="3000" dirty="0" err="1"/>
              <a:t>Ohlund</a:t>
            </a:r>
            <a:r>
              <a:rPr lang="en-US" altLang="en-US" sz="3000" dirty="0"/>
              <a:t>, Microsoft Press, 1999 (a later edition is in print)</a:t>
            </a:r>
          </a:p>
          <a:p>
            <a:pPr>
              <a:spcBef>
                <a:spcPts val="1800"/>
              </a:spcBef>
            </a:pPr>
            <a:r>
              <a:rPr lang="en-US" altLang="en-US" sz="3000" dirty="0"/>
              <a:t>C# Network Programming, Richard Blum, </a:t>
            </a:r>
            <a:r>
              <a:rPr lang="en-US" altLang="en-US" sz="3000" dirty="0" err="1"/>
              <a:t>Sybex</a:t>
            </a:r>
            <a:r>
              <a:rPr lang="en-US" altLang="en-US" sz="3000" dirty="0"/>
              <a:t>, 2003</a:t>
            </a:r>
          </a:p>
          <a:p>
            <a:pPr>
              <a:spcBef>
                <a:spcPts val="1800"/>
              </a:spcBef>
            </a:pPr>
            <a:r>
              <a:rPr lang="en-US" altLang="en-US" sz="3000" dirty="0">
                <a:hlinkClick r:id="rId2"/>
              </a:rPr>
              <a:t>http://tangentsoft.net/wskfaq</a:t>
            </a:r>
            <a:endParaRPr lang="en-US" altLang="en-US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70665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Project Settings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7382B1F-EB0D-4504-9604-D5502625D97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491782"/>
            <a:ext cx="7489825" cy="465455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6" name="AutoShape 8">
            <a:extLst>
              <a:ext uri="{FF2B5EF4-FFF2-40B4-BE49-F238E27FC236}">
                <a16:creationId xmlns:a16="http://schemas.microsoft.com/office/drawing/2014/main" id="{95A19110-8D03-464F-8F87-483012C81A22}"/>
              </a:ext>
            </a:extLst>
          </p:cNvPr>
          <p:cNvSpPr>
            <a:spLocks noChangeArrowheads="1"/>
          </p:cNvSpPr>
          <p:nvPr/>
        </p:nvSpPr>
        <p:spPr bwMode="auto">
          <a:xfrm rot="8821165">
            <a:off x="5795890" y="2357020"/>
            <a:ext cx="609600" cy="1409700"/>
          </a:xfrm>
          <a:prstGeom prst="downArrow">
            <a:avLst>
              <a:gd name="adj1" fmla="val 50000"/>
              <a:gd name="adj2" fmla="val 57813"/>
            </a:avLst>
          </a:prstGeom>
          <a:solidFill>
            <a:srgbClr val="ED7D3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087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Sockets API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en-US" sz="2000" dirty="0" err="1"/>
              <a:t>WSAStartup</a:t>
            </a:r>
            <a:r>
              <a:rPr lang="en-US" altLang="en-US" sz="2000" dirty="0"/>
              <a:t>     — loads WS2_32.dll</a:t>
            </a:r>
          </a:p>
          <a:p>
            <a:pPr>
              <a:spcBef>
                <a:spcPts val="600"/>
              </a:spcBef>
            </a:pPr>
            <a:r>
              <a:rPr lang="en-US" altLang="en-US" sz="2000" dirty="0" err="1"/>
              <a:t>WSACleanup</a:t>
            </a:r>
            <a:r>
              <a:rPr lang="en-US" altLang="en-US" sz="2000" dirty="0"/>
              <a:t>   — unloads </a:t>
            </a:r>
            <a:r>
              <a:rPr lang="en-US" altLang="en-US" sz="2000" dirty="0" err="1"/>
              <a:t>dll</a:t>
            </a:r>
            <a:endParaRPr lang="en-US" altLang="en-US" sz="2000" dirty="0"/>
          </a:p>
          <a:p>
            <a:pPr>
              <a:spcBef>
                <a:spcPts val="600"/>
              </a:spcBef>
            </a:pPr>
            <a:r>
              <a:rPr lang="en-US" altLang="en-US" sz="2000" dirty="0"/>
              <a:t>socket	 — create socket object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connect	 — connect client to server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bind	              — bind server socket to address/port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listen		 — request server to listen for connection requests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accept	 — server accepts a client connection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send		 — send data to remote socket</a:t>
            </a:r>
          </a:p>
          <a:p>
            <a:pPr>
              <a:spcBef>
                <a:spcPts val="600"/>
              </a:spcBef>
            </a:pPr>
            <a:r>
              <a:rPr lang="en-US" altLang="en-US" sz="2000" dirty="0" err="1"/>
              <a:t>recv</a:t>
            </a:r>
            <a:r>
              <a:rPr lang="en-US" altLang="en-US" sz="2000" dirty="0"/>
              <a:t>		 — collect data from remote socket</a:t>
            </a:r>
          </a:p>
          <a:p>
            <a:pPr>
              <a:spcBef>
                <a:spcPts val="600"/>
              </a:spcBef>
            </a:pPr>
            <a:r>
              <a:rPr lang="en-US" altLang="en-US" sz="2000" dirty="0"/>
              <a:t>shutdown	 — close connection</a:t>
            </a:r>
          </a:p>
          <a:p>
            <a:pPr>
              <a:spcBef>
                <a:spcPts val="600"/>
              </a:spcBef>
            </a:pPr>
            <a:r>
              <a:rPr lang="en-US" altLang="en-US" sz="2000" dirty="0" err="1"/>
              <a:t>closesocket</a:t>
            </a:r>
            <a:r>
              <a:rPr lang="en-US" altLang="en-US" sz="2000" dirty="0"/>
              <a:t>	 — closes socket handle</a:t>
            </a:r>
          </a:p>
        </p:txBody>
      </p:sp>
    </p:spTree>
    <p:extLst>
      <p:ext uri="{BB962C8B-B14F-4D97-AF65-F5344CB8AC3E}">
        <p14:creationId xmlns:p14="http://schemas.microsoft.com/office/powerpoint/2010/main" val="2649410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Sequence of Server Calls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altLang="en-US" sz="2400" dirty="0" err="1"/>
              <a:t>WSAStartup</a:t>
            </a:r>
            <a:endParaRPr lang="en-US" altLang="en-US" sz="2400" dirty="0"/>
          </a:p>
          <a:p>
            <a:pPr>
              <a:spcBef>
                <a:spcPts val="300"/>
              </a:spcBef>
            </a:pPr>
            <a:r>
              <a:rPr lang="en-US" altLang="en-US" sz="2400" dirty="0"/>
              <a:t>socket (create listener socket)</a:t>
            </a:r>
          </a:p>
          <a:p>
            <a:pPr>
              <a:spcBef>
                <a:spcPts val="300"/>
              </a:spcBef>
            </a:pPr>
            <a:r>
              <a:rPr lang="en-US" altLang="en-US" sz="2400" dirty="0"/>
              <a:t>bind</a:t>
            </a:r>
          </a:p>
          <a:p>
            <a:pPr>
              <a:spcBef>
                <a:spcPts val="300"/>
              </a:spcBef>
            </a:pPr>
            <a:r>
              <a:rPr lang="en-US" altLang="en-US" sz="2400" dirty="0"/>
              <a:t>listen</a:t>
            </a:r>
          </a:p>
          <a:p>
            <a:pPr>
              <a:spcBef>
                <a:spcPts val="300"/>
              </a:spcBef>
            </a:pPr>
            <a:r>
              <a:rPr lang="en-US" altLang="en-US" sz="2400" dirty="0"/>
              <a:t>accept</a:t>
            </a:r>
          </a:p>
          <a:p>
            <a:pPr lvl="1">
              <a:spcBef>
                <a:spcPts val="300"/>
              </a:spcBef>
            </a:pPr>
            <a:r>
              <a:rPr lang="en-US" altLang="en-US" sz="2000" dirty="0"/>
              <a:t>create new socket so listener can continue listening</a:t>
            </a:r>
          </a:p>
          <a:p>
            <a:pPr lvl="1">
              <a:spcBef>
                <a:spcPts val="300"/>
              </a:spcBef>
            </a:pPr>
            <a:r>
              <a:rPr lang="en-US" altLang="en-US" sz="2000" dirty="0"/>
              <a:t>create new thread for socket</a:t>
            </a:r>
          </a:p>
          <a:p>
            <a:pPr lvl="1">
              <a:spcBef>
                <a:spcPts val="300"/>
              </a:spcBef>
            </a:pPr>
            <a:r>
              <a:rPr lang="en-US" altLang="en-US" sz="2000" dirty="0"/>
              <a:t>send and </a:t>
            </a:r>
            <a:r>
              <a:rPr lang="en-US" altLang="en-US" sz="2000" dirty="0" err="1"/>
              <a:t>recv</a:t>
            </a:r>
            <a:endParaRPr lang="en-US" altLang="en-US" sz="2000" dirty="0"/>
          </a:p>
          <a:p>
            <a:pPr lvl="1">
              <a:spcBef>
                <a:spcPts val="300"/>
              </a:spcBef>
            </a:pPr>
            <a:r>
              <a:rPr lang="en-US" altLang="en-US" sz="2000" dirty="0" err="1"/>
              <a:t>closesocket</a:t>
            </a:r>
            <a:r>
              <a:rPr lang="en-US" altLang="en-US" sz="2000" dirty="0"/>
              <a:t> (on new socket)</a:t>
            </a:r>
          </a:p>
          <a:p>
            <a:pPr lvl="1">
              <a:spcBef>
                <a:spcPts val="300"/>
              </a:spcBef>
            </a:pPr>
            <a:r>
              <a:rPr lang="en-US" altLang="en-US" sz="2000" dirty="0"/>
              <a:t>terminate thread</a:t>
            </a:r>
          </a:p>
          <a:p>
            <a:pPr>
              <a:spcBef>
                <a:spcPts val="300"/>
              </a:spcBef>
            </a:pPr>
            <a:r>
              <a:rPr lang="en-US" altLang="en-US" sz="2400" dirty="0"/>
              <a:t>shutdown</a:t>
            </a:r>
          </a:p>
          <a:p>
            <a:pPr>
              <a:spcBef>
                <a:spcPts val="300"/>
              </a:spcBef>
            </a:pPr>
            <a:r>
              <a:rPr lang="en-US" altLang="en-US" sz="2400" dirty="0" err="1"/>
              <a:t>closesocket</a:t>
            </a:r>
            <a:r>
              <a:rPr lang="en-US" altLang="en-US" sz="2400" dirty="0"/>
              <a:t> (on listener socket)</a:t>
            </a:r>
          </a:p>
          <a:p>
            <a:pPr>
              <a:spcBef>
                <a:spcPts val="300"/>
              </a:spcBef>
            </a:pPr>
            <a:r>
              <a:rPr lang="en-US" altLang="en-US" sz="2400" dirty="0" err="1"/>
              <a:t>WSACleanup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8931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WSAStartup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lvl="1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wVersionRequested = MAKEWORD(1,1);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 err="1">
                <a:latin typeface="Consolas" panose="020B0609020204030204" pitchFamily="49" charset="0"/>
              </a:rPr>
              <a:t>WSAData</a:t>
            </a:r>
            <a:r>
              <a:rPr lang="en-US" altLang="en-US" sz="2200" dirty="0">
                <a:latin typeface="Consolas" panose="020B0609020204030204" pitchFamily="49" charset="0"/>
              </a:rPr>
              <a:t> </a:t>
            </a:r>
            <a:r>
              <a:rPr lang="en-US" altLang="en-US" sz="2200" dirty="0" err="1">
                <a:latin typeface="Consolas" panose="020B0609020204030204" pitchFamily="49" charset="0"/>
              </a:rPr>
              <a:t>wData</a:t>
            </a:r>
            <a:r>
              <a:rPr lang="en-US" altLang="en-US" sz="2200" dirty="0">
                <a:latin typeface="Consolas" panose="020B0609020204030204" pitchFamily="49" charset="0"/>
              </a:rPr>
              <a:t>;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 err="1">
                <a:latin typeface="Consolas" panose="020B0609020204030204" pitchFamily="49" charset="0"/>
              </a:rPr>
              <a:t>lpWSAData</a:t>
            </a:r>
            <a:r>
              <a:rPr lang="en-US" altLang="en-US" sz="2200" dirty="0">
                <a:latin typeface="Consolas" panose="020B0609020204030204" pitchFamily="49" charset="0"/>
              </a:rPr>
              <a:t> = &amp;</a:t>
            </a:r>
            <a:r>
              <a:rPr lang="en-US" altLang="en-US" sz="2200" dirty="0" err="1">
                <a:latin typeface="Consolas" panose="020B0609020204030204" pitchFamily="49" charset="0"/>
              </a:rPr>
              <a:t>wData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int WSAStartup(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WORD wVersionRequested,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LPWSADATA </a:t>
            </a:r>
            <a:r>
              <a:rPr lang="en-US" altLang="en-US" sz="2200" dirty="0" err="1">
                <a:latin typeface="Consolas" panose="020B0609020204030204" pitchFamily="49" charset="0"/>
              </a:rPr>
              <a:t>lpWSAData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endParaRPr lang="en-US" alt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78680"/>
            <a:ext cx="3048000" cy="838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Loads </a:t>
            </a:r>
            <a:r>
              <a:rPr lang="en-US" altLang="en-US" sz="2000" dirty="0">
                <a:latin typeface="Courier New" panose="02070309020205020404" pitchFamily="49" charset="0"/>
              </a:rPr>
              <a:t>WS2_32.dll</a:t>
            </a:r>
          </a:p>
        </p:txBody>
      </p:sp>
    </p:spTree>
    <p:extLst>
      <p:ext uri="{BB962C8B-B14F-4D97-AF65-F5344CB8AC3E}">
        <p14:creationId xmlns:p14="http://schemas.microsoft.com/office/powerpoint/2010/main" val="107406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TCP/IP Socket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lvl="1" indent="0">
              <a:spcBef>
                <a:spcPts val="1800"/>
              </a:spcBef>
              <a:buNone/>
            </a:pPr>
            <a:r>
              <a:rPr lang="en-US" altLang="en-US" sz="2200" dirty="0" err="1">
                <a:latin typeface="Consolas" panose="020B0609020204030204" pitchFamily="49" charset="0"/>
              </a:rPr>
              <a:t>af</a:t>
            </a:r>
            <a:r>
              <a:rPr lang="en-US" altLang="en-US" sz="2200" dirty="0">
                <a:latin typeface="Consolas" panose="020B0609020204030204" pitchFamily="49" charset="0"/>
              </a:rPr>
              <a:t>       = AF_INET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type     = SOCK_STREAM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protocol = IPPROTO_IP</a:t>
            </a:r>
            <a:br>
              <a:rPr lang="en-US" altLang="en-US" sz="2200" b="1" dirty="0">
                <a:latin typeface="Courier New" panose="02070309020205020404" pitchFamily="49" charset="0"/>
              </a:rPr>
            </a:br>
            <a:endParaRPr lang="en-US" altLang="en-US" sz="2200" b="1" dirty="0">
              <a:latin typeface="Courier New" panose="02070309020205020404" pitchFamily="49" charset="0"/>
            </a:endParaRPr>
          </a:p>
          <a:p>
            <a:pPr marL="183600" lvl="1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SOCKET socket(int af, int type, int protocol)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25240"/>
            <a:ext cx="6614160" cy="838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Creates a socket object and returns handle to socket.</a:t>
            </a:r>
          </a:p>
        </p:txBody>
      </p:sp>
    </p:spTree>
    <p:extLst>
      <p:ext uri="{BB962C8B-B14F-4D97-AF65-F5344CB8AC3E}">
        <p14:creationId xmlns:p14="http://schemas.microsoft.com/office/powerpoint/2010/main" val="3000820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Bind Socket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struct </a:t>
            </a:r>
            <a:r>
              <a:rPr lang="en-US" altLang="en-US" sz="2200" dirty="0" err="1">
                <a:latin typeface="Consolas" panose="020B0609020204030204" pitchFamily="49" charset="0"/>
              </a:rPr>
              <a:t>sockaddr_in</a:t>
            </a:r>
            <a:r>
              <a:rPr lang="en-US" altLang="en-US" sz="2200" dirty="0">
                <a:latin typeface="Consolas" panose="020B0609020204030204" pitchFamily="49" charset="0"/>
              </a:rPr>
              <a:t> local;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… define fields of local …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name = (</a:t>
            </a:r>
            <a:r>
              <a:rPr lang="en-US" altLang="en-US" sz="2200" dirty="0" err="1">
                <a:latin typeface="Consolas" panose="020B0609020204030204" pitchFamily="49" charset="0"/>
              </a:rPr>
              <a:t>sockaddr</a:t>
            </a:r>
            <a:r>
              <a:rPr lang="en-US" altLang="en-US" sz="2200" dirty="0">
                <a:latin typeface="Consolas" panose="020B0609020204030204" pitchFamily="49" charset="0"/>
              </a:rPr>
              <a:t>*)&amp;local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 err="1">
                <a:latin typeface="Consolas" panose="020B0609020204030204" pitchFamily="49" charset="0"/>
              </a:rPr>
              <a:t>namelen</a:t>
            </a:r>
            <a:r>
              <a:rPr lang="en-US" altLang="en-US" sz="2200" dirty="0">
                <a:latin typeface="Consolas" panose="020B0609020204030204" pitchFamily="49" charset="0"/>
              </a:rPr>
              <a:t> = </a:t>
            </a:r>
            <a:r>
              <a:rPr lang="en-US" altLang="en-US" sz="2200" dirty="0" err="1">
                <a:latin typeface="Consolas" panose="020B0609020204030204" pitchFamily="49" charset="0"/>
              </a:rPr>
              <a:t>sizeof</a:t>
            </a:r>
            <a:r>
              <a:rPr lang="en-US" altLang="en-US" sz="2200" dirty="0">
                <a:latin typeface="Consolas" panose="020B0609020204030204" pitchFamily="49" charset="0"/>
              </a:rPr>
              <a:t>(local)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endParaRPr lang="en-US" altLang="en-US" sz="2200" dirty="0">
              <a:latin typeface="Consolas" panose="020B0609020204030204" pitchFamily="49" charset="0"/>
            </a:endParaRPr>
          </a:p>
          <a:p>
            <a:pPr indent="0"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bind(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SOCKET s,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</a:t>
            </a:r>
            <a:r>
              <a:rPr lang="en-US" altLang="en-US" sz="2200" dirty="0" err="1">
                <a:latin typeface="Consolas" panose="020B0609020204030204" pitchFamily="49" charset="0"/>
              </a:rPr>
              <a:t>const</a:t>
            </a:r>
            <a:r>
              <a:rPr lang="en-US" altLang="en-US" sz="2200" dirty="0">
                <a:latin typeface="Consolas" panose="020B0609020204030204" pitchFamily="49" charset="0"/>
              </a:rPr>
              <a:t> struct </a:t>
            </a:r>
            <a:r>
              <a:rPr lang="en-US" altLang="en-US" sz="2200" dirty="0" err="1">
                <a:latin typeface="Consolas" panose="020B0609020204030204" pitchFamily="49" charset="0"/>
              </a:rPr>
              <a:t>sockaddr</a:t>
            </a:r>
            <a:r>
              <a:rPr lang="en-US" altLang="en-US" sz="2200" dirty="0">
                <a:latin typeface="Consolas" panose="020B0609020204030204" pitchFamily="49" charset="0"/>
              </a:rPr>
              <a:t> *name,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</a:t>
            </a:r>
            <a:r>
              <a:rPr lang="en-US" altLang="en-US" sz="2200" dirty="0" err="1">
                <a:latin typeface="Consolas" panose="020B0609020204030204" pitchFamily="49" charset="0"/>
              </a:rPr>
              <a:t>namelen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15136"/>
            <a:ext cx="5654040" cy="838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Bind listener socket to network card and port</a:t>
            </a:r>
          </a:p>
        </p:txBody>
      </p:sp>
    </p:spTree>
    <p:extLst>
      <p:ext uri="{BB962C8B-B14F-4D97-AF65-F5344CB8AC3E}">
        <p14:creationId xmlns:p14="http://schemas.microsoft.com/office/powerpoint/2010/main" val="1485707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Listen for Incoming Requests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listen(SOCKET s, int backlog)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endParaRPr lang="en-US" alt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05080"/>
            <a:ext cx="8021782" cy="1824033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Backlog is the number of incoming connections queued (pending) </a:t>
            </a:r>
          </a:p>
          <a:p>
            <a:pPr marL="360000" lvl="1" indent="0"/>
            <a:r>
              <a:rPr lang="en-US" altLang="en-US" sz="2000" dirty="0"/>
              <a:t>for acceptance.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Puts socket in listening mode, waiting for requests for service </a:t>
            </a:r>
          </a:p>
          <a:p>
            <a:pPr marL="360000" lvl="1" indent="0"/>
            <a:r>
              <a:rPr lang="en-US" altLang="en-US" sz="2000" dirty="0"/>
              <a:t>from remote clients.</a:t>
            </a:r>
          </a:p>
        </p:txBody>
      </p:sp>
    </p:spTree>
    <p:extLst>
      <p:ext uri="{BB962C8B-B14F-4D97-AF65-F5344CB8AC3E}">
        <p14:creationId xmlns:p14="http://schemas.microsoft.com/office/powerpoint/2010/main" val="3525339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Accept Incoming Connection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SOCKET accept(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SOCKET s,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struct </a:t>
            </a:r>
            <a:r>
              <a:rPr lang="en-US" altLang="en-US" sz="2200" dirty="0" err="1">
                <a:latin typeface="Consolas" panose="020B0609020204030204" pitchFamily="49" charset="0"/>
              </a:rPr>
              <a:t>sockaddr</a:t>
            </a:r>
            <a:r>
              <a:rPr lang="en-US" altLang="en-US" sz="2200" dirty="0">
                <a:latin typeface="Consolas" panose="020B0609020204030204" pitchFamily="49" charset="0"/>
              </a:rPr>
              <a:t> *</a:t>
            </a:r>
            <a:r>
              <a:rPr lang="en-US" altLang="en-US" sz="2200" dirty="0" err="1">
                <a:latin typeface="Consolas" panose="020B0609020204030204" pitchFamily="49" charset="0"/>
              </a:rPr>
              <a:t>addr</a:t>
            </a:r>
            <a:r>
              <a:rPr lang="en-US" altLang="en-US" sz="2200" dirty="0">
                <a:latin typeface="Consolas" panose="020B0609020204030204" pitchFamily="49" charset="0"/>
              </a:rPr>
              <a:t>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*</a:t>
            </a:r>
            <a:r>
              <a:rPr lang="en-US" altLang="en-US" sz="2200" dirty="0" err="1">
                <a:latin typeface="Consolas" panose="020B0609020204030204" pitchFamily="49" charset="0"/>
              </a:rPr>
              <a:t>addrLen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br>
              <a:rPr lang="en-US" altLang="en-US" sz="2200" dirty="0">
                <a:latin typeface="Consolas" panose="020B0609020204030204" pitchFamily="49" charset="0"/>
              </a:rPr>
            </a:br>
            <a:endParaRPr lang="en-US" alt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41582"/>
            <a:ext cx="8021782" cy="1759099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Blocking call, accepts a pending request for service and returns a </a:t>
            </a:r>
          </a:p>
          <a:p>
            <a:pPr marL="360000" lvl="1" indent="0"/>
            <a:r>
              <a:rPr lang="en-US" altLang="en-US" sz="2000" dirty="0"/>
              <a:t>socket bound to a new port for communication with new client.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Usually server will spawn a new thread to manage the socket </a:t>
            </a:r>
          </a:p>
          <a:p>
            <a:pPr marL="360000" lvl="1" indent="0"/>
            <a:r>
              <a:rPr lang="en-US" altLang="en-US" sz="2000" dirty="0"/>
              <a:t>returned by accept, often using a thread pool.</a:t>
            </a:r>
          </a:p>
          <a:p>
            <a:pPr indent="-1440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62357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Client/Server Configuration</a:t>
            </a: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206972" y="1618946"/>
          <a:ext cx="8730056" cy="486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VISIO" r:id="rId3" imgW="8264160" imgH="4606560" progId="">
                  <p:embed/>
                </p:oleObj>
              </mc:Choice>
              <mc:Fallback>
                <p:oleObj name="VISIO" r:id="rId3" imgW="8264160" imgH="4606560" progId="">
                  <p:embed/>
                  <p:pic>
                    <p:nvPicPr>
                      <p:cNvPr id="20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72" y="1618946"/>
                        <a:ext cx="8730056" cy="4864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865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recv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</a:t>
            </a:r>
            <a:r>
              <a:rPr lang="en-US" altLang="en-US" sz="2200" dirty="0" err="1">
                <a:latin typeface="Consolas" panose="020B0609020204030204" pitchFamily="49" charset="0"/>
              </a:rPr>
              <a:t>recv</a:t>
            </a:r>
            <a:r>
              <a:rPr lang="en-US" altLang="en-US" sz="2200" dirty="0">
                <a:latin typeface="Consolas" panose="020B0609020204030204" pitchFamily="49" charset="0"/>
              </a:rPr>
              <a:t>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SOCKET s,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char *buff,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</a:t>
            </a:r>
            <a:r>
              <a:rPr lang="en-US" altLang="en-US" sz="2200" dirty="0" err="1">
                <a:latin typeface="Consolas" panose="020B0609020204030204" pitchFamily="49" charset="0"/>
              </a:rPr>
              <a:t>len</a:t>
            </a:r>
            <a:r>
              <a:rPr lang="en-US" altLang="en-US" sz="2200" dirty="0">
                <a:latin typeface="Consolas" panose="020B0609020204030204" pitchFamily="49" charset="0"/>
              </a:rPr>
              <a:t>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flags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59806"/>
            <a:ext cx="5153891" cy="1726624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Receive data in buff up to </a:t>
            </a:r>
            <a:r>
              <a:rPr lang="en-US" altLang="en-US" sz="2000" dirty="0" err="1"/>
              <a:t>len</a:t>
            </a:r>
            <a:r>
              <a:rPr lang="en-US" altLang="en-US" sz="2000" dirty="0"/>
              <a:t> bytes.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Returns actual number of bytes read.  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Flags variable should normally be zero.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0384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What Are Sockets?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3000" dirty="0"/>
              <a:t>Sockets provide a common interface to the various protocols supported by networks.</a:t>
            </a:r>
          </a:p>
          <a:p>
            <a:pPr>
              <a:spcBef>
                <a:spcPts val="1800"/>
              </a:spcBef>
            </a:pPr>
            <a:r>
              <a:rPr lang="en-US" altLang="en-US" sz="3000" dirty="0"/>
              <a:t>They allow you to establish connections between machines to send and receive data.</a:t>
            </a:r>
          </a:p>
          <a:p>
            <a:pPr>
              <a:spcBef>
                <a:spcPts val="1800"/>
              </a:spcBef>
            </a:pPr>
            <a:r>
              <a:rPr lang="en-US" altLang="en-US" sz="3000" dirty="0"/>
              <a:t>Sockets support the simultaneous connection of multiple clients to a single server machine.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3062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send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send(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SOCKET s,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char *buff,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</a:t>
            </a:r>
            <a:r>
              <a:rPr lang="en-US" altLang="en-US" sz="2200" dirty="0" err="1">
                <a:latin typeface="Consolas" panose="020B0609020204030204" pitchFamily="49" charset="0"/>
              </a:rPr>
              <a:t>len</a:t>
            </a:r>
            <a:r>
              <a:rPr lang="en-US" altLang="en-US" sz="2200" dirty="0">
                <a:latin typeface="Consolas" panose="020B0609020204030204" pitchFamily="49" charset="0"/>
              </a:rPr>
              <a:t>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flags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59806"/>
            <a:ext cx="5153891" cy="1726624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Send data in buff up to </a:t>
            </a:r>
            <a:r>
              <a:rPr lang="en-US" altLang="en-US" sz="2000" dirty="0" err="1"/>
              <a:t>len</a:t>
            </a:r>
            <a:r>
              <a:rPr lang="en-US" altLang="en-US" sz="2000" dirty="0"/>
              <a:t> bytes.  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Returns actual number of bytes sent.  </a:t>
            </a:r>
            <a:br>
              <a:rPr lang="en-US" altLang="en-US" sz="2000" dirty="0"/>
            </a:br>
            <a:endParaRPr lang="en-US" altLang="en-US" sz="2000" dirty="0"/>
          </a:p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Flags variable should normally be zero.</a:t>
            </a:r>
          </a:p>
        </p:txBody>
      </p:sp>
    </p:spTree>
    <p:extLst>
      <p:ext uri="{BB962C8B-B14F-4D97-AF65-F5344CB8AC3E}">
        <p14:creationId xmlns:p14="http://schemas.microsoft.com/office/powerpoint/2010/main" val="3987970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shutdown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>
              <a:spcBef>
                <a:spcPts val="1800"/>
              </a:spcBef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int shutdown(SOCKET s, int how)</a:t>
            </a:r>
          </a:p>
          <a:p>
            <a:pPr marL="183600" lvl="1">
              <a:spcBef>
                <a:spcPts val="1800"/>
              </a:spcBef>
            </a:pPr>
            <a:r>
              <a:rPr lang="en-US" altLang="en-US" sz="2000" dirty="0">
                <a:latin typeface="Consolas" panose="020B0609020204030204" pitchFamily="49" charset="0"/>
              </a:rPr>
              <a:t>how = SD_SEND or SD_RECEIVE or SD_BOTH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17262"/>
            <a:ext cx="7564582" cy="1283279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Disables new sends, receives, or both, respectively. Sends a </a:t>
            </a:r>
          </a:p>
          <a:p>
            <a:pPr marL="360000" lvl="1" indent="0"/>
            <a:r>
              <a:rPr lang="en-US" altLang="en-US" sz="2000" dirty="0"/>
              <a:t>FIN to server, causing thread for this client to terminate</a:t>
            </a:r>
            <a:br>
              <a:rPr lang="en-US" altLang="en-US" sz="2000" dirty="0"/>
            </a:br>
            <a:r>
              <a:rPr lang="en-US" altLang="en-US" sz="2000" dirty="0"/>
              <a:t>(server will continue to listen for new clients).</a:t>
            </a:r>
          </a:p>
        </p:txBody>
      </p:sp>
    </p:spTree>
    <p:extLst>
      <p:ext uri="{BB962C8B-B14F-4D97-AF65-F5344CB8AC3E}">
        <p14:creationId xmlns:p14="http://schemas.microsoft.com/office/powerpoint/2010/main" val="3454770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closesocket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</a:t>
            </a:r>
            <a:r>
              <a:rPr lang="en-US" altLang="en-US" sz="2200" dirty="0" err="1">
                <a:latin typeface="Consolas" panose="020B0609020204030204" pitchFamily="49" charset="0"/>
              </a:rPr>
              <a:t>closesocket</a:t>
            </a:r>
            <a:r>
              <a:rPr lang="en-US" altLang="en-US" sz="2200" dirty="0">
                <a:latin typeface="Consolas" panose="020B0609020204030204" pitchFamily="49" charset="0"/>
              </a:rPr>
              <a:t>(SOCKET s)</a:t>
            </a: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17215"/>
            <a:ext cx="8229600" cy="1168979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</a:rPr>
              <a:t>Closes socket handle s, returning heap allocation for that data </a:t>
            </a:r>
          </a:p>
          <a:p>
            <a:pPr marL="360000" lvl="1" indent="0"/>
            <a:r>
              <a:rPr lang="en-US" altLang="en-US" sz="2000" dirty="0">
                <a:latin typeface="+mn-lt"/>
              </a:rPr>
              <a:t>structure back to system.</a:t>
            </a:r>
          </a:p>
        </p:txBody>
      </p:sp>
    </p:spTree>
    <p:extLst>
      <p:ext uri="{BB962C8B-B14F-4D97-AF65-F5344CB8AC3E}">
        <p14:creationId xmlns:p14="http://schemas.microsoft.com/office/powerpoint/2010/main" val="2016427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WSACleanup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</a:t>
            </a:r>
            <a:r>
              <a:rPr lang="en-US" altLang="en-US" sz="2200" dirty="0" err="1">
                <a:latin typeface="Consolas" panose="020B0609020204030204" pitchFamily="49" charset="0"/>
              </a:rPr>
              <a:t>WSACleanup</a:t>
            </a:r>
            <a:r>
              <a:rPr lang="en-US" altLang="en-US" sz="2200" dirty="0">
                <a:latin typeface="Consolas" panose="020B0609020204030204" pitchFamily="49" charset="0"/>
              </a:rPr>
              <a:t>( )</a:t>
            </a: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18000"/>
            <a:ext cx="8229600" cy="1204049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Unloads </a:t>
            </a:r>
            <a:r>
              <a:rPr lang="en-US" altLang="en-US" sz="2000" dirty="0">
                <a:latin typeface="Courier New" panose="02070309020205020404" pitchFamily="49" charset="0"/>
              </a:rPr>
              <a:t>W2_32.dll</a:t>
            </a:r>
            <a:r>
              <a:rPr lang="en-US" altLang="en-US" sz="2000" dirty="0"/>
              <a:t> if no other users. Must call this once for </a:t>
            </a:r>
          </a:p>
          <a:p>
            <a:pPr marL="360000" lvl="1" indent="0"/>
            <a:r>
              <a:rPr lang="en-US" altLang="en-US" sz="2000" dirty="0"/>
              <a:t>each call to </a:t>
            </a:r>
            <a:r>
              <a:rPr lang="en-US" altLang="en-US" sz="2000" dirty="0">
                <a:latin typeface="Consolas" panose="020B0609020204030204" pitchFamily="49" charset="0"/>
              </a:rPr>
              <a:t>WSAStartup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320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Sequence of Client Calls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2800" dirty="0"/>
              <a:t>WSAStartup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socket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address resolution—set address and port of</a:t>
            </a:r>
            <a:br>
              <a:rPr lang="en-US" altLang="en-US" sz="2800" dirty="0"/>
            </a:br>
            <a:r>
              <a:rPr lang="en-US" altLang="en-US" sz="2800" dirty="0"/>
              <a:t> 	                          intended receiver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connect		     —send and </a:t>
            </a:r>
            <a:r>
              <a:rPr lang="en-US" altLang="en-US" sz="2800" dirty="0" err="1"/>
              <a:t>recv</a:t>
            </a:r>
            <a:endParaRPr lang="en-US" altLang="en-US" sz="2800" dirty="0"/>
          </a:p>
          <a:p>
            <a:pPr>
              <a:spcBef>
                <a:spcPts val="1800"/>
              </a:spcBef>
            </a:pPr>
            <a:r>
              <a:rPr lang="en-US" altLang="en-US" sz="2800" dirty="0"/>
              <a:t>shutdown</a:t>
            </a:r>
          </a:p>
          <a:p>
            <a:pPr>
              <a:spcBef>
                <a:spcPts val="1800"/>
              </a:spcBef>
            </a:pPr>
            <a:r>
              <a:rPr lang="en-US" altLang="en-US" sz="2800" dirty="0" err="1"/>
              <a:t>closesocket</a:t>
            </a:r>
            <a:endParaRPr lang="en-US" altLang="en-US" sz="2800" dirty="0"/>
          </a:p>
          <a:p>
            <a:pPr>
              <a:spcBef>
                <a:spcPts val="1800"/>
              </a:spcBef>
            </a:pPr>
            <a:r>
              <a:rPr lang="en-US" altLang="en-US" sz="2800" dirty="0" err="1"/>
              <a:t>WSACleanup</a:t>
            </a:r>
            <a:endParaRPr lang="en-US" altLang="en-US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8720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 Addresses—IP4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struct </a:t>
            </a:r>
            <a:r>
              <a:rPr lang="en-US" altLang="en-US" sz="2800" dirty="0" err="1">
                <a:latin typeface="Consolas" panose="020B0609020204030204" pitchFamily="49" charset="0"/>
              </a:rPr>
              <a:t>sockaddr_in</a:t>
            </a:r>
            <a:r>
              <a:rPr lang="en-US" altLang="en-US" sz="2800" dirty="0">
                <a:latin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    	short 	 		sin_family;    </a:t>
            </a:r>
          </a:p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		unsigned short 	</a:t>
            </a:r>
            <a:r>
              <a:rPr lang="en-US" altLang="en-US" sz="2800" dirty="0" err="1">
                <a:latin typeface="Consolas" panose="020B0609020204030204" pitchFamily="49" charset="0"/>
              </a:rPr>
              <a:t>sin_port</a:t>
            </a:r>
            <a:r>
              <a:rPr lang="en-US" altLang="en-US" sz="2800" dirty="0">
                <a:latin typeface="Consolas" panose="020B0609020204030204" pitchFamily="49" charset="0"/>
              </a:rPr>
              <a:t>;    </a:t>
            </a:r>
          </a:p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		struct </a:t>
            </a:r>
            <a:r>
              <a:rPr lang="en-US" altLang="en-US" sz="2800" dirty="0" err="1">
                <a:latin typeface="Consolas" panose="020B0609020204030204" pitchFamily="49" charset="0"/>
              </a:rPr>
              <a:t>in_addr</a:t>
            </a:r>
            <a:r>
              <a:rPr lang="en-US" altLang="en-US" sz="2800" dirty="0">
                <a:latin typeface="Consolas" panose="020B0609020204030204" pitchFamily="49" charset="0"/>
              </a:rPr>
              <a:t> 	</a:t>
            </a:r>
            <a:r>
              <a:rPr lang="en-US" altLang="en-US" sz="2800" dirty="0" err="1">
                <a:latin typeface="Consolas" panose="020B0609020204030204" pitchFamily="49" charset="0"/>
              </a:rPr>
              <a:t>sin_addr</a:t>
            </a:r>
            <a:r>
              <a:rPr lang="en-US" altLang="en-US" sz="2800" dirty="0">
                <a:latin typeface="Consolas" panose="020B0609020204030204" pitchFamily="49" charset="0"/>
              </a:rPr>
              <a:t>;    </a:t>
            </a:r>
          </a:p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		char		 		</a:t>
            </a:r>
            <a:r>
              <a:rPr lang="en-US" altLang="en-US" sz="2800" dirty="0" err="1">
                <a:latin typeface="Consolas" panose="020B0609020204030204" pitchFamily="49" charset="0"/>
              </a:rPr>
              <a:t>sin_zero</a:t>
            </a:r>
            <a:r>
              <a:rPr lang="en-US" altLang="en-US" sz="2800" dirty="0">
                <a:latin typeface="Consolas" panose="020B0609020204030204" pitchFamily="49" charset="0"/>
              </a:rPr>
              <a:t>[8]; </a:t>
            </a:r>
          </a:p>
          <a:p>
            <a:pPr>
              <a:buNone/>
            </a:pPr>
            <a:r>
              <a:rPr lang="en-US" altLang="en-US" sz="2800" dirty="0">
                <a:latin typeface="Consolas" panose="020B0609020204030204" pitchFamily="49" charset="0"/>
              </a:rPr>
              <a:t>  } SOCKADDR_IN;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48367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TCP/IP Address Fields—IP4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>
              <a:spcBef>
                <a:spcPts val="1800"/>
              </a:spcBef>
            </a:pPr>
            <a:r>
              <a:rPr lang="en-US" altLang="en-US" sz="2800" dirty="0"/>
              <a:t>sin_family		AF_INET</a:t>
            </a:r>
          </a:p>
          <a:p>
            <a:pPr marL="183600">
              <a:spcBef>
                <a:spcPts val="1800"/>
              </a:spcBef>
            </a:pPr>
            <a:r>
              <a:rPr lang="en-US" altLang="en-US" sz="2800" dirty="0" err="1"/>
              <a:t>sin_port</a:t>
            </a:r>
            <a:r>
              <a:rPr lang="en-US" altLang="en-US" sz="2800" dirty="0"/>
              <a:t>		at or above 1024</a:t>
            </a:r>
          </a:p>
          <a:p>
            <a:pPr marL="183600">
              <a:spcBef>
                <a:spcPts val="1800"/>
              </a:spcBef>
            </a:pPr>
            <a:r>
              <a:rPr lang="en-US" altLang="en-US" sz="2800" dirty="0" err="1"/>
              <a:t>sin_addr</a:t>
            </a:r>
            <a:r>
              <a:rPr lang="en-US" altLang="en-US" sz="2800" dirty="0"/>
              <a:t>		</a:t>
            </a:r>
            <a:r>
              <a:rPr lang="en-US" altLang="en-US" sz="2800" dirty="0" err="1"/>
              <a:t>inet_addr</a:t>
            </a:r>
            <a:r>
              <a:rPr lang="en-US" altLang="en-US" sz="2800" dirty="0"/>
              <a:t>(“127.0.0.1”);</a:t>
            </a:r>
          </a:p>
          <a:p>
            <a:pPr marL="183600">
              <a:spcBef>
                <a:spcPts val="1800"/>
              </a:spcBef>
            </a:pPr>
            <a:r>
              <a:rPr lang="en-US" altLang="en-US" sz="2800" dirty="0" err="1"/>
              <a:t>sin_zero</a:t>
            </a:r>
            <a:r>
              <a:rPr lang="en-US" altLang="en-US" sz="2800" dirty="0"/>
              <a:t>		padding</a:t>
            </a:r>
          </a:p>
          <a:p>
            <a:pPr marL="183600">
              <a:spcBef>
                <a:spcPts val="0"/>
              </a:spcBef>
              <a:buNone/>
            </a:pPr>
            <a:endParaRPr lang="en-US" altLang="en-US" sz="2800" dirty="0"/>
          </a:p>
          <a:p>
            <a:pPr marL="457920" lvl="2">
              <a:spcBef>
                <a:spcPts val="1800"/>
              </a:spcBef>
            </a:pPr>
            <a:r>
              <a:rPr lang="en-US" altLang="en-US" dirty="0"/>
              <a:t>Setting </a:t>
            </a:r>
            <a:r>
              <a:rPr lang="en-US" altLang="en-US" dirty="0" err="1"/>
              <a:t>sin_addr.s_addr</a:t>
            </a:r>
            <a:r>
              <a:rPr lang="en-US" altLang="en-US" dirty="0"/>
              <a:t> = INADDR_ANY allows a server application to listen for client activity on every network interface on a host computer.</a:t>
            </a:r>
          </a:p>
        </p:txBody>
      </p:sp>
    </p:spTree>
    <p:extLst>
      <p:ext uri="{BB962C8B-B14F-4D97-AF65-F5344CB8AC3E}">
        <p14:creationId xmlns:p14="http://schemas.microsoft.com/office/powerpoint/2010/main" val="4081244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connect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connect(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SOCKET s,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</a:t>
            </a:r>
            <a:r>
              <a:rPr lang="en-US" altLang="en-US" sz="2200" dirty="0" err="1">
                <a:latin typeface="Consolas" panose="020B0609020204030204" pitchFamily="49" charset="0"/>
              </a:rPr>
              <a:t>const</a:t>
            </a:r>
            <a:r>
              <a:rPr lang="en-US" altLang="en-US" sz="2200" dirty="0">
                <a:latin typeface="Consolas" panose="020B0609020204030204" pitchFamily="49" charset="0"/>
              </a:rPr>
              <a:t> struct </a:t>
            </a:r>
            <a:r>
              <a:rPr lang="en-US" altLang="en-US" sz="2200" dirty="0" err="1">
                <a:latin typeface="Consolas" panose="020B0609020204030204" pitchFamily="49" charset="0"/>
              </a:rPr>
              <a:t>sockaddr</a:t>
            </a:r>
            <a:r>
              <a:rPr lang="en-US" altLang="en-US" sz="2200" dirty="0">
                <a:latin typeface="Consolas" panose="020B0609020204030204" pitchFamily="49" charset="0"/>
              </a:rPr>
              <a:t> *name,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int </a:t>
            </a:r>
            <a:r>
              <a:rPr lang="en-US" altLang="en-US" sz="2200" dirty="0" err="1">
                <a:latin typeface="Consolas" panose="020B0609020204030204" pitchFamily="49" charset="0"/>
              </a:rPr>
              <a:t>namelen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)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endParaRPr lang="en-I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19945"/>
            <a:ext cx="6712527" cy="866343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lvl="1" indent="-144000">
              <a:buFont typeface="Arial" panose="020B0604020202020204" pitchFamily="34" charset="0"/>
              <a:buChar char="•"/>
            </a:pPr>
            <a:r>
              <a:rPr lang="en-US" altLang="en-US" sz="2000" dirty="0"/>
              <a:t>Connects client socket to a specific machine and port.</a:t>
            </a:r>
          </a:p>
        </p:txBody>
      </p:sp>
    </p:spTree>
    <p:extLst>
      <p:ext uri="{BB962C8B-B14F-4D97-AF65-F5344CB8AC3E}">
        <p14:creationId xmlns:p14="http://schemas.microsoft.com/office/powerpoint/2010/main" val="3332641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Special Functions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sz="2800" dirty="0" err="1"/>
              <a:t>htons</a:t>
            </a:r>
            <a:r>
              <a:rPr lang="en-US" altLang="en-US" sz="2800" dirty="0"/>
              <a:t>—converts short from host to</a:t>
            </a:r>
            <a:br>
              <a:rPr lang="en-US" altLang="en-US" sz="2800" dirty="0"/>
            </a:br>
            <a:r>
              <a:rPr lang="en-US" altLang="en-US" sz="2800" dirty="0"/>
              <a:t>             network byte order</a:t>
            </a:r>
          </a:p>
          <a:p>
            <a:pPr>
              <a:spcBef>
                <a:spcPts val="1800"/>
              </a:spcBef>
            </a:pPr>
            <a:r>
              <a:rPr lang="en-US" altLang="en-US" sz="2800" dirty="0" err="1"/>
              <a:t>htonl</a:t>
            </a:r>
            <a:r>
              <a:rPr lang="en-US" altLang="en-US" sz="2800" dirty="0"/>
              <a:t>—converts long from  host to network</a:t>
            </a:r>
            <a:br>
              <a:rPr lang="en-US" altLang="en-US" sz="2800" dirty="0"/>
            </a:br>
            <a:r>
              <a:rPr lang="en-US" altLang="en-US" sz="2800" dirty="0"/>
              <a:t>            byte order</a:t>
            </a:r>
          </a:p>
          <a:p>
            <a:pPr>
              <a:spcBef>
                <a:spcPts val="1800"/>
              </a:spcBef>
            </a:pPr>
            <a:r>
              <a:rPr lang="en-US" altLang="en-US" sz="2800" dirty="0" err="1"/>
              <a:t>ntohs</a:t>
            </a:r>
            <a:r>
              <a:rPr lang="en-US" altLang="en-US" sz="2800" dirty="0"/>
              <a:t>—converts short from network to host</a:t>
            </a:r>
            <a:br>
              <a:rPr lang="en-US" altLang="en-US" sz="2800" dirty="0"/>
            </a:br>
            <a:r>
              <a:rPr lang="en-US" altLang="en-US" sz="2800" dirty="0"/>
              <a:t>             byte order</a:t>
            </a:r>
          </a:p>
          <a:p>
            <a:pPr>
              <a:spcBef>
                <a:spcPts val="1800"/>
              </a:spcBef>
            </a:pPr>
            <a:r>
              <a:rPr lang="en-US" altLang="en-US" sz="2800" dirty="0" err="1"/>
              <a:t>ntohl</a:t>
            </a:r>
            <a:r>
              <a:rPr lang="en-US" altLang="en-US" sz="2800" dirty="0"/>
              <a:t>—converts long from network to host</a:t>
            </a:r>
            <a:br>
              <a:rPr lang="en-US" altLang="en-US" sz="2800" dirty="0"/>
            </a:br>
            <a:r>
              <a:rPr lang="en-US" altLang="en-US" sz="2800" dirty="0"/>
              <a:t>            byte order</a:t>
            </a:r>
          </a:p>
        </p:txBody>
      </p:sp>
    </p:spTree>
    <p:extLst>
      <p:ext uri="{BB962C8B-B14F-4D97-AF65-F5344CB8AC3E}">
        <p14:creationId xmlns:p14="http://schemas.microsoft.com/office/powerpoint/2010/main" val="2969554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/>
              <a:t>Socket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74" y="293842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/>
              <a:t>Discuss how sockets are used in software systems</a:t>
            </a:r>
          </a:p>
        </p:txBody>
      </p:sp>
    </p:spTree>
    <p:extLst>
      <p:ext uri="{BB962C8B-B14F-4D97-AF65-F5344CB8AC3E}">
        <p14:creationId xmlns:p14="http://schemas.microsoft.com/office/powerpoint/2010/main" val="53780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Network Protocols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23264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en-US" dirty="0"/>
              <a:t>Socket applications can adopt communication styles supported by a specific underlying protocol; e.g.:</a:t>
            </a:r>
            <a:endParaRPr lang="en-IN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8239" y="5105411"/>
            <a:ext cx="8229600" cy="1232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en-US" altLang="en-US" dirty="0"/>
              <a:t>We will focus on sockets using TCP/IP, that is, reliable, packet-ordered, connection-oriented communication with streams.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71EE99FF-1DF5-46DF-8D0F-C18C8F884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421876"/>
              </p:ext>
            </p:extLst>
          </p:nvPr>
        </p:nvGraphicFramePr>
        <p:xfrm>
          <a:off x="671333" y="2823428"/>
          <a:ext cx="7778186" cy="18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Worksheet" r:id="rId3" imgW="6165000" imgH="1350000" progId="">
                  <p:embed/>
                </p:oleObj>
              </mc:Choice>
              <mc:Fallback>
                <p:oleObj name="Worksheet" r:id="rId3" imgW="6165000" imgH="135000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33" y="2823428"/>
                        <a:ext cx="7778186" cy="18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79729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Client/Server Configuration</a:t>
            </a: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1054100" y="2082800"/>
          <a:ext cx="702310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VISIO" r:id="rId3" imgW="8264160" imgH="4606560" progId="">
                  <p:embed/>
                </p:oleObj>
              </mc:Choice>
              <mc:Fallback>
                <p:oleObj name="VISIO" r:id="rId3" imgW="8264160" imgH="4606560" progId="">
                  <p:embed/>
                  <p:pic>
                    <p:nvPicPr>
                      <p:cNvPr id="10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082800"/>
                        <a:ext cx="7023100" cy="391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181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Word of Caution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/>
              <a:t>With stream-oriented sockets, send does not guarantee transfer of all bytes requested in a single call.</a:t>
            </a:r>
          </a:p>
          <a:p>
            <a:r>
              <a:rPr lang="en-IN" dirty="0"/>
              <a:t>That’s why send returns an </a:t>
            </a:r>
            <a:r>
              <a:rPr lang="en-IN" dirty="0" err="1"/>
              <a:t>int</a:t>
            </a:r>
            <a:r>
              <a:rPr lang="en-IN" dirty="0"/>
              <a:t>, the number of bytes actually sent.</a:t>
            </a:r>
          </a:p>
          <a:p>
            <a:r>
              <a:rPr lang="en-IN" dirty="0"/>
              <a:t>It’s up to you to ensure that all the bytes are actually sent.</a:t>
            </a:r>
          </a:p>
          <a:p>
            <a:pPr lvl="1"/>
            <a:r>
              <a:rPr lang="en-IN" dirty="0"/>
              <a:t>See my code example—socks.cpp</a:t>
            </a:r>
          </a:p>
        </p:txBody>
      </p:sp>
    </p:spTree>
    <p:extLst>
      <p:ext uri="{BB962C8B-B14F-4D97-AF65-F5344CB8AC3E}">
        <p14:creationId xmlns:p14="http://schemas.microsoft.com/office/powerpoint/2010/main" val="2401552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B93B06-638B-42FE-B27E-E8EDC9A9D5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825" t="2395" r="4628" b="6835"/>
          <a:stretch/>
        </p:blipFill>
        <p:spPr>
          <a:xfrm>
            <a:off x="922565" y="434681"/>
            <a:ext cx="7298871" cy="585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56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Talk Protocol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000" dirty="0"/>
              <a:t>The hardest part of a client/server socket communication design is to control the active participant.</a:t>
            </a:r>
          </a:p>
          <a:p>
            <a:pPr lvl="1"/>
            <a:r>
              <a:rPr lang="en-IN" sz="2600" dirty="0"/>
              <a:t>If single-threaded client and server both talk at the same time, their socket buffers will fill up and they both will block; e.g., deadlock.</a:t>
            </a:r>
          </a:p>
          <a:p>
            <a:pPr lvl="1"/>
            <a:r>
              <a:rPr lang="en-IN" sz="2600" dirty="0"/>
              <a:t>If they both listen at the same time, again, there is deadlock.</a:t>
            </a:r>
          </a:p>
          <a:p>
            <a:pPr lvl="1"/>
            <a:r>
              <a:rPr lang="en-IN" sz="2600" dirty="0"/>
              <a:t>Often the best approach is to use separate send and receive threads.</a:t>
            </a:r>
          </a:p>
        </p:txBody>
      </p:sp>
    </p:spTree>
    <p:extLst>
      <p:ext uri="{BB962C8B-B14F-4D97-AF65-F5344CB8AC3E}">
        <p14:creationId xmlns:p14="http://schemas.microsoft.com/office/powerpoint/2010/main" val="3189723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253F0BE2-501B-4D23-A551-6806ADCD383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93775" y="477472"/>
          <a:ext cx="7156450" cy="5999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Visio" r:id="rId3" imgW="6738073" imgH="5648178" progId="">
                  <p:embed/>
                </p:oleObj>
              </mc:Choice>
              <mc:Fallback>
                <p:oleObj name="Visio" r:id="rId3" imgW="6738073" imgH="5648178" progId="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253F0BE2-501B-4D23-A551-6806ADCD38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77472"/>
                        <a:ext cx="7156450" cy="5999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870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Message Length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Another vexing issue is that the receiver may not know how long a sent message is.</a:t>
            </a:r>
          </a:p>
          <a:p>
            <a:pPr lvl="1"/>
            <a:r>
              <a:rPr lang="en-US" altLang="en-US" sz="2200" dirty="0"/>
              <a:t>So the receiver doesn’t know how many bytes to pull from the stream to compose a message.</a:t>
            </a:r>
          </a:p>
          <a:p>
            <a:pPr lvl="1"/>
            <a:r>
              <a:rPr lang="en-US" altLang="en-US" sz="2200" dirty="0"/>
              <a:t>Often, the communication design will arrange to use message delimiters, fixed-length messages, or message headers that carry the message length as a parameter. </a:t>
            </a:r>
          </a:p>
          <a:p>
            <a:pPr lvl="1"/>
            <a:r>
              <a:rPr lang="en-US" altLang="en-US" sz="2200" dirty="0"/>
              <a:t>For examples, see:</a:t>
            </a:r>
          </a:p>
          <a:p>
            <a:pPr lvl="2"/>
            <a:r>
              <a:rPr lang="en-US" altLang="en-US" sz="2000" dirty="0"/>
              <a:t>Repository/</a:t>
            </a:r>
            <a:r>
              <a:rPr lang="en-US" altLang="en-US" sz="2000" dirty="0" err="1"/>
              <a:t>CppStringSocketServer</a:t>
            </a:r>
            <a:r>
              <a:rPr lang="en-US" altLang="en-US" sz="2000" dirty="0"/>
              <a:t>    // uses string delimiter</a:t>
            </a:r>
          </a:p>
          <a:p>
            <a:pPr lvl="2"/>
            <a:r>
              <a:rPr lang="en-US" altLang="en-US" sz="2000" dirty="0"/>
              <a:t>Repository/</a:t>
            </a:r>
            <a:r>
              <a:rPr lang="en-US" altLang="en-US" sz="2000" dirty="0" err="1"/>
              <a:t>CommWithFileXfer</a:t>
            </a:r>
            <a:r>
              <a:rPr lang="en-US" altLang="en-US" sz="2000" dirty="0"/>
              <a:t>	    // uses messages with headers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69570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Message Framing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577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IN" sz="2200" dirty="0"/>
              <a:t>Sockets only understand arrays of bytes.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Don’t know about strings, messages, or objects</a:t>
            </a:r>
          </a:p>
          <a:p>
            <a:pPr>
              <a:spcBef>
                <a:spcPts val="600"/>
              </a:spcBef>
            </a:pPr>
            <a:r>
              <a:rPr lang="en-IN" sz="2200" dirty="0"/>
              <a:t>In order to send messages, you simply build the message string, probably with XML.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String </a:t>
            </a:r>
            <a:r>
              <a:rPr lang="en-IN" sz="2000" dirty="0" err="1"/>
              <a:t>msg</a:t>
            </a:r>
            <a:r>
              <a:rPr lang="en-IN" sz="2000" dirty="0"/>
              <a:t> = “&lt;</a:t>
            </a:r>
            <a:r>
              <a:rPr lang="en-IN" sz="2000" dirty="0" err="1"/>
              <a:t>msg</a:t>
            </a:r>
            <a:r>
              <a:rPr lang="en-IN" sz="2000" dirty="0"/>
              <a:t>&gt;message text goes here&lt;/</a:t>
            </a:r>
            <a:r>
              <a:rPr lang="en-IN" sz="2000" dirty="0" err="1"/>
              <a:t>msg</a:t>
            </a:r>
            <a:r>
              <a:rPr lang="en-IN" sz="2000" dirty="0"/>
              <a:t>&gt;” 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Then send(</a:t>
            </a:r>
            <a:r>
              <a:rPr lang="en-IN" sz="2000" dirty="0" err="1"/>
              <a:t>sock,msg,strlen</a:t>
            </a:r>
            <a:r>
              <a:rPr lang="en-IN" sz="2000" dirty="0"/>
              <a:t>(</a:t>
            </a:r>
            <a:r>
              <a:rPr lang="en-IN" sz="2000" dirty="0" err="1"/>
              <a:t>msg</a:t>
            </a:r>
            <a:r>
              <a:rPr lang="en-IN" sz="2000" dirty="0"/>
              <a:t>),flags)</a:t>
            </a:r>
          </a:p>
          <a:p>
            <a:pPr>
              <a:spcBef>
                <a:spcPts val="600"/>
              </a:spcBef>
            </a:pPr>
            <a:r>
              <a:rPr lang="en-IN" sz="2200" dirty="0"/>
              <a:t>Receiving messages requires more work.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Read socket one byte at a time and append to message string:</a:t>
            </a:r>
          </a:p>
          <a:p>
            <a:pPr lvl="1">
              <a:spcBef>
                <a:spcPts val="600"/>
              </a:spcBef>
            </a:pPr>
            <a:r>
              <a:rPr lang="en-IN" sz="2000" dirty="0" err="1"/>
              <a:t>recv</a:t>
            </a:r>
            <a:r>
              <a:rPr lang="en-IN" sz="2000" dirty="0"/>
              <a:t>(sock,&amp;ch,1,flags); </a:t>
            </a:r>
            <a:r>
              <a:rPr lang="en-IN" sz="2000" dirty="0" err="1"/>
              <a:t>msg.append</a:t>
            </a:r>
            <a:r>
              <a:rPr lang="en-IN" sz="2000" dirty="0"/>
              <a:t>(</a:t>
            </a:r>
            <a:r>
              <a:rPr lang="en-IN" sz="2000" dirty="0" err="1"/>
              <a:t>ch</a:t>
            </a:r>
            <a:r>
              <a:rPr lang="en-IN" sz="2000" dirty="0"/>
              <a:t>);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Search string </a:t>
            </a:r>
            <a:r>
              <a:rPr lang="en-IN" sz="2000" dirty="0" err="1"/>
              <a:t>msg</a:t>
            </a:r>
            <a:r>
              <a:rPr lang="en-IN" sz="2000" dirty="0"/>
              <a:t> from the back for &lt;/</a:t>
            </a:r>
          </a:p>
          <a:p>
            <a:pPr lvl="1">
              <a:spcBef>
                <a:spcPts val="600"/>
              </a:spcBef>
            </a:pPr>
            <a:r>
              <a:rPr lang="en-IN" sz="2000" dirty="0"/>
              <a:t>Then collect the </a:t>
            </a:r>
            <a:r>
              <a:rPr lang="en-IN" sz="2000" dirty="0" err="1"/>
              <a:t>msg</a:t>
            </a:r>
            <a:r>
              <a:rPr lang="en-IN" sz="2000" dirty="0"/>
              <a:t>&gt;</a:t>
            </a:r>
          </a:p>
          <a:p>
            <a:pPr>
              <a:spcBef>
                <a:spcPts val="600"/>
              </a:spcBef>
            </a:pPr>
            <a:r>
              <a:rPr lang="en-IN" sz="2200" dirty="0"/>
              <a:t>You will find a more sophisticated approach in the </a:t>
            </a:r>
            <a:r>
              <a:rPr lang="en-IN" sz="2200" dirty="0" err="1"/>
              <a:t>CommWithFileXfer</a:t>
            </a:r>
            <a:r>
              <a:rPr lang="en-IN" sz="2200" dirty="0"/>
              <a:t>, cited on the previous slide.</a:t>
            </a:r>
          </a:p>
        </p:txBody>
      </p:sp>
    </p:spTree>
    <p:extLst>
      <p:ext uri="{BB962C8B-B14F-4D97-AF65-F5344CB8AC3E}">
        <p14:creationId xmlns:p14="http://schemas.microsoft.com/office/powerpoint/2010/main" val="2787794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They’re Everywhere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/>
              <a:t>Virtually every network and Internet communication method uses sockets, often in a way that is invisible to an application designer.</a:t>
            </a:r>
          </a:p>
          <a:p>
            <a:pPr lvl="1"/>
            <a:r>
              <a:rPr lang="en-IN" sz="2400" dirty="0"/>
              <a:t>Browser/server</a:t>
            </a:r>
          </a:p>
          <a:p>
            <a:pPr lvl="1"/>
            <a:r>
              <a:rPr lang="en-IN" sz="2400" dirty="0"/>
              <a:t>ftp</a:t>
            </a:r>
          </a:p>
          <a:p>
            <a:pPr lvl="1"/>
            <a:r>
              <a:rPr lang="en-IN" sz="2400" dirty="0"/>
              <a:t>SOAP</a:t>
            </a:r>
          </a:p>
          <a:p>
            <a:pPr lvl="1"/>
            <a:r>
              <a:rPr lang="en-IN" sz="2400" dirty="0"/>
              <a:t>Network applications</a:t>
            </a:r>
          </a:p>
        </p:txBody>
      </p:sp>
    </p:spTree>
    <p:extLst>
      <p:ext uri="{BB962C8B-B14F-4D97-AF65-F5344CB8AC3E}">
        <p14:creationId xmlns:p14="http://schemas.microsoft.com/office/powerpoint/2010/main" val="2354081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We Didn’t Talk About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udp protocol</a:t>
            </a:r>
          </a:p>
          <a:p>
            <a:r>
              <a:rPr lang="en-US" altLang="en-US" dirty="0"/>
              <a:t>socket select(…) function</a:t>
            </a:r>
          </a:p>
          <a:p>
            <a:r>
              <a:rPr lang="en-US" altLang="en-US" dirty="0"/>
              <a:t>non-blocking sockets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268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161A50-B5E8-4D2A-A0CA-3C9F9EE6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0798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01466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TCP Protocol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IN" b="1" dirty="0"/>
              <a:t>TCP/IP stands for Transmission Control Protocol/ Internet Protocol. </a:t>
            </a:r>
            <a:br>
              <a:rPr lang="en-IN" b="1" i="1" dirty="0"/>
            </a:br>
            <a:r>
              <a:rPr lang="en-IN" dirty="0"/>
              <a:t>TCP/IP is the most important of several protocols used on the Internet. Some others are: </a:t>
            </a:r>
            <a:r>
              <a:rPr lang="en-IN" dirty="0" err="1"/>
              <a:t>HyperText</a:t>
            </a:r>
            <a:r>
              <a:rPr lang="en-IN" dirty="0"/>
              <a:t> Transport Protocol (HTTP), File Transfer Protocol (FTP), Simple Mail Transfer Protocol (SMTP), and Telnet, a protocol for logging into a remote computer. Sockets provide a standard interface for a variety of network protocols. TCP/IP is, by far, the most commonly used protocol for sockets. Here are the main features of TCP/IP: </a:t>
            </a:r>
          </a:p>
          <a:p>
            <a:pPr lvl="1">
              <a:spcBef>
                <a:spcPts val="1800"/>
              </a:spcBef>
            </a:pPr>
            <a:r>
              <a:rPr lang="en-IN" sz="2200" b="1" dirty="0"/>
              <a:t>IP is a routable protocol.</a:t>
            </a:r>
            <a:br>
              <a:rPr lang="en-IN" sz="2200" b="1" dirty="0"/>
            </a:br>
            <a:r>
              <a:rPr lang="en-IN" sz="2200" dirty="0"/>
              <a:t>That means that TCP/IP messages can be passed between networks in a wide area network (WAN) cluster.</a:t>
            </a:r>
          </a:p>
        </p:txBody>
      </p:sp>
    </p:spTree>
    <p:extLst>
      <p:ext uri="{BB962C8B-B14F-4D97-AF65-F5344CB8AC3E}">
        <p14:creationId xmlns:p14="http://schemas.microsoft.com/office/powerpoint/2010/main" val="106308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 Protocol (cont.)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spcBef>
                <a:spcPts val="1800"/>
              </a:spcBef>
            </a:pPr>
            <a:r>
              <a:rPr lang="en-IN" sz="2200" b="1" dirty="0"/>
              <a:t>Each device using TCP/IP must have an IP address.</a:t>
            </a:r>
            <a:br>
              <a:rPr lang="en-IN" sz="2200" b="1" dirty="0"/>
            </a:br>
            <a:r>
              <a:rPr lang="en-IN" sz="2200" dirty="0"/>
              <a:t>This address is a 32-bit word, organized into four 8-bit fields, called octets. Part of the IP address identifies the network, and the rest identifies a specific host on the network.</a:t>
            </a:r>
          </a:p>
          <a:p>
            <a:pPr lvl="1">
              <a:spcBef>
                <a:spcPts val="1800"/>
              </a:spcBef>
            </a:pPr>
            <a:r>
              <a:rPr lang="en-IN" sz="2200" b="1" dirty="0"/>
              <a:t>IP addresses are organized into three classes. </a:t>
            </a:r>
            <a:br>
              <a:rPr lang="en-IN" sz="2200" b="1" i="1" dirty="0"/>
            </a:br>
            <a:r>
              <a:rPr lang="en-IN" sz="2200" dirty="0"/>
              <a:t>Each class has a different allocation of octets to these two identifiers. This allows the Internet to define many networks, each containing up to 256 devices (mostly computers), and a few networks, each containing many more devices.</a:t>
            </a:r>
          </a:p>
          <a:p>
            <a:pPr lvl="1">
              <a:spcBef>
                <a:spcPts val="1800"/>
              </a:spcBef>
            </a:pPr>
            <a:r>
              <a:rPr lang="en-IN" sz="2200" b="1" dirty="0"/>
              <a:t>A single machine can run multiple communications sessions using TCP/IP. </a:t>
            </a:r>
            <a:br>
              <a:rPr lang="en-IN" sz="2200" b="1" dirty="0"/>
            </a:br>
            <a:r>
              <a:rPr lang="en-IN" sz="2200" dirty="0"/>
              <a:t>That is, you can run a web browser while using Telnet and FTP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364136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TCP/IP-Based Sockets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3600">
              <a:spcBef>
                <a:spcPts val="1800"/>
              </a:spcBef>
            </a:pPr>
            <a:r>
              <a:rPr lang="en-US" altLang="en-US" sz="2600" dirty="0"/>
              <a:t>Connection-oriented means that two communicating machines must first connect.</a:t>
            </a:r>
          </a:p>
          <a:p>
            <a:pPr marL="183600">
              <a:spcBef>
                <a:spcPts val="1800"/>
              </a:spcBef>
            </a:pPr>
            <a:r>
              <a:rPr lang="en-US" altLang="en-US" sz="2600" dirty="0"/>
              <a:t>All data sent will be received in the same order </a:t>
            </a:r>
            <a:br>
              <a:rPr lang="en-US" altLang="en-US" sz="2600" dirty="0"/>
            </a:br>
            <a:r>
              <a:rPr lang="en-US" altLang="en-US" sz="2600" dirty="0"/>
              <a:t>as sent.</a:t>
            </a:r>
          </a:p>
          <a:p>
            <a:pPr marL="457920" lvl="2">
              <a:spcBef>
                <a:spcPts val="1800"/>
              </a:spcBef>
            </a:pPr>
            <a:r>
              <a:rPr lang="en-US" altLang="en-US" sz="2000" dirty="0"/>
              <a:t>Note that IP packets may arrive in a different order than that sent.</a:t>
            </a:r>
          </a:p>
          <a:p>
            <a:pPr marL="457920" lvl="2">
              <a:spcBef>
                <a:spcPts val="1800"/>
              </a:spcBef>
            </a:pPr>
            <a:r>
              <a:rPr lang="en-US" altLang="en-US" sz="2000" dirty="0"/>
              <a:t>This occurs because all packets in a communication do not necessarily travel the same route between sender and receiver.</a:t>
            </a:r>
          </a:p>
          <a:p>
            <a:pPr marL="183600">
              <a:spcBef>
                <a:spcPts val="1800"/>
              </a:spcBef>
            </a:pPr>
            <a:r>
              <a:rPr lang="en-US" altLang="en-US" sz="2600" dirty="0"/>
              <a:t>Streams mean that, as far as sockets are concerned, the only recognized structure is bytes of data.</a:t>
            </a:r>
          </a:p>
          <a:p>
            <a:pPr>
              <a:lnSpc>
                <a:spcPct val="12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79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Socket Logical Structure</a:t>
            </a: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4D2EFE-FDCF-404B-9228-1166F5277A40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139090"/>
              </p:ext>
            </p:extLst>
          </p:nvPr>
        </p:nvGraphicFramePr>
        <p:xfrm>
          <a:off x="619464" y="2476982"/>
          <a:ext cx="7905072" cy="263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VISIO" r:id="rId3" imgW="6324600" imgH="2105025" progId="">
                  <p:embed/>
                </p:oleObj>
              </mc:Choice>
              <mc:Fallback>
                <p:oleObj name="VISIO" r:id="rId3" imgW="6324600" imgH="2105025" progId="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64" y="2476982"/>
                        <a:ext cx="7905072" cy="2631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35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Socket send Behavior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5306" cy="4430210"/>
          </a:xfrm>
        </p:spPr>
        <p:txBody>
          <a:bodyPr>
            <a:noAutofit/>
          </a:bodyPr>
          <a:lstStyle/>
          <a:p>
            <a:pPr marL="183600">
              <a:spcBef>
                <a:spcPts val="1200"/>
              </a:spcBef>
            </a:pPr>
            <a:r>
              <a:rPr lang="en-IN" sz="2800" dirty="0"/>
              <a:t>Sockets API provides functions:</a:t>
            </a:r>
          </a:p>
          <a:p>
            <a:pPr marL="457920" lvl="2">
              <a:spcBef>
                <a:spcPts val="1200"/>
              </a:spcBef>
            </a:pPr>
            <a:r>
              <a:rPr lang="en-IN" sz="2400" dirty="0" err="1"/>
              <a:t>int</a:t>
            </a:r>
            <a:r>
              <a:rPr lang="en-IN" sz="2400" dirty="0"/>
              <a:t> send(SOCKET s, char *buff, </a:t>
            </a:r>
            <a:r>
              <a:rPr lang="en-IN" sz="2400" dirty="0" err="1"/>
              <a:t>int</a:t>
            </a:r>
            <a:r>
              <a:rPr lang="en-IN" sz="2400" dirty="0"/>
              <a:t> </a:t>
            </a:r>
            <a:r>
              <a:rPr lang="en-IN" sz="2400" dirty="0" err="1"/>
              <a:t>len</a:t>
            </a:r>
            <a:r>
              <a:rPr lang="en-IN" sz="2400" dirty="0"/>
              <a:t>, </a:t>
            </a:r>
            <a:r>
              <a:rPr lang="en-IN" sz="2400" dirty="0" err="1"/>
              <a:t>int</a:t>
            </a:r>
            <a:r>
              <a:rPr lang="en-IN" sz="2400" dirty="0"/>
              <a:t> flags)</a:t>
            </a:r>
            <a:br>
              <a:rPr lang="en-IN" sz="2400" dirty="0"/>
            </a:br>
            <a:r>
              <a:rPr lang="en-IN" sz="2400" dirty="0"/>
              <a:t>Request to send up to </a:t>
            </a:r>
            <a:r>
              <a:rPr lang="en-IN" sz="2400" dirty="0" err="1"/>
              <a:t>len</a:t>
            </a:r>
            <a:r>
              <a:rPr lang="en-IN" sz="2400" dirty="0"/>
              <a:t> bytes from buffer buff</a:t>
            </a:r>
          </a:p>
          <a:p>
            <a:pPr marL="457920" lvl="2">
              <a:spcBef>
                <a:spcPts val="1200"/>
              </a:spcBef>
            </a:pPr>
            <a:r>
              <a:rPr lang="en-IN" sz="2400" dirty="0" err="1"/>
              <a:t>int</a:t>
            </a:r>
            <a:r>
              <a:rPr lang="en-IN" sz="2400" dirty="0"/>
              <a:t> </a:t>
            </a:r>
            <a:r>
              <a:rPr lang="en-IN" sz="2400" dirty="0" err="1"/>
              <a:t>recv</a:t>
            </a:r>
            <a:r>
              <a:rPr lang="en-IN" sz="2400" dirty="0"/>
              <a:t>(SOCKET s, char *buff, </a:t>
            </a:r>
            <a:r>
              <a:rPr lang="en-IN" sz="2400" dirty="0" err="1"/>
              <a:t>int</a:t>
            </a:r>
            <a:r>
              <a:rPr lang="en-IN" sz="2400" dirty="0"/>
              <a:t> </a:t>
            </a:r>
            <a:r>
              <a:rPr lang="en-IN" sz="2400" dirty="0" err="1"/>
              <a:t>len</a:t>
            </a:r>
            <a:r>
              <a:rPr lang="en-IN" sz="2400" dirty="0"/>
              <a:t>, </a:t>
            </a:r>
            <a:r>
              <a:rPr lang="en-IN" sz="2400" dirty="0" err="1"/>
              <a:t>int</a:t>
            </a:r>
            <a:r>
              <a:rPr lang="en-IN" sz="2400" dirty="0"/>
              <a:t> flags)</a:t>
            </a:r>
            <a:br>
              <a:rPr lang="en-IN" sz="2400" dirty="0"/>
            </a:br>
            <a:r>
              <a:rPr lang="en-IN" sz="2400" dirty="0"/>
              <a:t>Request to receive up to </a:t>
            </a:r>
            <a:r>
              <a:rPr lang="en-IN" sz="2400" dirty="0" err="1"/>
              <a:t>len</a:t>
            </a:r>
            <a:r>
              <a:rPr lang="en-IN" sz="2400" dirty="0"/>
              <a:t> bytes, stored in buffer buff</a:t>
            </a:r>
          </a:p>
          <a:p>
            <a:pPr marL="183600">
              <a:spcBef>
                <a:spcPts val="1200"/>
              </a:spcBef>
            </a:pPr>
            <a:r>
              <a:rPr lang="en-IN" sz="2800" dirty="0"/>
              <a:t>If receive buffer has space for </a:t>
            </a:r>
            <a:r>
              <a:rPr lang="en-IN" sz="2800" dirty="0" err="1"/>
              <a:t>len</a:t>
            </a:r>
            <a:r>
              <a:rPr lang="en-IN" sz="2800" dirty="0"/>
              <a:t> bytes, then </a:t>
            </a:r>
            <a:r>
              <a:rPr lang="en-IN" sz="2800" dirty="0" err="1"/>
              <a:t>len</a:t>
            </a:r>
            <a:r>
              <a:rPr lang="en-IN" sz="2800" dirty="0"/>
              <a:t> bytes are sent and send call returns with value </a:t>
            </a:r>
            <a:r>
              <a:rPr lang="en-IN" sz="2800" dirty="0" err="1"/>
              <a:t>len</a:t>
            </a:r>
            <a:r>
              <a:rPr lang="en-IN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5098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1210</Words>
  <Application>Microsoft Office PowerPoint</Application>
  <PresentationFormat>On-screen Show (4:3)</PresentationFormat>
  <Paragraphs>219</Paragraphs>
  <Slides>49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Arial</vt:lpstr>
      <vt:lpstr>Calibri</vt:lpstr>
      <vt:lpstr>Consolas</vt:lpstr>
      <vt:lpstr>Courier New</vt:lpstr>
      <vt:lpstr>Scala OT</vt:lpstr>
      <vt:lpstr>ScalaOT</vt:lpstr>
      <vt:lpstr>ScalaSansLF-Regular</vt:lpstr>
      <vt:lpstr>ScalaSansOT</vt:lpstr>
      <vt:lpstr>Wingdings</vt:lpstr>
      <vt:lpstr>Clarity</vt:lpstr>
      <vt:lpstr>1_Clarity</vt:lpstr>
      <vt:lpstr>Worksheet</vt:lpstr>
      <vt:lpstr>VISIO</vt:lpstr>
      <vt:lpstr>Visio</vt:lpstr>
      <vt:lpstr>Win32 Sockets</vt:lpstr>
      <vt:lpstr>References</vt:lpstr>
      <vt:lpstr>What Are Sockets?</vt:lpstr>
      <vt:lpstr>Network Protocols</vt:lpstr>
      <vt:lpstr>TCP Protocol</vt:lpstr>
      <vt:lpstr>TCP Protocol (cont.)</vt:lpstr>
      <vt:lpstr>TCP/IP-Based Sockets</vt:lpstr>
      <vt:lpstr>Socket Logical Structure</vt:lpstr>
      <vt:lpstr>Socket send Behavior</vt:lpstr>
      <vt:lpstr>Socket send Behavior (cont.)</vt:lpstr>
      <vt:lpstr>Socket recv Behavior</vt:lpstr>
      <vt:lpstr>Socket recv Behavior (cont.)</vt:lpstr>
      <vt:lpstr>Sockets Interface</vt:lpstr>
      <vt:lpstr>Creating Sockets</vt:lpstr>
      <vt:lpstr>Creating Sockets (cont.)</vt:lpstr>
      <vt:lpstr>Connecting Sockets</vt:lpstr>
      <vt:lpstr>Client/Server Processing</vt:lpstr>
      <vt:lpstr>Accessing Sockets Library</vt:lpstr>
      <vt:lpstr>Project Settings</vt:lpstr>
      <vt:lpstr>Project Settings</vt:lpstr>
      <vt:lpstr>Sockets API</vt:lpstr>
      <vt:lpstr>Sequence of Server Calls</vt:lpstr>
      <vt:lpstr>WSAStartup</vt:lpstr>
      <vt:lpstr>TCP/IP Socket</vt:lpstr>
      <vt:lpstr>Bind Socket</vt:lpstr>
      <vt:lpstr>Listen for Incoming Requests</vt:lpstr>
      <vt:lpstr>Accept Incoming Connection</vt:lpstr>
      <vt:lpstr>Client/Server Configuration</vt:lpstr>
      <vt:lpstr>recv</vt:lpstr>
      <vt:lpstr>send</vt:lpstr>
      <vt:lpstr>shutdown</vt:lpstr>
      <vt:lpstr>closesocket</vt:lpstr>
      <vt:lpstr>WSACleanup</vt:lpstr>
      <vt:lpstr>Sequence of Client Calls</vt:lpstr>
      <vt:lpstr>TCP Addresses—IP4</vt:lpstr>
      <vt:lpstr>TCP/IP Address Fields—IP4</vt:lpstr>
      <vt:lpstr>connect</vt:lpstr>
      <vt:lpstr>Special Functions</vt:lpstr>
      <vt:lpstr>Socket Systems</vt:lpstr>
      <vt:lpstr>Client/Server Configuration</vt:lpstr>
      <vt:lpstr>A Word of Caution</vt:lpstr>
      <vt:lpstr>PowerPoint Presentation</vt:lpstr>
      <vt:lpstr>Talk Protocol</vt:lpstr>
      <vt:lpstr>PowerPoint Presentation</vt:lpstr>
      <vt:lpstr>Message Length</vt:lpstr>
      <vt:lpstr>Message Framing </vt:lpstr>
      <vt:lpstr>They’re Everywhere</vt:lpstr>
      <vt:lpstr>What We Didn’t Talk About</vt:lpstr>
      <vt:lpstr>End</vt:lpstr>
    </vt:vector>
  </TitlesOfParts>
  <Company>2U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GSM 420 / MBAH 420</dc:title>
  <dc:creator>Michael Lederer</dc:creator>
  <cp:lastModifiedBy>James Fawcett</cp:lastModifiedBy>
  <cp:revision>147</cp:revision>
  <dcterms:created xsi:type="dcterms:W3CDTF">2015-11-10T20:00:19Z</dcterms:created>
  <dcterms:modified xsi:type="dcterms:W3CDTF">2018-01-14T16:50:14Z</dcterms:modified>
</cp:coreProperties>
</file>