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912" r:id="rId2"/>
    <p:sldMasterId id="2147483926" r:id="rId3"/>
  </p:sldMasterIdLst>
  <p:notesMasterIdLst>
    <p:notesMasterId r:id="rId43"/>
  </p:notesMasterIdLst>
  <p:handoutMasterIdLst>
    <p:handoutMasterId r:id="rId44"/>
  </p:handoutMasterIdLst>
  <p:sldIdLst>
    <p:sldId id="294" r:id="rId4"/>
    <p:sldId id="295" r:id="rId5"/>
    <p:sldId id="284" r:id="rId6"/>
    <p:sldId id="293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74" r:id="rId26"/>
    <p:sldId id="287" r:id="rId27"/>
    <p:sldId id="289" r:id="rId28"/>
    <p:sldId id="290" r:id="rId29"/>
    <p:sldId id="291" r:id="rId30"/>
    <p:sldId id="280" r:id="rId31"/>
    <p:sldId id="288" r:id="rId32"/>
    <p:sldId id="282" r:id="rId33"/>
    <p:sldId id="283" r:id="rId34"/>
    <p:sldId id="276" r:id="rId35"/>
    <p:sldId id="277" r:id="rId36"/>
    <p:sldId id="292" r:id="rId37"/>
    <p:sldId id="285" r:id="rId38"/>
    <p:sldId id="286" r:id="rId39"/>
    <p:sldId id="278" r:id="rId40"/>
    <p:sldId id="279" r:id="rId41"/>
    <p:sldId id="296" r:id="rId42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51"/>
    <p:restoredTop sz="95179"/>
  </p:normalViewPr>
  <p:slideViewPr>
    <p:cSldViewPr>
      <p:cViewPr varScale="1">
        <p:scale>
          <a:sx n="88" d="100"/>
          <a:sy n="88" d="100"/>
        </p:scale>
        <p:origin x="13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3975BA1-85F3-4CBE-AE7F-8D1A277AB31B}" type="datetimeFigureOut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063212-82EE-43F4-B889-8D12657797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64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288EB3-A1E3-4058-8200-94AD10D2E53F}" type="datetimeFigureOut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165290-85DE-419D-AC9F-207EAA6B9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030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FD49C1-0A29-4D46-B6DD-EF45BF929695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759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7F414-C5FD-44BB-8F97-3737F9D0F394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4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CD351-49D9-403F-9AE2-A8C35AB6BDD7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173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C84B03-00D4-42D7-8B37-86EDFBDB3823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3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DE1460-736B-4128-8BA8-D4FE7AD64CF0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474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DBE831-6348-4C5D-87B2-57B0F1B98A7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230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7467-AF28-4194-A252-97921B49C91A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93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E54499-27C1-4094-9B5E-C8BDEC86198B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97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77F41-3159-45B5-A31A-1759772F8BA4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486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A93B61-4EC4-480E-9541-CE0CAC541CC0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A7512-39CC-40F6-A640-0B46C33E36D6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531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AF3014-0222-4534-B2C0-230E77577384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531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E859BC-A7D3-43D3-9775-2AA5A1030661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645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F6F023-B0F5-48FF-8CD4-A8104A3FDBBC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52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1934C9-779A-4DA6-BDFE-E36D0BAD1BDA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040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E8685E-DBB2-4B30-A344-7EFD24FA318C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348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5639D-B7BC-415D-93D5-E2490173727D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76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7FE1B4-E691-465B-AA20-94C0B01A6178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56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DE464-1511-4598-B7A8-ED1B2192481B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246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85A644-5D73-4A0D-B038-8F1FCF18C186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887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B6F29-5698-4AEE-B609-F564988B608D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218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29512B-6A0C-40CE-A1DC-E7036C24C0C3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9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F4D57-D0E8-43C2-A168-350979944491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5877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DE63B-6F2D-476A-B9AB-CA62A009DF6C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101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2D7E2-E7B7-44F7-99A5-5D5F16A86A0D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01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62FE9-DB48-43DA-AD37-FCFC8BD5D3E3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40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72B0-28F7-43CB-8712-2DDD043DAD3A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5956-E7B5-4E1E-A621-4B6BBD59E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03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8C3F-CD90-456D-A999-57CDD391C7B2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965F2-C9CA-4B4E-B7B1-F6B9F34D8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30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783D9-D62E-4386-9C1F-4AC3B3ABF6B9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7C5F5-41F6-4FAA-9D27-E4498BFB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71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5B1EC-15B3-4D95-BA28-F9C4EC49C411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854FB-830B-49E5-BE2E-ECA23AABD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3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C132-E01D-4718-A56D-1F492905A7E0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1431-9810-42D3-AD60-3CD271AB0C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23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4FC9E-81B7-4550-BFFD-C7223E098A00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F546C-B75F-47D8-B48B-5B9C99BE5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13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2D4A-903A-48F3-8230-72F89B869570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5FCB-3A05-4FEA-AC5E-4AE5D346B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12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D336-3EDE-4891-91CF-D5F41ED14605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3231D-37C7-41A8-8774-F80ED5FBC6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6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F5AA-F995-4D26-B6C4-91F920A88DDC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94809-567B-4155-BD5D-E44A22E8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0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ADA98-DF0E-4734-B0E2-EAD78CE1FE33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54BAD-B432-4733-8A69-9A4C4732F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8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050FB-7512-4905-BB1A-EEA1ABE9D01F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1C29-234A-4CD7-BAE1-8CF835342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140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C01BA9-913F-42AB-93AA-99EE3643042E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A59D44-FF84-417A-9438-7A0BC3382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811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4DDA3-0972-4EA8-AEA1-F8C91D3BCC5A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39624-93CF-40A3-9D95-37C3D8D973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3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F9341-A87F-4247-BD74-B632CB7CBA97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615BA4-978D-47AB-9535-3FB0664983B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946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82656A-F385-429D-A4C1-DFAE599F8129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D5473-2CF5-4CEB-9C89-94CD0A1B99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88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C8ACB2-DAF5-4A95-9FA7-E1E862B4ED47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4AFAB-1DE5-474B-B694-559EB78D0D7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683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CE52D-1A51-486E-B945-D21DF9BC9ED2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1769A-926D-4DF9-91F5-E8368F63AA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919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FC43BE-C9C7-4B68-8535-04B32EFFB7A6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E775A-3FFD-4050-AD2A-1438738AF3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34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124DE4-EAD1-4646-9CAC-AD0D21AB698C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FC4871-848A-4781-966B-C473611DB9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364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D9A83-F3BA-413C-9F19-4F74919CEF66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E4926-C0EC-4926-BC12-196F754006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536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857A88-0A4C-4955-B5B6-6A26688CB885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F6072-7DA0-4316-B4D2-E3E4D4A651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16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D0AB43-2E88-427B-8107-05A722C264F8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F0377-7B26-4ABE-8884-5684D85503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438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7412C-64DF-48BC-9F83-C2EFA2E89595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DAEE9-5A8D-46B3-8E5F-F8490A7FD9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313367"/>
      </p:ext>
    </p:extLst>
  </p:cSld>
  <p:clrMapOvr>
    <a:masterClrMapping/>
  </p:clrMapOvr>
  <p:transition spd="med">
    <p:zoom/>
  </p:transition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827584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552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89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613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84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767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10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944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987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7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968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39493"/>
      </p:ext>
    </p:extLst>
  </p:cSld>
  <p:clrMapOvr>
    <a:masterClrMapping/>
  </p:clrMapOvr>
  <p:transition spd="med">
    <p:zo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93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E610C-00B2-4954-B89E-D3349BC7A3F8}" type="datetime1">
              <a:rPr lang="en-US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287333-9F1C-4FC0-8132-59E0BDD8B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77412C-64DF-48BC-9F83-C2EFA2E89595}" type="datetime1">
              <a:rPr lang="en-US" smtClean="0"/>
              <a:pPr>
                <a:defRPr/>
              </a:pPr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97DAEE9-5A8D-46B3-8E5F-F8490A7FD9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99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4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prosoftware.com/Support/ResourceGuides/WPF/ViewCategory.aspx?ResourceGuideCategoryID=3" TargetMode="External"/><Relationship Id="rId2" Type="http://schemas.openxmlformats.org/officeDocument/2006/relationships/hyperlink" Target="http://joshsmithonwpf.wordpress.com/a-guided-tour-of-wpf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mtaulty.com/CommunityServer/blogs/mike_taultys_blog/archive/2009/02/03/silverlight-wpf-control-browser.asp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ASP.Ne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mgrayson/archive/2006/05/22/dependency-properties.aspx" TargetMode="Externa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tchonthecode.com/tutorials/wpf-tutorial-introduction-to-dependency-properties" TargetMode="External"/><Relationship Id="rId2" Type="http://schemas.openxmlformats.org/officeDocument/2006/relationships/hyperlink" Target="http://joshsmithonwpf.wordpress.com/2007/06/22/overview-of-dependency-properties-in-wpf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learnwpf.com/search.aspx?q=dependency%20properties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project.com/KB/WPF/GuidedTourWPF_3.aspx" TargetMode="External"/><Relationship Id="rId2" Type="http://schemas.openxmlformats.org/officeDocument/2006/relationships/hyperlink" Target="http://msdn.microsoft.com/en-us/magazine/cc163299.aspx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bea.stollnitz.com/blog/?page_id=47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Introduction: slides 2–11		15 minutes</a:t>
            </a:r>
          </a:p>
          <a:p>
            <a:r>
              <a:rPr lang="en-US" sz="2800" dirty="0"/>
              <a:t>Features: slides 12–20		10 minutes</a:t>
            </a:r>
          </a:p>
          <a:p>
            <a:r>
              <a:rPr lang="en-US" sz="2800" dirty="0"/>
              <a:t>Basic Architecture: slides 21–24	10 minutes</a:t>
            </a:r>
          </a:p>
          <a:p>
            <a:r>
              <a:rPr lang="en-US" sz="2800" dirty="0"/>
              <a:t>Dependencies: slides 25–34	20 minutes</a:t>
            </a:r>
          </a:p>
          <a:p>
            <a:r>
              <a:rPr lang="en-US" sz="2800" dirty="0"/>
              <a:t>Special features: slides 35–39	10 minutes</a:t>
            </a:r>
          </a:p>
        </p:txBody>
      </p:sp>
    </p:spTree>
    <p:extLst>
      <p:ext uri="{BB962C8B-B14F-4D97-AF65-F5344CB8AC3E}">
        <p14:creationId xmlns:p14="http://schemas.microsoft.com/office/powerpoint/2010/main" val="714241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Windows Presentation Foundation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1999-2017</a:t>
            </a:r>
          </a:p>
        </p:txBody>
      </p:sp>
    </p:spTree>
    <p:extLst>
      <p:ext uri="{BB962C8B-B14F-4D97-AF65-F5344CB8AC3E}">
        <p14:creationId xmlns:p14="http://schemas.microsoft.com/office/powerpoint/2010/main" val="214598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i="1" dirty="0"/>
              <a:t>Pro C# 5 and the .Net 4.5 Platform</a:t>
            </a:r>
            <a:r>
              <a:rPr lang="en-US" altLang="en-US" dirty="0"/>
              <a:t>, Andrew Troelsen, Apress, 2012</a:t>
            </a:r>
          </a:p>
          <a:p>
            <a:pPr eaLnBrk="1" hangingPunct="1">
              <a:defRPr/>
            </a:pPr>
            <a:r>
              <a:rPr lang="en-US" altLang="en-US" i="1" dirty="0"/>
              <a:t>Programming WPF</a:t>
            </a:r>
            <a:r>
              <a:rPr lang="en-US" altLang="en-US" dirty="0"/>
              <a:t>, 2nd edition, Sells &amp; Griffiths, O’Reilly, 2007</a:t>
            </a:r>
          </a:p>
          <a:p>
            <a:pPr eaLnBrk="1" hangingPunct="1">
              <a:defRPr/>
            </a:pPr>
            <a:r>
              <a:rPr lang="en-US" altLang="en-US" i="1" dirty="0"/>
              <a:t>Windows Presentation Foundation Unleashed</a:t>
            </a:r>
            <a:r>
              <a:rPr lang="en-US" altLang="en-US" dirty="0"/>
              <a:t>, Adam Nathan, SAMS, 2007</a:t>
            </a:r>
          </a:p>
          <a:p>
            <a:pPr eaLnBrk="1" hangingPunct="1">
              <a:defRPr/>
            </a:pPr>
            <a:r>
              <a:rPr lang="en-US" altLang="en-US" i="1" dirty="0"/>
              <a:t>Essential Windows Presentation Foundation</a:t>
            </a:r>
            <a:r>
              <a:rPr lang="en-US" altLang="en-US" dirty="0"/>
              <a:t>, Chris Anderson, Addison-Wesley, 2007</a:t>
            </a:r>
          </a:p>
          <a:p>
            <a:pPr eaLnBrk="1" hangingPunct="1">
              <a:defRPr/>
            </a:pPr>
            <a:r>
              <a:rPr lang="en-US" altLang="en-US" dirty="0">
                <a:hlinkClick r:id="rId2"/>
              </a:rPr>
              <a:t>http://msdn2.microsoft.com/en-us/library/aa970268.aspx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>
                <a:hlinkClick r:id="rId3"/>
              </a:rPr>
              <a:t>http://msdn2.microsoft.com/en-us/library/ms754130.aspx</a:t>
            </a:r>
            <a:endParaRPr lang="en-US" altLang="en-US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2200" dirty="0"/>
          </a:p>
          <a:p>
            <a:pPr eaLnBrk="1" hangingPunct="1">
              <a:defRPr/>
            </a:pPr>
            <a:endParaRPr lang="en-US" alt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WPF Blogs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2286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600" dirty="0">
                <a:hlinkClick r:id="rId2"/>
              </a:rPr>
              <a:t>Josh Smith Blog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3"/>
              </a:rPr>
              <a:t>WPFpedia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4"/>
              </a:rPr>
              <a:t>Mike Taulty's Blog</a:t>
            </a:r>
            <a:endParaRPr lang="en-US" alt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is WPF?</a:t>
            </a:r>
          </a:p>
          <a:p>
            <a:pPr lvl="1"/>
            <a:r>
              <a:rPr lang="en-US" sz="2800" dirty="0"/>
              <a:t>A graphical user interface technology</a:t>
            </a:r>
          </a:p>
          <a:p>
            <a:pPr lvl="2"/>
            <a:r>
              <a:rPr lang="en-US" sz="2400" dirty="0"/>
              <a:t>Desktop</a:t>
            </a:r>
          </a:p>
          <a:p>
            <a:pPr lvl="2"/>
            <a:r>
              <a:rPr lang="en-US" sz="2400" dirty="0"/>
              <a:t>Little brother Silverlight is used for web applications</a:t>
            </a:r>
          </a:p>
          <a:p>
            <a:pPr lvl="1"/>
            <a:r>
              <a:rPr lang="en-US" sz="2800" dirty="0"/>
              <a:t>Uses markup and code</a:t>
            </a:r>
          </a:p>
          <a:p>
            <a:pPr lvl="2"/>
            <a:r>
              <a:rPr lang="en-US" sz="2400" dirty="0"/>
              <a:t>Together or separately, much like </a:t>
            </a:r>
            <a:r>
              <a:rPr lang="en-US" sz="2400" dirty="0">
                <a:hlinkClick r:id="rId3" action="ppaction://hlinkfile"/>
              </a:rPr>
              <a:t>ASP.Net</a:t>
            </a:r>
            <a:endParaRPr lang="en-US" sz="2400" dirty="0"/>
          </a:p>
          <a:p>
            <a:pPr lvl="1"/>
            <a:r>
              <a:rPr lang="en-US" sz="2800" dirty="0"/>
              <a:t>Easy to produce different styles</a:t>
            </a:r>
          </a:p>
          <a:p>
            <a:pPr lvl="2"/>
            <a:r>
              <a:rPr lang="en-US" sz="2400" dirty="0"/>
              <a:t>Web browser like navigation and placement</a:t>
            </a:r>
          </a:p>
          <a:p>
            <a:pPr lvl="2"/>
            <a:r>
              <a:rPr lang="en-US" sz="2400" dirty="0"/>
              <a:t>Traditional forms</a:t>
            </a:r>
          </a:p>
          <a:p>
            <a:pPr lvl="2"/>
            <a:r>
              <a:rPr lang="en-US" sz="2400" dirty="0"/>
              <a:t>Animated graphics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dirty="0"/>
              <a:t>XAML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700" dirty="0"/>
              <a:t>eXtensible Application Markup Language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700" dirty="0"/>
              <a:t>Tags are names of </a:t>
            </a:r>
            <a:r>
              <a:rPr lang="en-US" sz="2700" dirty="0" err="1"/>
              <a:t>.Net</a:t>
            </a:r>
            <a:r>
              <a:rPr lang="en-US" sz="2700" dirty="0"/>
              <a:t> 3.5 classes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700" dirty="0"/>
              <a:t>Attributes are class properties and events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/>
              <a:t>    &lt;Grid&gt;</a:t>
            </a:r>
            <a:br>
              <a:rPr lang="en-US" sz="2700" dirty="0"/>
            </a:br>
            <a:r>
              <a:rPr lang="en-US" sz="2700" dirty="0"/>
              <a:t>   &lt;Ellipse Fill=“blue” /&gt;</a:t>
            </a:r>
            <a:br>
              <a:rPr lang="en-US" sz="2700" dirty="0"/>
            </a:br>
            <a:r>
              <a:rPr lang="en-US" sz="2700" dirty="0"/>
              <a:t>   &lt;</a:t>
            </a:r>
            <a:r>
              <a:rPr lang="en-US" sz="2700" dirty="0" err="1"/>
              <a:t>TextBlock</a:t>
            </a:r>
            <a:r>
              <a:rPr lang="en-US" sz="2700" dirty="0"/>
              <a:t>&gt;</a:t>
            </a:r>
            <a:br>
              <a:rPr lang="en-US" sz="2700" dirty="0"/>
            </a:br>
            <a:r>
              <a:rPr lang="en-US" sz="2700" dirty="0"/>
              <a:t>      Name: &lt;</a:t>
            </a:r>
            <a:r>
              <a:rPr lang="en-US" sz="2700" dirty="0" err="1"/>
              <a:t>TextBlock</a:t>
            </a:r>
            <a:r>
              <a:rPr lang="en-US" sz="2700" dirty="0"/>
              <a:t> Text=“{Binding Name}” /&gt;</a:t>
            </a:r>
            <a:br>
              <a:rPr lang="en-US" sz="2700" dirty="0"/>
            </a:br>
            <a:r>
              <a:rPr lang="en-US" sz="2700" dirty="0"/>
              <a:t>   &lt;/</a:t>
            </a:r>
            <a:r>
              <a:rPr lang="en-US" sz="2700" dirty="0" err="1"/>
              <a:t>TextBlock</a:t>
            </a:r>
            <a:r>
              <a:rPr lang="en-US" sz="2700" dirty="0"/>
              <a:t>&gt;</a:t>
            </a:r>
            <a:br>
              <a:rPr lang="en-US" sz="2700" dirty="0"/>
            </a:br>
            <a:r>
              <a:rPr lang="en-US" sz="2700" dirty="0"/>
              <a:t> &lt;/Grid&gt;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Code Behind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Often, code provides processing for control events, bound in XAML, like this: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XAML in </a:t>
            </a:r>
            <a:r>
              <a:rPr lang="en-US" sz="2400" dirty="0" err="1"/>
              <a:t>Window.Xaml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/>
              <a:t>&lt;Button</a:t>
            </a:r>
            <a:br>
              <a:rPr lang="en-US" sz="2000" dirty="0"/>
            </a:br>
            <a:r>
              <a:rPr lang="en-US" sz="2000" dirty="0"/>
              <a:t>x:Name=“button”</a:t>
            </a:r>
            <a:br>
              <a:rPr lang="en-US" sz="2000" dirty="0"/>
            </a:br>
            <a:r>
              <a:rPr lang="en-US" sz="2000" dirty="0"/>
              <a:t>Width=“200”</a:t>
            </a:r>
            <a:br>
              <a:rPr lang="en-US" sz="2000" dirty="0"/>
            </a:br>
            <a:r>
              <a:rPr lang="en-US" sz="2000" dirty="0"/>
              <a:t>Height=“25”</a:t>
            </a:r>
            <a:br>
              <a:rPr lang="en-US" sz="2000" dirty="0"/>
            </a:br>
            <a:r>
              <a:rPr lang="en-US" sz="2000" dirty="0"/>
              <a:t>Click=“</a:t>
            </a:r>
            <a:r>
              <a:rPr lang="en-US" sz="2000" dirty="0" err="1"/>
              <a:t>button_Click</a:t>
            </a:r>
            <a:r>
              <a:rPr lang="en-US" sz="2000" dirty="0"/>
              <a:t>”&gt;Submit&lt;/Button&gt;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C# code in </a:t>
            </a:r>
            <a:r>
              <a:rPr lang="en-US" sz="2400" dirty="0" err="1"/>
              <a:t>Window.Xaml.cs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/>
              <a:t> Void </a:t>
            </a:r>
            <a:r>
              <a:rPr lang="en-US" sz="2000" dirty="0" err="1"/>
              <a:t>button_Click</a:t>
            </a:r>
            <a:r>
              <a:rPr lang="en-US" sz="2000" dirty="0"/>
              <a:t>(object sender, </a:t>
            </a:r>
            <a:r>
              <a:rPr lang="en-US" sz="2000" dirty="0" err="1"/>
              <a:t>RoutedEventsArgs</a:t>
            </a:r>
            <a:r>
              <a:rPr lang="en-US" sz="2000" dirty="0"/>
              <a:t> e) {</a:t>
            </a:r>
            <a:br>
              <a:rPr lang="en-US" sz="2000" dirty="0"/>
            </a:br>
            <a:r>
              <a:rPr lang="en-US" sz="2000" dirty="0"/>
              <a:t>   </a:t>
            </a:r>
            <a:r>
              <a:rPr lang="en-US" sz="2000" dirty="0" err="1"/>
              <a:t>MessageBox.Show</a:t>
            </a:r>
            <a:r>
              <a:rPr lang="en-US" sz="2000" dirty="0"/>
              <a:t>(…) }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7" y="1447800"/>
            <a:ext cx="734652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C# Wizard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497305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Default Grid Panel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87905"/>
            <a:ext cx="7467600" cy="48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Like WinForms, But …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467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9906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It’s Easy to </a:t>
            </a:r>
            <a:r>
              <a:rPr lang="en-US"/>
              <a:t>Do More </a:t>
            </a:r>
            <a:r>
              <a:rPr lang="en-US" dirty="0"/>
              <a:t>Interesting Things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3737"/>
            <a:ext cx="7772400" cy="491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5874"/>
            <a:ext cx="8229600" cy="4876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Layouts, like the previous page can use: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Canvas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Simplest, placement relative to two edges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StackPanel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Horizontal or vertical stacking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Grid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Uses rows and columns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DockPanel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Dock to top, right, bottom, left, and all else fills remaining space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WrapPanel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Horizontal stacking with wrap on overflow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All of these can be nested, any one in another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Vector Graphics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In WPF there is only (usually) one window</a:t>
            </a:r>
          </a:p>
          <a:p>
            <a:pPr lvl="1" eaLnBrk="1" hangingPunct="1"/>
            <a:r>
              <a:rPr lang="en-US" altLang="en-US" sz="2800" dirty="0"/>
              <a:t>Controls are not windows!</a:t>
            </a:r>
          </a:p>
          <a:p>
            <a:pPr lvl="1" eaLnBrk="1" hangingPunct="1"/>
            <a:r>
              <a:rPr lang="en-US" altLang="en-US" sz="2800" dirty="0"/>
              <a:t>No handles—really, no handles</a:t>
            </a:r>
          </a:p>
          <a:p>
            <a:pPr lvl="1" eaLnBrk="1" hangingPunct="1"/>
            <a:r>
              <a:rPr lang="en-US" altLang="en-US" sz="2800" dirty="0"/>
              <a:t>A button is a shape with border, fill, text, animation, and events, like click.</a:t>
            </a:r>
          </a:p>
          <a:p>
            <a:pPr lvl="1" eaLnBrk="1" hangingPunct="1"/>
            <a:r>
              <a:rPr lang="en-US" altLang="en-US" sz="2800" dirty="0"/>
              <a:t>There is a Button class, but it is not a </a:t>
            </a:r>
            <a:r>
              <a:rPr lang="en-US" altLang="en-US" sz="2800" dirty="0" err="1"/>
              <a:t>.Net</a:t>
            </a:r>
            <a:r>
              <a:rPr lang="en-US" altLang="en-US" sz="2800" dirty="0"/>
              <a:t> control in the traditional sense nor an ActiveX control.</a:t>
            </a:r>
          </a:p>
          <a:p>
            <a:pPr lvl="2" eaLnBrk="1" hangingPunct="1"/>
            <a:r>
              <a:rPr lang="en-US" altLang="en-US" sz="2400" dirty="0"/>
              <a:t>Just markup, lines, fills, and events.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Parse Tree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XAML gets rendered into a parse tree, just like XML—it is XML</a:t>
            </a:r>
          </a:p>
          <a:p>
            <a:pPr lvl="1" eaLnBrk="1" hangingPunct="1"/>
            <a:r>
              <a:rPr lang="en-US" altLang="en-US" sz="2800" dirty="0"/>
              <a:t>Inherited properties are based on parent-child relationships in the markup tree</a:t>
            </a:r>
          </a:p>
          <a:p>
            <a:pPr lvl="1" eaLnBrk="1" hangingPunct="1"/>
            <a:r>
              <a:rPr lang="en-US" altLang="en-US" sz="2800" dirty="0"/>
              <a:t>Events bubble based on those relationships as well</a:t>
            </a:r>
          </a:p>
          <a:p>
            <a:pPr lvl="1" eaLnBrk="1" hangingPunct="1"/>
            <a:r>
              <a:rPr lang="en-US" altLang="en-US" sz="2800" dirty="0"/>
              <a:t>You have direct and simple control over that structure</a:t>
            </a:r>
          </a:p>
          <a:p>
            <a:pPr lvl="2" eaLnBrk="1" hangingPunct="1"/>
            <a:r>
              <a:rPr lang="en-US" altLang="en-US" sz="2400" dirty="0"/>
              <a:t>The world is yours!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What Makes WPF Unique?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Vector graphics with parse-tree structure derived from markup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Routed events bubble up the parse tree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Pervasive publish-and-subscribe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Data binding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Dependency properties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Layered on top of DirectX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Strong 2D and 3D graphics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Animation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Layout and styles model similar to the best of the web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9248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1743075"/>
            <a:ext cx="370221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3D Hit Testing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4388017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445168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3D Perspective Camera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368" y="1435768"/>
            <a:ext cx="6260432" cy="518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Famous Teapot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447800"/>
            <a:ext cx="7086600" cy="484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05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Routed Events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WPF maps markup elements to </a:t>
            </a:r>
            <a:r>
              <a:rPr lang="en-US" altLang="en-US" sz="3200" dirty="0" err="1"/>
              <a:t>UIElements</a:t>
            </a:r>
            <a:r>
              <a:rPr lang="en-US" altLang="en-US" sz="3200" dirty="0"/>
              <a:t>, which derive from </a:t>
            </a:r>
            <a:r>
              <a:rPr lang="en-US" altLang="en-US" sz="3200" dirty="0" err="1"/>
              <a:t>ContentControl</a:t>
            </a:r>
            <a:endParaRPr lang="en-US" altLang="en-US" sz="3200" dirty="0"/>
          </a:p>
          <a:p>
            <a:pPr lvl="1" eaLnBrk="1" hangingPunct="1"/>
            <a:r>
              <a:rPr lang="en-US" altLang="en-US" sz="2800" dirty="0"/>
              <a:t>That means that almost everything can hold content—only one thing unless it’s a panel.</a:t>
            </a:r>
          </a:p>
          <a:p>
            <a:pPr lvl="1" eaLnBrk="1" hangingPunct="1"/>
            <a:r>
              <a:rPr lang="en-US" altLang="en-US" sz="2800" dirty="0"/>
              <a:t>How does a mouse click </a:t>
            </a:r>
            <a:r>
              <a:rPr lang="en-US" altLang="en-US" sz="2800" b="1" i="1" dirty="0"/>
              <a:t>event</a:t>
            </a:r>
            <a:r>
              <a:rPr lang="en-US" altLang="en-US" sz="2800" dirty="0"/>
              <a:t> on any one of a control’s content elements get </a:t>
            </a:r>
            <a:r>
              <a:rPr lang="en-US" altLang="en-US" sz="2800" b="1" i="1" dirty="0"/>
              <a:t>routed</a:t>
            </a:r>
            <a:r>
              <a:rPr lang="en-US" altLang="en-US" sz="2800" dirty="0"/>
              <a:t> to the control?</a:t>
            </a:r>
          </a:p>
          <a:p>
            <a:pPr lvl="2" eaLnBrk="1" hangingPunct="1"/>
            <a:r>
              <a:rPr lang="en-US" altLang="en-US" sz="2400" dirty="0"/>
              <a:t>By walking the XAML parse tree until it finds a parent that handles that event.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Adding Event Handlers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800" dirty="0"/>
              <a:t>You will find that property sheets show events as well as properties</a:t>
            </a:r>
          </a:p>
          <a:p>
            <a:pPr lvl="1" eaLnBrk="1" hangingPunct="1"/>
            <a:r>
              <a:rPr lang="en-US" altLang="en-US" sz="2400" dirty="0"/>
              <a:t>Click on the lightning bolt to see the event sheet.</a:t>
            </a:r>
          </a:p>
          <a:p>
            <a:pPr lvl="1" eaLnBrk="1" hangingPunct="1"/>
            <a:r>
              <a:rPr lang="en-US" altLang="en-US" sz="2400" dirty="0"/>
              <a:t>You subscribe by clicking on an event entry.</a:t>
            </a:r>
          </a:p>
          <a:p>
            <a:pPr eaLnBrk="1" hangingPunct="1"/>
            <a:r>
              <a:rPr lang="en-US" altLang="en-US" sz="2800" dirty="0"/>
              <a:t>You can also add event handlers quickly in XAML:</a:t>
            </a:r>
          </a:p>
          <a:p>
            <a:pPr lvl="1" eaLnBrk="1" hangingPunct="1"/>
            <a:r>
              <a:rPr lang="en-US" altLang="en-US" sz="2400" dirty="0"/>
              <a:t>Go to the XAML, type a space after the tag for the element you want to handle the event</a:t>
            </a:r>
          </a:p>
          <a:p>
            <a:pPr lvl="2" eaLnBrk="1" hangingPunct="1"/>
            <a:r>
              <a:rPr lang="en-US" altLang="en-US" sz="2000" dirty="0"/>
              <a:t>That gets you a context menu (via IntelliSense) and you just double-click on the desired event, which adds an event attribute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Attached Properties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Buttons, </a:t>
            </a:r>
            <a:r>
              <a:rPr lang="en-US" altLang="en-US" sz="3200" dirty="0" err="1"/>
              <a:t>ListBoxes</a:t>
            </a:r>
            <a:r>
              <a:rPr lang="en-US" altLang="en-US" sz="3200" dirty="0"/>
              <a:t>, Images, etc., do not have Dock properties.</a:t>
            </a:r>
          </a:p>
          <a:p>
            <a:pPr eaLnBrk="1" hangingPunct="1"/>
            <a:r>
              <a:rPr lang="en-US" altLang="en-US" sz="3200" dirty="0"/>
              <a:t>However, when you place one of these in a </a:t>
            </a:r>
            <a:r>
              <a:rPr lang="en-US" altLang="en-US" sz="3200" dirty="0" err="1"/>
              <a:t>DockPanel</a:t>
            </a:r>
            <a:r>
              <a:rPr lang="en-US" altLang="en-US" sz="3200" dirty="0"/>
              <a:t>, you find that it has had Dock </a:t>
            </a:r>
            <a:r>
              <a:rPr lang="en-US" altLang="en-US" sz="3200" b="1" i="1" dirty="0"/>
              <a:t>properties attached</a:t>
            </a:r>
            <a:r>
              <a:rPr lang="en-US" altLang="en-US" sz="3200" dirty="0"/>
              <a:t>.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3200" dirty="0"/>
              <a:t>&lt;Image Source="./</a:t>
            </a:r>
            <a:r>
              <a:rPr lang="en-US" altLang="en-US" sz="3200" dirty="0" err="1"/>
              <a:t>help.png</a:t>
            </a:r>
            <a:r>
              <a:rPr lang="en-US" altLang="en-US" sz="3200" dirty="0"/>
              <a:t>" </a:t>
            </a:r>
            <a:br>
              <a:rPr lang="en-US" altLang="en-US" sz="3200" dirty="0"/>
            </a:br>
            <a:r>
              <a:rPr lang="en-US" altLang="en-US" sz="3200" dirty="0"/>
              <a:t>   </a:t>
            </a:r>
            <a:r>
              <a:rPr lang="en-US" altLang="en-US" sz="3200" b="1" i="1" dirty="0" err="1"/>
              <a:t>DockPanel.Dock</a:t>
            </a:r>
            <a:r>
              <a:rPr lang="en-US" altLang="en-US" sz="3200" b="1" i="1" dirty="0"/>
              <a:t>="Top" </a:t>
            </a:r>
            <a:r>
              <a:rPr lang="en-US" altLang="en-US" sz="3200" dirty="0"/>
              <a:t>Height="213" </a:t>
            </a:r>
            <a:br>
              <a:rPr lang="en-US" altLang="en-US" sz="3200" dirty="0"/>
            </a:br>
            <a:r>
              <a:rPr lang="en-US" altLang="en-US" sz="3200" dirty="0"/>
              <a:t>   </a:t>
            </a:r>
            <a:r>
              <a:rPr lang="en-US" altLang="en-US" sz="3200" dirty="0" err="1"/>
              <a:t>ImageFailed</a:t>
            </a:r>
            <a:r>
              <a:rPr lang="en-US" altLang="en-US" sz="3200" dirty="0"/>
              <a:t>="</a:t>
            </a:r>
            <a:r>
              <a:rPr lang="en-US" altLang="en-US" sz="3200" dirty="0" err="1"/>
              <a:t>Image_ImageFailed</a:t>
            </a:r>
            <a:r>
              <a:rPr lang="en-US" altLang="en-US" sz="3200" dirty="0"/>
              <a:t>" /&gt;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DependencyObject</a:t>
            </a:r>
            <a:r>
              <a:rPr lang="en-US" altLang="en-US" dirty="0"/>
              <a:t> Class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Attached properties work because all WPF controls derive from the </a:t>
            </a:r>
            <a:r>
              <a:rPr lang="en-US" altLang="en-US" sz="3600" dirty="0" err="1"/>
              <a:t>DependencyObject</a:t>
            </a:r>
            <a:r>
              <a:rPr lang="en-US" altLang="en-US" sz="3600" dirty="0"/>
              <a:t> class.</a:t>
            </a:r>
          </a:p>
          <a:p>
            <a:pPr lvl="1"/>
            <a:r>
              <a:rPr lang="en-US" altLang="en-US" sz="3200" dirty="0" err="1"/>
              <a:t>DependencyObject</a:t>
            </a:r>
            <a:r>
              <a:rPr lang="en-US" altLang="en-US" sz="3200" dirty="0"/>
              <a:t> class supports adding an arbitrary number of dependency properties.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1000"/>
            <a:ext cx="5486400" cy="625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 Properties</a:t>
            </a:r>
          </a:p>
        </p:txBody>
      </p:sp>
      <p:sp>
        <p:nvSpPr>
          <p:cNvPr id="5222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A dependency property is a property that is registered with the WPF dependency property system. Two uses:</a:t>
            </a:r>
          </a:p>
          <a:p>
            <a:pPr lvl="1"/>
            <a:r>
              <a:rPr lang="en-US" altLang="en-US" sz="2000" dirty="0"/>
              <a:t>Backing an object property with a dependency property, provides support for data binding, styling, and animation. Examples include Background and </a:t>
            </a:r>
            <a:r>
              <a:rPr lang="en-US" altLang="en-US" sz="2000" dirty="0" err="1"/>
              <a:t>FontSize</a:t>
            </a:r>
            <a:r>
              <a:rPr lang="en-US" altLang="en-US" sz="2000" dirty="0"/>
              <a:t> properties.</a:t>
            </a:r>
          </a:p>
          <a:p>
            <a:pPr lvl="1"/>
            <a:r>
              <a:rPr lang="en-US" altLang="en-US" sz="2000" dirty="0"/>
              <a:t>Creating attached properties. Attached properties are properties that can be set on ANY </a:t>
            </a:r>
            <a:r>
              <a:rPr lang="en-US" altLang="en-US" sz="2000" dirty="0" err="1"/>
              <a:t>DependencyObject</a:t>
            </a:r>
            <a:r>
              <a:rPr lang="en-US" altLang="en-US" sz="2000" dirty="0"/>
              <a:t> types. An example is the Dock property.</a:t>
            </a:r>
          </a:p>
          <a:p>
            <a:r>
              <a:rPr lang="en-US" altLang="en-US" sz="2400" dirty="0"/>
              <a:t>You can find an example of the definition and use of a custom dependency property </a:t>
            </a:r>
            <a:r>
              <a:rPr lang="en-US" altLang="en-US" sz="2400" dirty="0">
                <a:hlinkClick r:id="rId2"/>
              </a:rPr>
              <a:t>here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Dependency properties are a publish-and-subscribe system.</a:t>
            </a:r>
          </a:p>
          <a:p>
            <a:endParaRPr lang="en-US" altLang="en-US" sz="2800" dirty="0"/>
          </a:p>
          <a:p>
            <a:endParaRPr lang="en-US" alt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69232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 Property Links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69232" y="2362200"/>
            <a:ext cx="8229600" cy="2057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3600" dirty="0">
                <a:hlinkClick r:id="rId2"/>
              </a:rPr>
              <a:t>Josh Smith's Blog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3"/>
              </a:rPr>
              <a:t>Switch on the Code Blog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4" invalidUrl="http://learnwpf.com/search.aspx?q=dependency properties"/>
              </a:rPr>
              <a:t>Learn WPF site</a:t>
            </a:r>
            <a:endParaRPr lang="en-US" altLang="en-US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Property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/>
              <a:t>Two syntax forms: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XAML attribute:</a:t>
            </a:r>
            <a:br>
              <a:rPr lang="en-US" sz="2800" dirty="0"/>
            </a:br>
            <a:r>
              <a:rPr lang="en-US" sz="2800" dirty="0"/>
              <a:t>   &lt;button ToolTip=“Button Tip /&gt;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Property element syntax:</a:t>
            </a:r>
            <a:br>
              <a:rPr lang="en-US" sz="2800" dirty="0"/>
            </a:br>
            <a:r>
              <a:rPr lang="en-US" sz="2800" dirty="0"/>
              <a:t>   &lt;Button&gt;</a:t>
            </a:r>
            <a:br>
              <a:rPr lang="en-US" sz="2800" dirty="0"/>
            </a:br>
            <a:r>
              <a:rPr lang="en-US" sz="2800" dirty="0"/>
              <a:t>      &lt;</a:t>
            </a:r>
            <a:r>
              <a:rPr lang="en-US" sz="2800" dirty="0" err="1"/>
              <a:t>Button.Background</a:t>
            </a:r>
            <a:r>
              <a:rPr lang="en-US" sz="2800" dirty="0"/>
              <a:t>&gt;</a:t>
            </a:r>
            <a:br>
              <a:rPr lang="en-US" sz="2800" dirty="0"/>
            </a:br>
            <a:r>
              <a:rPr lang="en-US" sz="2800" dirty="0"/>
              <a:t>         &lt;</a:t>
            </a:r>
            <a:r>
              <a:rPr lang="en-US" sz="2800" dirty="0" err="1"/>
              <a:t>SolidColorBrush</a:t>
            </a:r>
            <a:r>
              <a:rPr lang="en-US" sz="2800" dirty="0"/>
              <a:t> Color=“#FF4444FF” /&gt;</a:t>
            </a:r>
            <a:br>
              <a:rPr lang="en-US" sz="2800" dirty="0"/>
            </a:br>
            <a:r>
              <a:rPr lang="en-US" sz="2800" dirty="0"/>
              <a:t>      &lt;/</a:t>
            </a:r>
            <a:r>
              <a:rPr lang="en-US" sz="2800" dirty="0" err="1"/>
              <a:t>Button.Background</a:t>
            </a:r>
            <a:r>
              <a:rPr lang="en-US" sz="2800" dirty="0"/>
              <a:t>&gt;</a:t>
            </a:r>
            <a:br>
              <a:rPr lang="en-US" sz="2800" dirty="0"/>
            </a:br>
            <a:r>
              <a:rPr lang="en-US" sz="2800" dirty="0"/>
              <a:t>      Some Button Text</a:t>
            </a:r>
            <a:br>
              <a:rPr lang="en-US" sz="2800" dirty="0"/>
            </a:br>
            <a:r>
              <a:rPr lang="en-US" sz="2800" dirty="0"/>
              <a:t>   &lt;/Button&gt;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Markup Extensions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3200" dirty="0"/>
              <a:t>Sometimes you need to assign a property from some source at run-time. For that you use markup extensions:</a:t>
            </a:r>
            <a:br>
              <a:rPr lang="en-US" altLang="en-US" sz="3200" dirty="0"/>
            </a:br>
            <a:br>
              <a:rPr lang="en-US" altLang="en-US" sz="3200" dirty="0"/>
            </a:br>
            <a:r>
              <a:rPr lang="en-US" altLang="en-US" sz="3200" dirty="0"/>
              <a:t>&lt;Button Foreground=“{</a:t>
            </a:r>
            <a:r>
              <a:rPr lang="en-US" altLang="en-US" sz="3200" dirty="0" err="1"/>
              <a:t>x:static</a:t>
            </a:r>
            <a:r>
              <a:rPr lang="en-US" altLang="en-US" sz="3200" dirty="0"/>
              <a:t> </a:t>
            </a:r>
            <a:br>
              <a:rPr lang="en-US" altLang="en-US" sz="3200" dirty="0"/>
            </a:br>
            <a:r>
              <a:rPr lang="en-US" altLang="en-US" sz="3200" dirty="0"/>
              <a:t>         </a:t>
            </a:r>
            <a:r>
              <a:rPr lang="en-US" altLang="en-US" sz="3200" dirty="0" err="1"/>
              <a:t>SystemColors.ActiveCaptionBrush</a:t>
            </a:r>
            <a:r>
              <a:rPr lang="en-US" altLang="en-US" sz="3200" dirty="0"/>
              <a:t>}” &gt;</a:t>
            </a:r>
            <a:br>
              <a:rPr lang="en-US" altLang="en-US" sz="3200" dirty="0"/>
            </a:br>
            <a:r>
              <a:rPr lang="en-US" altLang="en-US" sz="3200" dirty="0"/>
              <a:t>     Some text</a:t>
            </a:r>
            <a:br>
              <a:rPr lang="en-US" altLang="en-US" sz="3200" dirty="0"/>
            </a:br>
            <a:r>
              <a:rPr lang="en-US" altLang="en-US" sz="3200" dirty="0"/>
              <a:t>&lt;/Button&gt;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Inline Styles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Collections of property values:</a:t>
            </a:r>
          </a:p>
          <a:p>
            <a:pPr lvl="1" eaLnBrk="1" hangingPunct="1"/>
            <a:r>
              <a:rPr lang="en-US" altLang="en-US" sz="2800" dirty="0"/>
              <a:t>&lt;</a:t>
            </a:r>
            <a:r>
              <a:rPr lang="en-US" altLang="en-US" sz="2800" dirty="0" err="1"/>
              <a:t>Button.Style</a:t>
            </a:r>
            <a:r>
              <a:rPr lang="en-US" altLang="en-US" sz="2800" dirty="0"/>
              <a:t>&gt;</a:t>
            </a:r>
            <a:br>
              <a:rPr lang="en-US" altLang="en-US" sz="2800" dirty="0"/>
            </a:br>
            <a:r>
              <a:rPr lang="en-US" altLang="en-US" sz="2800" dirty="0"/>
              <a:t>   &lt;Style&gt;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Button.FontSize</a:t>
            </a:r>
            <a:r>
              <a:rPr lang="en-US" altLang="en-US" sz="2800" dirty="0"/>
              <a:t>”  Value=“32pt” /&gt;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Button.FontWeight</a:t>
            </a:r>
            <a:r>
              <a:rPr lang="en-US" altLang="en-US" sz="2800" dirty="0"/>
              <a:t>” Value=“Bold” /&gt;</a:t>
            </a:r>
            <a:br>
              <a:rPr lang="en-US" altLang="en-US" sz="2800" dirty="0"/>
            </a:br>
            <a:r>
              <a:rPr lang="en-US" altLang="en-US" sz="2800" dirty="0"/>
              <a:t>   &lt;/Style&gt;</a:t>
            </a:r>
            <a:br>
              <a:rPr lang="en-US" altLang="en-US" sz="2800" dirty="0"/>
            </a:br>
            <a:r>
              <a:rPr lang="en-US" altLang="en-US" sz="2800" dirty="0"/>
              <a:t>&lt;/</a:t>
            </a:r>
            <a:r>
              <a:rPr lang="en-US" altLang="en-US" sz="2800" dirty="0" err="1"/>
              <a:t>Button.Style</a:t>
            </a:r>
            <a:r>
              <a:rPr lang="en-US" altLang="en-US" sz="2800" dirty="0"/>
              <a:t>&gt;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Named Styles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200" dirty="0"/>
              <a:t>Collections of property values:</a:t>
            </a:r>
          </a:p>
          <a:p>
            <a:pPr lvl="1" eaLnBrk="1" hangingPunct="1"/>
            <a:r>
              <a:rPr lang="en-US" altLang="en-US" sz="2800" dirty="0"/>
              <a:t>&lt;</a:t>
            </a:r>
            <a:r>
              <a:rPr lang="en-US" altLang="en-US" sz="2800" dirty="0" err="1"/>
              <a:t>Window.Resources</a:t>
            </a:r>
            <a:r>
              <a:rPr lang="en-US" altLang="en-US" sz="2800" dirty="0"/>
              <a:t>&gt;</a:t>
            </a:r>
            <a:br>
              <a:rPr lang="en-US" altLang="en-US" sz="2800" dirty="0"/>
            </a:br>
            <a:r>
              <a:rPr lang="en-US" altLang="en-US" sz="2800" dirty="0"/>
              <a:t>   &lt;Style </a:t>
            </a:r>
            <a:r>
              <a:rPr lang="en-US" altLang="en-US" sz="2800" dirty="0" err="1"/>
              <a:t>x:Key</a:t>
            </a:r>
            <a:r>
              <a:rPr lang="en-US" altLang="en-US" sz="2800" dirty="0"/>
              <a:t>=“</a:t>
            </a:r>
            <a:r>
              <a:rPr lang="en-US" altLang="en-US" sz="2800" dirty="0" err="1"/>
              <a:t>myStyle</a:t>
            </a:r>
            <a:r>
              <a:rPr lang="en-US" altLang="en-US" sz="2800" dirty="0"/>
              <a:t>” </a:t>
            </a:r>
            <a:r>
              <a:rPr lang="en-US" altLang="en-US" sz="2800" dirty="0" err="1"/>
              <a:t>TargetType</a:t>
            </a:r>
            <a:r>
              <a:rPr lang="en-US" altLang="en-US" sz="2800" dirty="0"/>
              <a:t>=“{</a:t>
            </a:r>
            <a:r>
              <a:rPr lang="en-US" altLang="en-US" sz="2800" dirty="0" err="1"/>
              <a:t>x:Type</a:t>
            </a:r>
            <a:r>
              <a:rPr lang="en-US" altLang="en-US" sz="2800" dirty="0"/>
              <a:t> Control}”&gt;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FontSize</a:t>
            </a:r>
            <a:r>
              <a:rPr lang="en-US" altLang="en-US" sz="2800" dirty="0"/>
              <a:t>” Value=“32pt” /&gt;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FontWeight</a:t>
            </a:r>
            <a:r>
              <a:rPr lang="en-US" altLang="en-US" sz="2800" dirty="0"/>
              <a:t>” Value=“Bold” /&gt;</a:t>
            </a:r>
            <a:br>
              <a:rPr lang="en-US" altLang="en-US" sz="2800" dirty="0"/>
            </a:br>
            <a:r>
              <a:rPr lang="en-US" altLang="en-US" sz="2800" dirty="0"/>
              <a:t>   &lt;/Style&gt;</a:t>
            </a:r>
            <a:br>
              <a:rPr lang="en-US" altLang="en-US" sz="2800" dirty="0"/>
            </a:br>
            <a:r>
              <a:rPr lang="en-US" altLang="en-US" sz="2800" dirty="0"/>
              <a:t>&lt;/Window&gt;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sz="3600" dirty="0"/>
              <a:t>Binding infrastructure allows you to set up a one-way or two-way updating of property values that happens when the source changes.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600" dirty="0"/>
              <a:t>This requires two things: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3200" dirty="0"/>
              <a:t>A dependency object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sz="2800" dirty="0"/>
              <a:t>Has its own dispatcher thread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3200" dirty="0"/>
              <a:t>Support for </a:t>
            </a:r>
            <a:r>
              <a:rPr lang="en-US" altLang="en-US" sz="3200" dirty="0" err="1"/>
              <a:t>INotifyPropertyChanged</a:t>
            </a:r>
            <a:r>
              <a:rPr lang="en-US" altLang="en-US" sz="3200" dirty="0"/>
              <a:t> interface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61211" y="16002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Objects that implement </a:t>
            </a:r>
            <a:r>
              <a:rPr lang="en-US" altLang="en-US" sz="3200" dirty="0" err="1"/>
              <a:t>INotifyPropertyChanged</a:t>
            </a:r>
            <a:r>
              <a:rPr lang="en-US" altLang="en-US" sz="3200" dirty="0"/>
              <a:t> interface raise events when the property has changed.</a:t>
            </a:r>
          </a:p>
          <a:p>
            <a:pPr eaLnBrk="1" hangingPunct="1"/>
            <a:r>
              <a:rPr lang="en-US" altLang="en-US" sz="3200" dirty="0"/>
              <a:t>Data binding is the process of registering two properties with the data-binding engine and letting the engine keep them synchronized.</a:t>
            </a:r>
          </a:p>
          <a:p>
            <a:pPr eaLnBrk="1" hangingPunct="1"/>
            <a:r>
              <a:rPr lang="en-US" altLang="en-US" sz="3200" dirty="0"/>
              <a:t>You will find an example in the </a:t>
            </a:r>
            <a:r>
              <a:rPr lang="en-US" altLang="en-US" sz="3200" dirty="0" err="1"/>
              <a:t>Wpf_AttachedProperties</a:t>
            </a:r>
            <a:r>
              <a:rPr lang="en-US" altLang="en-US" sz="3200" dirty="0"/>
              <a:t> demo code.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Binding Links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667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600" dirty="0">
                <a:hlinkClick r:id="rId2"/>
              </a:rPr>
              <a:t>MSDN Article by John Papa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3"/>
              </a:rPr>
              <a:t>CodeProject article by Josh Smith (part of a tutorial series)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4"/>
              </a:rPr>
              <a:t>Bea (Costa) Stollnitz</a:t>
            </a:r>
            <a:endParaRPr lang="en-US" altLang="en-US" sz="3600" dirty="0"/>
          </a:p>
          <a:p>
            <a:endParaRPr lang="en-US" altLang="en-US" sz="3600" dirty="0"/>
          </a:p>
          <a:p>
            <a:endParaRPr lang="en-US" altLang="en-US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Control Templates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400" dirty="0"/>
              <a:t>With control templates you can change the look and feel of existing controls and support making your own controls:</a:t>
            </a:r>
          </a:p>
          <a:p>
            <a:pPr lvl="1" eaLnBrk="1" hangingPunct="1"/>
            <a:r>
              <a:rPr lang="en-US" altLang="en-US" sz="3000" dirty="0"/>
              <a:t>&lt;</a:t>
            </a:r>
            <a:r>
              <a:rPr lang="en-US" altLang="en-US" sz="3000" dirty="0" err="1"/>
              <a:t>Button.Template</a:t>
            </a:r>
            <a:r>
              <a:rPr lang="en-US" altLang="en-US" sz="3000" dirty="0"/>
              <a:t>&gt;</a:t>
            </a:r>
            <a:br>
              <a:rPr lang="en-US" altLang="en-US" sz="3000" dirty="0"/>
            </a:br>
            <a:r>
              <a:rPr lang="en-US" altLang="en-US" sz="3000" dirty="0"/>
              <a:t>   &lt;</a:t>
            </a:r>
            <a:r>
              <a:rPr lang="en-US" altLang="en-US" sz="3000" dirty="0" err="1"/>
              <a:t>ControlTemplate</a:t>
            </a:r>
            <a:r>
              <a:rPr lang="en-US" altLang="en-US" sz="3000" dirty="0"/>
              <a:t>&gt;</a:t>
            </a:r>
            <a:br>
              <a:rPr lang="en-US" altLang="en-US" sz="3000" dirty="0"/>
            </a:br>
            <a:r>
              <a:rPr lang="en-US" altLang="en-US" sz="3000" dirty="0"/>
              <a:t>      &lt;Grid&gt;&lt;Rectangle /&gt;&lt;/Grid&gt;</a:t>
            </a:r>
            <a:br>
              <a:rPr lang="en-US" altLang="en-US" sz="3000" dirty="0"/>
            </a:br>
            <a:r>
              <a:rPr lang="en-US" altLang="en-US" sz="3000" dirty="0"/>
              <a:t>   &lt;/</a:t>
            </a:r>
            <a:r>
              <a:rPr lang="en-US" altLang="en-US" sz="3000" dirty="0" err="1"/>
              <a:t>ControlTemplate</a:t>
            </a:r>
            <a:r>
              <a:rPr lang="en-US" altLang="en-US" sz="3000" dirty="0"/>
              <a:t>&gt;</a:t>
            </a:r>
            <a:br>
              <a:rPr lang="en-US" altLang="en-US" sz="3000" dirty="0"/>
            </a:br>
            <a:r>
              <a:rPr lang="en-US" altLang="en-US" sz="3000" dirty="0"/>
              <a:t>&lt;/</a:t>
            </a:r>
            <a:r>
              <a:rPr lang="en-US" altLang="en-US" sz="3000" dirty="0" err="1"/>
              <a:t>Button.Template</a:t>
            </a:r>
            <a:r>
              <a:rPr lang="en-US" altLang="en-US" sz="3000" dirty="0"/>
              <a:t>&gt;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77253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Navigation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You can use instances of the Page and Frame classes to set up a navigation structure resembling web applications.</a:t>
            </a:r>
          </a:p>
          <a:p>
            <a:pPr lvl="1" eaLnBrk="1" hangingPunct="1"/>
            <a:r>
              <a:rPr lang="en-US" altLang="en-US" sz="3200" dirty="0"/>
              <a:t>Pages go in </a:t>
            </a:r>
            <a:r>
              <a:rPr lang="en-US" altLang="en-US" sz="3200" dirty="0" err="1"/>
              <a:t>NavigationWindow</a:t>
            </a:r>
            <a:r>
              <a:rPr lang="en-US" altLang="en-US" sz="3200" dirty="0"/>
              <a:t> instances and Frames go in Windows and Pages.</a:t>
            </a:r>
          </a:p>
          <a:p>
            <a:pPr lvl="1" eaLnBrk="1" hangingPunct="1"/>
            <a:r>
              <a:rPr lang="en-US" altLang="en-US" sz="3200" dirty="0"/>
              <a:t>This is a good alternative to tabbed displays.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Special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ContentControl</a:t>
            </a:r>
            <a:endParaRPr lang="en-US" sz="28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All </a:t>
            </a:r>
            <a:r>
              <a:rPr lang="en-US" sz="2400" dirty="0" err="1"/>
              <a:t>UIElements</a:t>
            </a:r>
            <a:r>
              <a:rPr lang="en-US" sz="2400" dirty="0"/>
              <a:t> derive from this.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Content can be text, a tree of elements, or a </a:t>
            </a:r>
            <a:r>
              <a:rPr lang="en-US" sz="2400" dirty="0" err="1"/>
              <a:t>.Net</a:t>
            </a:r>
            <a:r>
              <a:rPr lang="en-US" sz="2400" dirty="0"/>
              <a:t> object which can be displayed using a data template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Dependency object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Derives from </a:t>
            </a:r>
            <a:r>
              <a:rPr lang="en-US" sz="2400" dirty="0" err="1"/>
              <a:t>DispatcherObject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Supports data binding, styling, animation, property inheritance, and property change notifications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WindowsFormsHost</a:t>
            </a:r>
            <a:endParaRPr lang="en-US" sz="28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Supports hosting controls based on HWNDs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Special UI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ViewBox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Resizes content to fit available space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UserControl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Way to build custom controls as collections of elements on a panel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Animatable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Provides hooks for DirectX to change elements properties over time, e.g., position, size, color, …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FlowDocument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FlowDocumentScrollViewer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FlowDocumentPageViewer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MediaElement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Play media on load or on request, e.g., wma, </a:t>
            </a:r>
            <a:r>
              <a:rPr lang="en-US" dirty="0" err="1"/>
              <a:t>wmv</a:t>
            </a:r>
            <a:r>
              <a:rPr lang="en-US" dirty="0"/>
              <a:t>, mp3, …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19392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3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1056</Words>
  <Application>Microsoft Office PowerPoint</Application>
  <PresentationFormat>On-screen Show (4:3)</PresentationFormat>
  <Paragraphs>195</Paragraphs>
  <Slides>39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Scala OT</vt:lpstr>
      <vt:lpstr>ScalaOT</vt:lpstr>
      <vt:lpstr>ScalaSansLF-Regular</vt:lpstr>
      <vt:lpstr>ScalaSansOT</vt:lpstr>
      <vt:lpstr>Custom Design</vt:lpstr>
      <vt:lpstr>SYR-ENG Template 1</vt:lpstr>
      <vt:lpstr>1_Clarity</vt:lpstr>
      <vt:lpstr>Segments</vt:lpstr>
      <vt:lpstr>Windows Presentation Foundation</vt:lpstr>
      <vt:lpstr>References</vt:lpstr>
      <vt:lpstr>WPF Blogs</vt:lpstr>
      <vt:lpstr>Introduction</vt:lpstr>
      <vt:lpstr>Markup</vt:lpstr>
      <vt:lpstr>Code Behind</vt:lpstr>
      <vt:lpstr>C# Wizard</vt:lpstr>
      <vt:lpstr>Default Grid Panel</vt:lpstr>
      <vt:lpstr>Like WinForms, But …</vt:lpstr>
      <vt:lpstr>It’s Easy to Do More Interesting Things</vt:lpstr>
      <vt:lpstr>Panels</vt:lpstr>
      <vt:lpstr>Vector Graphics</vt:lpstr>
      <vt:lpstr>Parse Tree</vt:lpstr>
      <vt:lpstr>What Makes WPF Unique?</vt:lpstr>
      <vt:lpstr>PowerPoint Presentation</vt:lpstr>
      <vt:lpstr>3D Hit Testing</vt:lpstr>
      <vt:lpstr>3D Perspective Camera</vt:lpstr>
      <vt:lpstr>Famous Teapot</vt:lpstr>
      <vt:lpstr>PowerPoint Presentation</vt:lpstr>
      <vt:lpstr>Routed Events</vt:lpstr>
      <vt:lpstr>Adding Event Handlers</vt:lpstr>
      <vt:lpstr>Attached Properties</vt:lpstr>
      <vt:lpstr>DependencyObject Class</vt:lpstr>
      <vt:lpstr>PowerPoint Presentation</vt:lpstr>
      <vt:lpstr>Dependency Properties</vt:lpstr>
      <vt:lpstr>Dependency Property Links</vt:lpstr>
      <vt:lpstr>Property Syntax</vt:lpstr>
      <vt:lpstr>Markup Extensions</vt:lpstr>
      <vt:lpstr>Inline Styles</vt:lpstr>
      <vt:lpstr>Named Styles</vt:lpstr>
      <vt:lpstr>Binding</vt:lpstr>
      <vt:lpstr>Binding</vt:lpstr>
      <vt:lpstr>Binding Links</vt:lpstr>
      <vt:lpstr>Control Templates</vt:lpstr>
      <vt:lpstr>Navigation</vt:lpstr>
      <vt:lpstr>Special Classes</vt:lpstr>
      <vt:lpstr>Special UI Elements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115</cp:revision>
  <cp:lastPrinted>2014-09-26T19:03:15Z</cp:lastPrinted>
  <dcterms:created xsi:type="dcterms:W3CDTF">2008-03-30T22:34:10Z</dcterms:created>
  <dcterms:modified xsi:type="dcterms:W3CDTF">2017-03-29T20:04:27Z</dcterms:modified>
</cp:coreProperties>
</file>