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8" r:id="rId3"/>
    <p:sldId id="299" r:id="rId4"/>
    <p:sldId id="260" r:id="rId5"/>
    <p:sldId id="290" r:id="rId6"/>
    <p:sldId id="301" r:id="rId7"/>
    <p:sldId id="302" r:id="rId8"/>
    <p:sldId id="303" r:id="rId9"/>
    <p:sldId id="304" r:id="rId10"/>
    <p:sldId id="305" r:id="rId11"/>
    <p:sldId id="262" r:id="rId12"/>
    <p:sldId id="285" r:id="rId13"/>
    <p:sldId id="286" r:id="rId14"/>
    <p:sldId id="263" r:id="rId15"/>
    <p:sldId id="268" r:id="rId16"/>
    <p:sldId id="274" r:id="rId17"/>
    <p:sldId id="275" r:id="rId18"/>
    <p:sldId id="276" r:id="rId19"/>
    <p:sldId id="277" r:id="rId20"/>
    <p:sldId id="278" r:id="rId21"/>
    <p:sldId id="271" r:id="rId22"/>
    <p:sldId id="279" r:id="rId23"/>
    <p:sldId id="280" r:id="rId24"/>
    <p:sldId id="282" r:id="rId25"/>
    <p:sldId id="281" r:id="rId26"/>
    <p:sldId id="283" r:id="rId27"/>
    <p:sldId id="269" r:id="rId28"/>
    <p:sldId id="265" r:id="rId29"/>
    <p:sldId id="267" r:id="rId30"/>
    <p:sldId id="284" r:id="rId31"/>
    <p:sldId id="266" r:id="rId32"/>
    <p:sldId id="270" r:id="rId33"/>
    <p:sldId id="287" r:id="rId34"/>
    <p:sldId id="288" r:id="rId35"/>
    <p:sldId id="289" r:id="rId36"/>
    <p:sldId id="291" r:id="rId37"/>
    <p:sldId id="295" r:id="rId38"/>
    <p:sldId id="292" r:id="rId39"/>
    <p:sldId id="296" r:id="rId40"/>
    <p:sldId id="293" r:id="rId41"/>
    <p:sldId id="297" r:id="rId42"/>
    <p:sldId id="29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2" autoAdjust="0"/>
    <p:restoredTop sz="94712" autoAdjust="0"/>
  </p:normalViewPr>
  <p:slideViewPr>
    <p:cSldViewPr>
      <p:cViewPr varScale="1">
        <p:scale>
          <a:sx n="100" d="100"/>
          <a:sy n="100" d="100"/>
        </p:scale>
        <p:origin x="39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6E9FCA67-5F1B-4DD0-8171-6BFF8CB8AB3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BA276EC1-90F2-42E2-BA46-2A9484B718A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4692" name="Rectangle 4">
            <a:extLst>
              <a:ext uri="{FF2B5EF4-FFF2-40B4-BE49-F238E27FC236}">
                <a16:creationId xmlns:a16="http://schemas.microsoft.com/office/drawing/2014/main" id="{E4596A81-323B-4772-A90E-20D44AA8DBB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F9C3A0F9-3F35-41B5-A8F8-CA53ECE092A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C34C91C-0B7C-4C21-9863-EDC443D4F6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54A3F2D6-EE76-460E-9CE0-C032C08AC1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50DEA731-5B16-4FF0-B272-220021D77D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8F14DC7-F676-4BE0-9937-B4A763938BB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BCA22A1C-D137-4C8D-8E17-5AD10A6B02C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057634AF-D1B8-4E9D-9932-53EE7EB492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2583" name="Rectangle 7">
            <a:extLst>
              <a:ext uri="{FF2B5EF4-FFF2-40B4-BE49-F238E27FC236}">
                <a16:creationId xmlns:a16="http://schemas.microsoft.com/office/drawing/2014/main" id="{E4D790A8-0397-4CF1-B54D-9104A84AB9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90AC108-3752-4ED2-9CED-BCE0AEA345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2E844F1-4A97-463C-B551-24D05F51B8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C9D7C0-6DC8-41A8-A76F-FB6743EBB362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A950FA9-D54D-4749-AC1E-C269222D6D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FC434D8D-7CCD-4FDC-9699-5B400648B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F9A966D0-10DF-43E9-BDF2-B6BC5F6744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5AD064-D4DF-465F-9335-8F86D647E68A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B8BF4C7-048F-4BF4-8DAA-39A74BB9D0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C65BC61-49B4-432F-9D5F-31CE88025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8582A38-247A-4F07-82C7-04951806DC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2159D9-50C6-4B98-888C-9FA5EEBDD21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56A74C5-0B20-4475-B035-9738983D8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1FEEF42-08C9-49A6-97D3-823F3ECBF8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BF919AE9-5F1F-4EAE-AE3A-DA41271BF3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123F02-F27A-4677-940F-50294DC8BC19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B709EDA0-7302-432C-AB70-01AFB11A1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C98B85A-E6AD-499F-B54F-4594424364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E9F00504-E545-42A3-BE25-2E2082485B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08ABB0-4E7E-4EB0-9B60-3D4B2E929841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A9A0314-39DD-47F3-BB82-E38E124C86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480073B1-A04B-4F0E-B76B-8FFB09EF8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F235F068-2AA1-4D54-94E7-DD89451838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1F9928-F089-4F64-8846-CB75E3D71670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30487FD-7A3A-4BD0-9989-F914F7FEDE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D303371-033A-42D7-9DC1-2D4D2FFC15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14B92CC5-044F-4EF4-814F-991BFD45A7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565C55-D63B-455D-86EF-4ABAD8283B22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5CCA902-C8F3-4C2A-A0D4-422481189D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EDA4045-4C4A-48AB-AC5E-A217033C1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976F6F5-8BDE-44FA-BFB4-D86C516CD0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4F62F4-7B4A-437C-83D2-37CBA919F2C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4CCD86E-B766-43DF-84CE-F7D79D40B9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F81BDD3-B7E1-4A49-9805-EA0C01455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585898B-9104-4732-9040-80ECCD594A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29296E-2E8D-4E29-BCDB-1C38438A3D3B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33B6653-C438-4890-A194-52B200C7B5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C49D1165-DA45-464F-A449-7AF93FC97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A969261B-5B01-4B3F-8633-BA55E70088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F63DA6-A48A-4667-A653-09DD8DAE194C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123FE84E-85E0-40D0-A1FB-7278F3FAD3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9DE4E60-D6BE-4590-8142-D189B1B94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C8A242D-8AF2-404D-8CC1-415CCC4CD7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BD2B86-C55E-4653-B076-EAC7E5802C68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B6FF9FA2-5DBB-4DA7-91B1-8A048B87D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9C39B538-B586-436C-B767-92DB9A0F4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16A78CF5-B267-4C22-A984-29D2CF7AA9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CBDFCA-FEA0-4EDE-A782-31EB436FA642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3DE91BA5-E308-4D65-9C7D-DE2A1CCBED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4373B01-AF08-4477-B1DE-166913856C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17BE2EDF-856F-43BB-B622-36EE6121AE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BBDED9-3A4C-466F-8905-7D345BD5DFF3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D4159CA5-36A0-4A85-91B9-2E39421919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0C3348D4-BD8B-4E9E-A576-C091C8935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88E2761-7BE4-40E6-8252-068CB884A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743C09-C6C7-42C4-91D1-5752253C41E5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0D904853-35E1-495A-A10C-DF22857C5A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741C9C9E-B7E7-48BE-8926-316A69E2B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273638F-B1F5-4E51-8BD3-340922C0A9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3C6B87-0A11-4525-A6A3-02E13D2E13B5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3289A7D6-5B8A-4C9C-8F3F-D9FEAF5C46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979C0341-B879-4C1D-AF95-2212FF9EA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6EDD55AE-321D-4C0B-9052-15F57A136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79FADE-43BB-4797-ADF9-A464648FEB29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A7EE2A2-B62E-4DD0-BD99-8168C1725C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C279B36-EE61-4D78-9939-A8501337AB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34B8515A-B396-4950-BDC5-32C8BF6A23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44AEC1-85AC-40F1-ADB9-4CB8B04B5FE1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945DA0D-B8C3-4AC8-AEC8-F6FD4E4226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461B5D66-D512-486B-8139-9A07E0EB7A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0B537395-6241-48E4-9E95-151DBD8599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FEB9D3-98CE-42CE-BDF2-41A9214188D8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4971A87E-7E51-48D2-BB67-9A95904A63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96FC1710-EE72-48EB-A7BE-3B58073AC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DF54D16-92FD-408B-A41C-614B06CB36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5D0807-1DF1-46EA-A0B2-4CEE1DFD476C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D4B23848-E595-40F8-A646-76D27D2AB6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6C499308-E8E2-4108-9AF6-2DD095BC53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99B7FD28-8CB1-4927-92EF-0D6CE2F5D1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F235FA-E73C-484B-AC28-FCE58DD13E15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1A58859C-D64A-4523-99CF-087203FCB5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8B57094-66BF-4C64-90B8-7A4DCDF9E9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CBF5ED8-546B-491D-BE85-8030EB44A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D9B491-2717-451E-920E-46B0B3CA727E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DF4F8D6-095A-4296-B0E0-52180AE54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8F9833C1-AB83-4AB9-B73D-CF07C1006E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B09B440-58E1-4ABE-803C-B5C389999A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F010CA-F914-4280-A5CE-58B22F6D7BE6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CAA097EB-5CB6-4FA9-B252-663A842FF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030E7AF1-3327-49E7-BB27-883843CCC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35CDF0F4-90FD-4490-AF79-DA3D0ECD2A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9C169E-DACA-436C-9794-1A24DD09B2B4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0A0141C-EBF6-494A-ABC6-6EC98773A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C307122-7DC5-4A15-B80A-DC479E109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44F1B839-5FB7-4A79-A764-7CC18B6C01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8AF707-1701-4B51-96B3-DF03A03546FE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2A047E87-D03C-4A7D-9DA3-B22A4F014A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30F0AA9D-EBAE-4FF1-A635-831EF6CE4F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6A1DB2B-1529-481A-BCAB-E98361AAE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0FD0DA-2F44-4EFE-BED6-E99DE2B93418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2808E30-B283-4F29-892E-39B02E64BE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E9A6D955-9963-4041-88FB-6AD50E903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BC424AF6-1E12-42C8-9F69-7B7A947FEA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1BF4F1-6895-4E30-B1B0-A48ADD97773C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876C288-D22A-431B-9D7C-3CE58B7A2A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3C482A4B-A992-4A48-A9E6-9B154697C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8D7AEA27-307A-4865-B33E-FCB085F60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A4C103-CBAE-418F-8F26-ADF8027D92FD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485AEEA5-B8C4-4FA0-B9F3-A4DE890536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29922CC-3FB0-465B-9453-44CC0093B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73FC02DE-E7F6-483D-98A9-FCC7094E94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7A4262-1AC1-41ED-B97A-74F614568DA9}" type="slidenum">
              <a:rPr lang="en-US" altLang="en-US" smtClean="0"/>
              <a:pPr/>
              <a:t>28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C4E6BA70-0D83-48A9-A2E9-4549434438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80770A0A-5D57-466F-9306-74C71C9332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C4B8BF6B-EDF0-403C-AC03-C0FCB7D205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62B965-4868-42FE-90FF-DF08322C4B99}" type="slidenum">
              <a:rPr lang="en-US" altLang="en-US" smtClean="0"/>
              <a:pPr/>
              <a:t>29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A15452B-2C30-4D44-9D92-79C7028215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88FCD2C-6C82-4181-A7C7-D213D162E2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883A500D-B660-431B-9523-D97094EF6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A5A451-5EC2-439B-8512-6C563AFAA73B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1A5DB679-EB54-438B-B301-BCD4A3067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DB6C81EF-E8D9-49F4-B0D0-5EAACF30D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5A6852FF-16A8-4005-B2DD-C57A211D00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845CEA-F355-4283-9B08-CB6A7AEBEF25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9E62F12F-816A-43B0-B21F-4B1D481B3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78FF56CC-1D10-4D65-ADF5-6B47F7C24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D15391E2-D2ED-4D2B-A448-DF6CBCF83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FD1D8B-8EFD-451C-9D26-8DBBD9D088DF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452BE23A-4521-4805-B32E-33FC3F1192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AA41CF75-FB44-4197-87F5-68DC9F9DC0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D6775C37-4E92-4D16-9276-FDCDE562D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A0F0E1-3964-4517-BC59-C8FFEEF70E01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9C14544D-455C-406E-86DE-F7FCE6AD4D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9E0051A3-E4D0-4185-92D6-69D944F33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BB350EB9-D100-4241-A71D-76DF3EDAD2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CF7B86-1A83-430E-AAC0-CEC251E54F8C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5A424994-B990-4F1E-A3A3-BE07EC74F5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0B66A968-1776-4B56-90BB-E3DF407346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15A0C643-E796-4577-8BF7-3C32FF14A5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0188BF-8D41-474F-9B57-BBF5CCA38D5B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A0D9BF07-1938-472D-B0CB-965D81563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14983E20-0998-4F69-BCE7-433EE6824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FFF64109-FDBD-4E01-95E4-6BC6646C15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AF99D7-1EDA-47D7-B802-68B61069B5D0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93FE332A-9CF2-44E8-9ABF-C21B17152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ECB6569C-718B-4297-9E9F-F52B395FA9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621C68A0-8EB5-484A-A147-42D3705922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43A44B-AC38-4F4A-BED9-89A6DA4F33BC}" type="slidenum">
              <a:rPr lang="en-US" altLang="en-US" smtClean="0"/>
              <a:pPr/>
              <a:t>37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D3884C2F-B542-4E17-98B4-D2B07A159F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D5F2DAEB-E266-45AF-80E5-3C4A1EFD2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B65F2C4D-3442-492C-90AA-5BC9ECBF51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ECB72F-29AC-4874-A7C6-A83C2ED2AD24}" type="slidenum">
              <a:rPr lang="en-US" altLang="en-US" smtClean="0"/>
              <a:pPr/>
              <a:t>38</a:t>
            </a:fld>
            <a:endParaRPr lang="en-US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F4529139-E06F-49B6-9E23-4DF7F8B227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D8E036E3-AFDC-4F8E-B789-4940588BD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8340DC90-EE7F-435E-B7C4-B2136EFDFE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06448C-FDFA-4A30-95E6-7FB7BEF79D66}" type="slidenum">
              <a:rPr lang="en-US" altLang="en-US" smtClean="0"/>
              <a:pPr/>
              <a:t>39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C07D259F-7B69-4579-9094-1EBDFF3910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41DAE8C4-0909-43F6-9A74-455C5E39A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E3989AF0-7D55-4F6E-A52C-483AB1EB7D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43E7AE-B911-45E4-B101-2874E596A144}" type="slidenum">
              <a:rPr lang="en-US" altLang="en-US" smtClean="0"/>
              <a:pPr/>
              <a:t>40</a:t>
            </a:fld>
            <a:endParaRPr lang="en-US" altLang="en-US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FC2CC112-DD27-4A6E-973C-31E39C415B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638C4157-D3FB-4CA7-A3A6-31794F04F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68FF167E-3B9C-49E8-A8BB-6DEC6AD586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E09A76-6751-45B6-B322-34D8958AB896}" type="slidenum">
              <a:rPr lang="en-US" altLang="en-US" smtClean="0"/>
              <a:pPr/>
              <a:t>41</a:t>
            </a:fld>
            <a:endParaRPr lang="en-US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E57E7026-3534-41EA-B925-BD0084CBEA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EA8A2645-3A01-463B-B67F-EC5AF3861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4620F17E-2A11-4B5B-852D-AD7970CE1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D1A741-6CEA-4CB7-95C6-DF7DD696A289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C2D12DBC-E1EA-41F1-AE4A-BA96E60D8D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F3F638E5-48E9-44CD-9F51-73020D6D6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4FB48-4239-4353-8547-0F600DDB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F12E45-1ACB-4AEE-9B47-2A0406769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AE2D4-C5A8-4AC3-8656-02A7AF6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204B5-C374-40AC-9FCD-CF6C8C62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C4A1E-AD87-4F7D-BA81-23494D66A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526E7E-208C-429E-A69B-F3C4E9B306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57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0A7A-D02F-4734-A1F8-219CB757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39AF1-C5DE-44AB-86A3-7EF0D73BA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BC72E-714E-4B1C-BA52-A446FE193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D04E4-F287-4F38-A3EE-F9B50911F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B6F56-DFD5-4409-8009-6F601922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ED3FD9-A745-4C7F-B28B-8AABF41178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31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BD58-3AB4-497F-BD29-C09732F2C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412E2B-2ED5-47EB-A8E6-DE23E8912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A7821-DDA0-4257-A868-31B12821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F9D2F-0ACA-4A2A-BE73-98325E0ED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E45C0-5220-4825-A728-75CC0EFE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27905A-30C2-4974-95EA-F3582F5945C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197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ED192-6416-4574-8A92-02C8D35AB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C2C54-0A61-44A3-8CD8-9CB42D15F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351F6-D8FB-40C4-B9B0-99318D588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E0B5C-FA25-49AB-8A1E-FFE77A87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17CE6-FD82-44E5-96CA-6A7936E12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8B3D4-D4FC-4D05-9DC8-71F72FF52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8CF0CD-7A00-4C84-B914-9746CB6FAF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5657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5A4F-8D64-4EF7-B085-223DFD53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D3331-1C76-4E38-800C-1F61AC340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8A1669-2426-4C5A-AA43-DC1018230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C5A17-9FFF-44C4-8130-F4054BC17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49AA9-AC6F-44A4-BE88-DC239B620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DD7B4E-A8C5-4862-9FB9-99FF2C8E5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74557F-6B2D-41BB-B186-0739657B8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37BF65-CE96-470F-9352-F6FCD80F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8146C-4F0E-42FA-BFB4-5EA71217F1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19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51FA-2656-482F-B2B5-CECA85CC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31C36-230D-4EDF-96C4-043745C03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FB2D07-3C6B-49C7-86F9-64F324807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71942-94B2-4C16-8754-18401C4C1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E93468-2A3B-4929-9AEC-8C142A5010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826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E603C-E47E-4519-A0AB-3C223D9D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849D-768A-4DA7-88A7-1F5365098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D3934-2879-4488-AB35-42BC3DB5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BB524C-600D-418C-9834-70A554BFB6D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71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E5FC9-27DA-4E67-A2F5-E672DE8C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CD91F-E54E-4CBE-B8A7-D053ACA8B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BA8D5-0DFF-4AD1-8534-EA1F7F7E1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FA204-9102-458A-99FF-99EF8AFC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F470A-D9F1-450B-89FA-17682E735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5CD4A-1659-4BD5-9AE7-FA87C9F6D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DD260E-05B9-4298-9D8A-DDCC88327B6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98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41D91-E1C9-45D1-A464-F5CBE44C3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5AEA0F-A699-4BDD-8EB5-C0CA30870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8660B-F33B-4ECA-A618-0D40696CA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D4092-1ECA-4BD3-94CD-CD47E5056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FE1F5-76EC-4690-8C66-100BD261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EB26B-F432-4D28-BF0F-22F01412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78216D-2FB3-4F7E-8C49-BF15EE9DAE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63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7FC09-2B30-46C7-A6B8-995D41D45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79F19-5B5B-44AE-9144-FC9FD558F5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E9002-4752-4939-855A-61069F77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8B490-9A58-4E1D-8CD9-35BF2C65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F776D-9EDA-4438-BB77-EC2E10907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7BEAE0-ED20-4F6E-881A-A77D494FFC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09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9D358C-8477-48AF-8067-632E648485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351500-628F-42DE-B637-80377B1B8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6E208-6998-46F6-B3F3-5798EE423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FCCD5-5685-4806-AE69-87C985072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A99B6-2B0C-49DF-8D8D-C2B9D7ED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3E34F7-F6A0-4185-BB1C-B9FFB647684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05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21FA0D-EEE3-49E5-9608-00324E8EB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FF0C1-1A77-4508-8607-87A8DBBFE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EB5EE-3E41-4E48-94A5-F3FAD3081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19B67-471D-474A-8774-342598274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A7880-AEAE-4FE6-9A8D-7DFF960D4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267E51-ECC8-4A43-95B7-7FE6DE7C58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12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angentsoft.net/wskfa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BA57FE4-7DAF-4826-846D-99E75DCED0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Win32 Sockets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6590606-6CC6-4FA8-B9CE-CB7AE1357F5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14800"/>
            <a:ext cx="6400800" cy="152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Jim Fawcett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CSE 687-OnLine – Object Oriented Design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668FD5F-D7E3-45BA-B585-91E97109A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References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2ED4E85-1469-445D-BA79-1F363E4014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Socket Routines, MSDN help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Network Programming for Microsoft Windows, Jones &amp; Ohlund, Microsoft Press, 1999 (a later edition is in print)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C# Network Programming, Richard Blum, Sybex, 2003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>
                <a:hlinkClick r:id="rId3"/>
              </a:rPr>
              <a:t>http://tangentsoft.net/wskfaq</a:t>
            </a:r>
            <a:endParaRPr lang="en-US" altLang="en-US" sz="26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4844DF7-ACD6-48D3-93E8-0CACEE935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What are Sockets?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3059F70-FCEE-45DB-B410-B813FA62EF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247775"/>
            <a:ext cx="7888288" cy="4953000"/>
          </a:xfrm>
        </p:spPr>
        <p:txBody>
          <a:bodyPr/>
          <a:lstStyle/>
          <a:p>
            <a:pPr eaLnBrk="1" hangingPunct="1"/>
            <a:r>
              <a:rPr lang="en-US" altLang="en-US"/>
              <a:t>Sockets provide a common interface to the various protocols supported by networks.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They allow you to establish  connections between machines to send and receive data.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Sockets support the simultaneous connection of multiple clients to a single server machine.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CC83BE2-A21B-4D20-983A-6407FBB37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Network Protocols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6A6DF40-D5DD-49CE-BE13-433408FF70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/>
              <a:t>Socket applications can adopt communication styles supported by a specific underlying protocol, e.g.:</a:t>
            </a: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br>
              <a:rPr lang="en-US" altLang="en-US" sz="2200"/>
            </a:br>
            <a:endParaRPr lang="en-US" altLang="en-US" sz="2200"/>
          </a:p>
          <a:p>
            <a:pPr eaLnBrk="1" hangingPunct="1">
              <a:lnSpc>
                <a:spcPct val="90000"/>
              </a:lnSpc>
            </a:pPr>
            <a:r>
              <a:rPr lang="en-US" altLang="en-US" sz="2200"/>
              <a:t>We will focus on sockets using TCP/IP, that is, reliable, packet ordered, connection-oriented communication with streams.</a:t>
            </a:r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71EE99FF-1DF5-46DF-8D0F-C18C8F8843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2590800"/>
          <a:ext cx="70104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Worksheet" r:id="rId4" imgW="5220005" imgH="1143305" progId="Excel.Sheet.8">
                  <p:embed/>
                </p:oleObj>
              </mc:Choice>
              <mc:Fallback>
                <p:oleObj name="Worksheet" r:id="rId4" imgW="5220005" imgH="1143305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90800"/>
                        <a:ext cx="70104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>
            <a:extLst>
              <a:ext uri="{FF2B5EF4-FFF2-40B4-BE49-F238E27FC236}">
                <a16:creationId xmlns:a16="http://schemas.microsoft.com/office/drawing/2014/main" id="{F752A59A-D5DD-4CFB-8020-B4F772F5B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74676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4541BA3-BE11-4AAB-AC20-2EEB7C4974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TCP Protocol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1EE02A8-AED2-4498-8A7F-FE8665321D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1600" b="1" i="1"/>
              <a:t>TCP/IP stands for "Transmission Control Protocol / Internet Protocol</a:t>
            </a:r>
            <a:r>
              <a:rPr lang="en-US" altLang="en-US" sz="1600" b="1"/>
              <a:t>.</a:t>
            </a:r>
            <a:r>
              <a:rPr lang="en-US" altLang="en-US" sz="1600"/>
              <a:t> </a:t>
            </a:r>
            <a:br>
              <a:rPr lang="en-US" altLang="en-US" sz="1600"/>
            </a:br>
            <a:r>
              <a:rPr lang="en-US" altLang="en-US" sz="1600"/>
              <a:t>TCP/IP is the most important of several protocols used on the internet. Some others are: HyperText Transport Protocol (HTTP), File Transfer Protocol (FTP), Simple Mail Transfer Protocol (SMTP), and Telnet, a protocol for logging into a remote computer. Sockets provide a standard interface for a variety of network protocols. TCP/IP is, by far, the most commonly used protocol for sockets. Here are the main features of TCP/IP: </a:t>
            </a:r>
            <a:br>
              <a:rPr lang="en-US" altLang="en-US" sz="1000"/>
            </a:br>
            <a:endParaRPr lang="en-US" altLang="en-US" sz="1000"/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 i="1"/>
              <a:t>IP is a routable protocol.</a:t>
            </a:r>
            <a:br>
              <a:rPr lang="en-US" altLang="en-US" sz="1600"/>
            </a:br>
            <a:r>
              <a:rPr lang="en-US" altLang="en-US" sz="1600"/>
              <a:t>That means that TCP/IP messages can be passed between networks in a Wide Area Network (WAN) cluster.</a:t>
            </a:r>
            <a:br>
              <a:rPr lang="en-US" altLang="en-US" sz="1600"/>
            </a:br>
            <a:endParaRPr lang="en-US" altLang="en-US" sz="1600"/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 i="1"/>
              <a:t>Each device using TCP/IP must have an IP address</a:t>
            </a:r>
            <a:r>
              <a:rPr lang="en-US" altLang="en-US" sz="1600" b="1"/>
              <a:t>.</a:t>
            </a:r>
            <a:br>
              <a:rPr lang="en-US" altLang="en-US" sz="1600"/>
            </a:br>
            <a:r>
              <a:rPr lang="en-US" altLang="en-US" sz="1600"/>
              <a:t>This address is a 32 bit word, organized into four 8-bit fields, called octets. Part of the IP address identifies the network and the rest identifies a specific host on the network.</a:t>
            </a:r>
            <a:br>
              <a:rPr lang="en-US" altLang="en-US" sz="1600"/>
            </a:br>
            <a:endParaRPr lang="en-US" altLang="en-US" sz="1600"/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 i="1"/>
              <a:t>IP addresses are organized into three classes</a:t>
            </a:r>
            <a:r>
              <a:rPr lang="en-US" altLang="en-US" sz="1600" b="1"/>
              <a:t>.</a:t>
            </a:r>
            <a:r>
              <a:rPr lang="en-US" altLang="en-US" sz="1600"/>
              <a:t> </a:t>
            </a:r>
            <a:br>
              <a:rPr lang="en-US" altLang="en-US" sz="1600"/>
            </a:br>
            <a:r>
              <a:rPr lang="en-US" altLang="en-US" sz="1600"/>
              <a:t>Each class has a different allocation of octets to these two identifiers. This allows the internet to define many networks, each containing up to 256 devices (mostly computers), and a few networks, each containing many more devices.</a:t>
            </a:r>
            <a:br>
              <a:rPr lang="en-US" altLang="en-US" sz="1600"/>
            </a:br>
            <a:endParaRPr lang="en-US" altLang="en-US" sz="1600"/>
          </a:p>
          <a:p>
            <a:pPr lvl="1" eaLnBrk="1" hangingPunct="1">
              <a:lnSpc>
                <a:spcPct val="80000"/>
              </a:lnSpc>
            </a:pPr>
            <a:r>
              <a:rPr lang="en-US" altLang="en-US" sz="1600" b="1" i="1"/>
              <a:t>A single machine can run mulitple communictaions sessions using TCP/IP.</a:t>
            </a:r>
            <a:r>
              <a:rPr lang="en-US" altLang="en-US" sz="1600"/>
              <a:t> </a:t>
            </a:r>
            <a:br>
              <a:rPr lang="en-US" altLang="en-US" sz="1600"/>
            </a:br>
            <a:r>
              <a:rPr lang="en-US" altLang="en-US" sz="1600"/>
              <a:t>That is, you can run a web browser while using Telnet and FTP, simultaneously.</a:t>
            </a:r>
          </a:p>
          <a:p>
            <a:pPr eaLnBrk="1" hangingPunct="1">
              <a:lnSpc>
                <a:spcPct val="80000"/>
              </a:lnSpc>
            </a:pPr>
            <a:endParaRPr lang="en-US" altLang="en-US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306ADD5-01B2-4182-8C87-E5D6F5FC6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TCP/IP based Sockets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743489E-3F41-4AE1-BD3E-5A2D1980C2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001000" cy="4724400"/>
          </a:xfrm>
        </p:spPr>
        <p:txBody>
          <a:bodyPr/>
          <a:lstStyle/>
          <a:p>
            <a:pPr eaLnBrk="1" hangingPunct="1"/>
            <a:r>
              <a:rPr lang="en-US" altLang="en-US" sz="2200"/>
              <a:t>Connection-oriented means that two communicating machines must first connect.</a:t>
            </a:r>
            <a:br>
              <a:rPr lang="en-US" altLang="en-US" sz="2200"/>
            </a:br>
            <a:endParaRPr lang="en-US" altLang="en-US" sz="2200"/>
          </a:p>
          <a:p>
            <a:pPr eaLnBrk="1" hangingPunct="1"/>
            <a:r>
              <a:rPr lang="en-US" altLang="en-US" sz="2200"/>
              <a:t>All data sent will be received in the same order as sent.</a:t>
            </a:r>
          </a:p>
          <a:p>
            <a:pPr lvl="1" eaLnBrk="1" hangingPunct="1"/>
            <a:r>
              <a:rPr lang="en-US" altLang="en-US" sz="2000"/>
              <a:t>Note that IP packets may arrive in a different order than that sent.</a:t>
            </a:r>
          </a:p>
          <a:p>
            <a:pPr lvl="1" eaLnBrk="1" hangingPunct="1"/>
            <a:r>
              <a:rPr lang="en-US" altLang="en-US" sz="2000"/>
              <a:t>This occurs because all packets in a communication do not necessarily travel the same route between sender and receiver.</a:t>
            </a:r>
            <a:br>
              <a:rPr lang="en-US" altLang="en-US" sz="2000"/>
            </a:br>
            <a:endParaRPr lang="en-US" altLang="en-US" sz="2000"/>
          </a:p>
          <a:p>
            <a:pPr eaLnBrk="1" hangingPunct="1"/>
            <a:r>
              <a:rPr lang="en-US" altLang="en-US" sz="2200"/>
              <a:t>Streams mean that, as far as sockets are concerned, the only recognized structure is bytes of data.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06DD153-2254-4961-B33A-4089000A7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Socket Logical Structure</a:t>
            </a:r>
          </a:p>
        </p:txBody>
      </p:sp>
      <p:graphicFrame>
        <p:nvGraphicFramePr>
          <p:cNvPr id="17411" name="Object 3">
            <a:extLst>
              <a:ext uri="{FF2B5EF4-FFF2-40B4-BE49-F238E27FC236}">
                <a16:creationId xmlns:a16="http://schemas.microsoft.com/office/drawing/2014/main" id="{3F4D2EFE-FDCF-404B-9228-1166F5277A4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66800" y="2171700"/>
          <a:ext cx="7315200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VISIO" r:id="rId4" imgW="5894773" imgH="1961965" progId="Visio.Drawing.6">
                  <p:embed/>
                </p:oleObj>
              </mc:Choice>
              <mc:Fallback>
                <p:oleObj name="VISIO" r:id="rId4" imgW="5894773" imgH="1961965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171700"/>
                        <a:ext cx="7315200" cy="243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B7B947E-00B4-470C-9B10-A9D9C9A0E5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Creating Sockets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57065EE2-0550-4113-9E57-9E12EB9999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23975"/>
            <a:ext cx="8229600" cy="4835525"/>
          </a:xfrm>
        </p:spPr>
        <p:txBody>
          <a:bodyPr/>
          <a:lstStyle/>
          <a:p>
            <a:pPr eaLnBrk="1" hangingPunct="1"/>
            <a:r>
              <a:rPr lang="en-US" altLang="en-US" dirty="0"/>
              <a:t>Socket connections are based on: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Domains – network connection or IPC pipe</a:t>
            </a:r>
          </a:p>
          <a:p>
            <a:pPr lvl="2" eaLnBrk="1" hangingPunct="1"/>
            <a:r>
              <a:rPr lang="en-US" altLang="en-US" dirty="0"/>
              <a:t>AF_INET for IPv4 protocol</a:t>
            </a:r>
          </a:p>
          <a:p>
            <a:pPr lvl="2" eaLnBrk="1" hangingPunct="1"/>
            <a:r>
              <a:rPr lang="en-US" altLang="en-US" dirty="0"/>
              <a:t>AF_INET6 for IPv6 protocol</a:t>
            </a:r>
            <a:br>
              <a:rPr lang="en-US" altLang="en-US" dirty="0"/>
            </a:br>
            <a:endParaRPr lang="en-US" altLang="en-US" dirty="0"/>
          </a:p>
          <a:p>
            <a:pPr lvl="1" eaLnBrk="1" hangingPunct="1"/>
            <a:r>
              <a:rPr lang="en-US" altLang="en-US" dirty="0"/>
              <a:t>Type – stream, datagram, raw IP packets, …</a:t>
            </a:r>
          </a:p>
          <a:p>
            <a:pPr lvl="2" eaLnBrk="1" hangingPunct="1"/>
            <a:r>
              <a:rPr lang="en-US" altLang="en-US" dirty="0"/>
              <a:t>SOCK_STREAM </a:t>
            </a:r>
            <a:r>
              <a:rPr lang="en-US" altLang="en-US" dirty="0">
                <a:sym typeface="Wingdings" panose="05000000000000000000" pitchFamily="2" charset="2"/>
              </a:rPr>
              <a:t> TCP packets</a:t>
            </a:r>
          </a:p>
          <a:p>
            <a:pPr lvl="2" eaLnBrk="1" hangingPunct="1"/>
            <a:r>
              <a:rPr lang="en-US" altLang="en-US" dirty="0">
                <a:sym typeface="Wingdings" panose="05000000000000000000" pitchFamily="2" charset="2"/>
              </a:rPr>
              <a:t>SOCK_DGRAM  UDP packets</a:t>
            </a:r>
            <a:br>
              <a:rPr lang="en-US" altLang="en-US" dirty="0">
                <a:sym typeface="Wingdings" panose="05000000000000000000" pitchFamily="2" charset="2"/>
              </a:rPr>
            </a:br>
            <a:endParaRPr lang="en-US" altLang="en-US" dirty="0"/>
          </a:p>
          <a:p>
            <a:pPr lvl="1" eaLnBrk="1" hangingPunct="1"/>
            <a:r>
              <a:rPr lang="en-US" altLang="en-US" dirty="0"/>
              <a:t>Protocol – TCP, UDP, …</a:t>
            </a:r>
          </a:p>
          <a:p>
            <a:pPr lvl="2" eaLnBrk="1" hangingPunct="1"/>
            <a:r>
              <a:rPr lang="en-US" altLang="en-US" dirty="0"/>
              <a:t>0 </a:t>
            </a:r>
            <a:r>
              <a:rPr lang="en-US" altLang="en-US" dirty="0">
                <a:sym typeface="Wingdings" panose="05000000000000000000" pitchFamily="2" charset="2"/>
              </a:rPr>
              <a:t> default, e.g., TCP for SOCK_STREAM</a:t>
            </a:r>
            <a:br>
              <a:rPr lang="en-US" altLang="en-US" dirty="0">
                <a:sym typeface="Wingdings" panose="05000000000000000000" pitchFamily="2" charset="2"/>
              </a:rPr>
            </a:br>
            <a:endParaRPr lang="en-US" altLang="en-US" dirty="0">
              <a:sym typeface="Wingdings" panose="05000000000000000000" pitchFamily="2" charset="2"/>
            </a:endParaRPr>
          </a:p>
          <a:p>
            <a:pPr lvl="1" eaLnBrk="1" hangingPunct="1"/>
            <a:r>
              <a:rPr lang="en-US" altLang="en-US" dirty="0"/>
              <a:t>Example: </a:t>
            </a:r>
            <a:br>
              <a:rPr lang="en-US" altLang="en-US" dirty="0"/>
            </a:br>
            <a:r>
              <a:rPr lang="en-US" altLang="en-US" sz="2000" dirty="0">
                <a:latin typeface="Consolas" panose="020B0609020204030204" pitchFamily="49" charset="0"/>
              </a:rPr>
              <a:t>HANDLE sock = socket(AF_INET,SOCK_STREAM,0);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23EB748-AEF8-4A3F-A228-07AA29C656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/>
              <a:t>Connecting</a:t>
            </a:r>
            <a:r>
              <a:rPr lang="en-US" altLang="en-US" b="1" dirty="0"/>
              <a:t> Sockets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36C1958-9EC0-4F32-97CB-470919C8DB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/>
          <a:lstStyle/>
          <a:p>
            <a:pPr eaLnBrk="1" hangingPunct="1"/>
            <a:r>
              <a:rPr lang="en-US" altLang="en-US" dirty="0"/>
              <a:t>Socket addresses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 dirty="0">
                <a:latin typeface="Courier New" panose="02070309020205020404" pitchFamily="49" charset="0"/>
              </a:rPr>
              <a:t> 	</a:t>
            </a:r>
            <a:br>
              <a:rPr lang="en-US" altLang="en-US" sz="1800" dirty="0">
                <a:latin typeface="Courier New" panose="020703090202050204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struct SOCKADDR_IN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</a:t>
            </a:r>
            <a:r>
              <a:rPr lang="en-US" altLang="en-US" sz="1800" dirty="0" err="1">
                <a:latin typeface="Consolas" panose="020B0609020204030204" pitchFamily="49" charset="0"/>
              </a:rPr>
              <a:t>sin_family</a:t>
            </a:r>
            <a:r>
              <a:rPr lang="en-US" altLang="en-US" sz="1800" dirty="0">
                <a:latin typeface="Consolas" panose="020B0609020204030204" pitchFamily="49" charset="0"/>
              </a:rPr>
              <a:t>			// AF_INET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</a:t>
            </a:r>
            <a:r>
              <a:rPr lang="en-US" altLang="en-US" sz="1800" dirty="0" err="1">
                <a:latin typeface="Consolas" panose="020B0609020204030204" pitchFamily="49" charset="0"/>
              </a:rPr>
              <a:t>sin_address.s_addr</a:t>
            </a:r>
            <a:r>
              <a:rPr lang="en-US" altLang="en-US" sz="1800" dirty="0">
                <a:latin typeface="Consolas" panose="020B0609020204030204" pitchFamily="49" charset="0"/>
              </a:rPr>
              <a:t> 	// </a:t>
            </a:r>
            <a:r>
              <a:rPr lang="en-US" altLang="en-US" sz="1800" dirty="0" err="1">
                <a:latin typeface="Consolas" panose="020B0609020204030204" pitchFamily="49" charset="0"/>
              </a:rPr>
              <a:t>inet_addr</a:t>
            </a:r>
            <a:r>
              <a:rPr lang="en-US" altLang="en-US" sz="1800" dirty="0">
                <a:latin typeface="Consolas" panose="020B0609020204030204" pitchFamily="49" charset="0"/>
              </a:rPr>
              <a:t>(“127.0.0.1”);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	</a:t>
            </a:r>
            <a:r>
              <a:rPr lang="en-US" altLang="en-US" sz="1800" dirty="0" err="1">
                <a:latin typeface="Consolas" panose="020B0609020204030204" pitchFamily="49" charset="0"/>
              </a:rPr>
              <a:t>sin_port</a:t>
            </a:r>
            <a:r>
              <a:rPr lang="en-US" altLang="en-US" sz="1800" dirty="0">
                <a:latin typeface="Consolas" panose="020B0609020204030204" pitchFamily="49" charset="0"/>
              </a:rPr>
              <a:t> 			// </a:t>
            </a:r>
            <a:r>
              <a:rPr lang="en-US" altLang="en-US" sz="1800" dirty="0" err="1">
                <a:latin typeface="Consolas" panose="020B0609020204030204" pitchFamily="49" charset="0"/>
              </a:rPr>
              <a:t>htons</a:t>
            </a:r>
            <a:r>
              <a:rPr lang="en-US" altLang="en-US" sz="1800" dirty="0">
                <a:latin typeface="Consolas" panose="020B0609020204030204" pitchFamily="49" charset="0"/>
              </a:rPr>
              <a:t>(8000);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 </a:t>
            </a:r>
            <a:r>
              <a:rPr lang="en-US" altLang="en-US" sz="1800" dirty="0" err="1">
                <a:latin typeface="Consolas" panose="020B0609020204030204" pitchFamily="49" charset="0"/>
              </a:rPr>
              <a:t>addr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/>
              <a:t>Bind server listener to port:</a:t>
            </a:r>
            <a:br>
              <a:rPr lang="en-US" altLang="en-US" sz="800" dirty="0"/>
            </a:br>
            <a:br>
              <a:rPr lang="en-US" altLang="en-US" sz="800" dirty="0"/>
            </a:b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err = bind(sock, (SOCKADDR_IN*)&amp;</a:t>
            </a:r>
            <a:r>
              <a:rPr lang="en-US" altLang="en-US" sz="18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1800" dirty="0">
                <a:latin typeface="Consolas" panose="020B0609020204030204" pitchFamily="49" charset="0"/>
              </a:rPr>
              <a:t>(</a:t>
            </a:r>
            <a:r>
              <a:rPr lang="en-US" altLang="en-US" sz="1800" dirty="0" err="1">
                <a:latin typeface="Consolas" panose="020B0609020204030204" pitchFamily="49" charset="0"/>
              </a:rPr>
              <a:t>addr</a:t>
            </a:r>
            <a:r>
              <a:rPr lang="en-US" altLang="en-US" sz="1800" dirty="0">
                <a:latin typeface="Consolas" panose="020B0609020204030204" pitchFamily="49" charset="0"/>
              </a:rPr>
              <a:t>));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/>
              <a:t>Connect client to server:</a:t>
            </a:r>
            <a:br>
              <a:rPr lang="en-US" altLang="en-US" sz="800" dirty="0"/>
            </a:br>
            <a:br>
              <a:rPr lang="en-US" altLang="en-US" sz="800" dirty="0"/>
            </a:br>
            <a:r>
              <a:rPr lang="en-US" altLang="en-US" sz="1800" dirty="0">
                <a:latin typeface="Consolas" panose="020B0609020204030204" pitchFamily="49" charset="0"/>
              </a:rPr>
              <a:t>HANDLE connect(sock, (SOCKADDR_IN*)&amp;</a:t>
            </a:r>
            <a:r>
              <a:rPr lang="en-US" altLang="en-US" sz="1800" dirty="0" err="1">
                <a:latin typeface="Consolas" panose="020B0609020204030204" pitchFamily="49" charset="0"/>
              </a:rPr>
              <a:t>addr,sizeof</a:t>
            </a:r>
            <a:r>
              <a:rPr lang="en-US" altLang="en-US" sz="1800" dirty="0">
                <a:latin typeface="Consolas" panose="020B0609020204030204" pitchFamily="49" charset="0"/>
              </a:rPr>
              <a:t>(</a:t>
            </a:r>
            <a:r>
              <a:rPr lang="en-US" altLang="en-US" sz="1800" dirty="0" err="1">
                <a:latin typeface="Consolas" panose="020B0609020204030204" pitchFamily="49" charset="0"/>
              </a:rPr>
              <a:t>addr</a:t>
            </a:r>
            <a:r>
              <a:rPr lang="en-US" altLang="en-US" sz="1800" dirty="0">
                <a:latin typeface="Consolas" panose="020B0609020204030204" pitchFamily="49" charset="0"/>
              </a:rPr>
              <a:t>))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753BD65-0E73-4BF7-AA48-7C24B48E38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Client / Server Processing</a:t>
            </a:r>
          </a:p>
        </p:txBody>
      </p:sp>
      <p:graphicFrame>
        <p:nvGraphicFramePr>
          <p:cNvPr id="23555" name="Object 3">
            <a:extLst>
              <a:ext uri="{FF2B5EF4-FFF2-40B4-BE49-F238E27FC236}">
                <a16:creationId xmlns:a16="http://schemas.microsoft.com/office/drawing/2014/main" id="{1D0E91D4-FB91-40F8-AE0A-C34C968C9D93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59013" y="1219200"/>
          <a:ext cx="4624387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Visio" r:id="rId4" imgW="6619736" imgH="6486709" progId="Visio.Drawing.11">
                  <p:embed/>
                </p:oleObj>
              </mc:Choice>
              <mc:Fallback>
                <p:oleObj name="Visio" r:id="rId4" imgW="6619736" imgH="6486709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013" y="1219200"/>
                        <a:ext cx="4624387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6232FA7-1876-4B5E-96A7-057EE3990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/>
              <a:t>Accessing Sockets Library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D61DECA-0E3A-4673-886A-14DE6FB01A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534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>
                <a:latin typeface="Consolas" panose="020B0609020204030204" pitchFamily="49" charset="0"/>
              </a:rPr>
              <a:t>#include &lt;winsock2.h&gt;</a:t>
            </a:r>
            <a:br>
              <a:rPr lang="en-US" altLang="en-US" sz="2200" dirty="0">
                <a:latin typeface="Courier New" panose="02070309020205020404" pitchFamily="49" charset="0"/>
              </a:rPr>
            </a:br>
            <a:endParaRPr lang="en-US" altLang="en-US" sz="2200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Link with wsock32.lib</a:t>
            </a: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To build a server for multiple clients you will need to use threads, e.g.:</a:t>
            </a:r>
            <a:br>
              <a:rPr lang="en-US" altLang="en-US" sz="2200" dirty="0"/>
            </a:br>
            <a:r>
              <a:rPr lang="en-US" altLang="en-US" sz="2200" dirty="0"/>
              <a:t> </a:t>
            </a:r>
            <a:br>
              <a:rPr lang="en-US" altLang="en-US" sz="2200" dirty="0"/>
            </a:br>
            <a:r>
              <a:rPr lang="en-US" altLang="en-US" sz="2200" dirty="0"/>
              <a:t>  </a:t>
            </a:r>
            <a:r>
              <a:rPr lang="en-US" altLang="en-US" sz="2200" dirty="0">
                <a:latin typeface="Consolas" panose="020B0609020204030204" pitchFamily="49" charset="0"/>
              </a:rPr>
              <a:t>#include &lt;</a:t>
            </a:r>
            <a:r>
              <a:rPr lang="en-US" altLang="en-US" sz="2200" dirty="0" err="1">
                <a:latin typeface="Consolas" panose="020B0609020204030204" pitchFamily="49" charset="0"/>
              </a:rPr>
              <a:t>process.h</a:t>
            </a:r>
            <a:r>
              <a:rPr lang="en-US" altLang="en-US" sz="2200" dirty="0">
                <a:latin typeface="Consolas" panose="020B0609020204030204" pitchFamily="49" charset="0"/>
              </a:rPr>
              <a:t>&gt; // Win32 threads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    or 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>
                <a:latin typeface="Consolas" panose="020B0609020204030204" pitchFamily="49" charset="0"/>
              </a:rPr>
              <a:t> #include&lt;threads&gt;	 // C++11 threads</a:t>
            </a:r>
            <a:br>
              <a:rPr lang="en-US" altLang="en-US" sz="2200" dirty="0">
                <a:latin typeface="Consolas" panose="020B0609020204030204" pitchFamily="49" charset="0"/>
              </a:rPr>
            </a:br>
            <a:br>
              <a:rPr lang="en-US" altLang="en-US" sz="2200" dirty="0">
                <a:latin typeface="Consolas" panose="020B0609020204030204" pitchFamily="49" charset="0"/>
              </a:rPr>
            </a:br>
            <a:r>
              <a:rPr lang="en-US" altLang="en-US" sz="2200" dirty="0"/>
              <a:t>and use the Project Settings:</a:t>
            </a:r>
            <a:br>
              <a:rPr lang="en-US" altLang="en-US" sz="2200" dirty="0"/>
            </a:br>
            <a:br>
              <a:rPr lang="en-US" altLang="en-US" sz="2200" dirty="0"/>
            </a:br>
            <a:r>
              <a:rPr lang="en-US" altLang="en-US" sz="2200" dirty="0"/>
              <a:t>  </a:t>
            </a:r>
            <a:r>
              <a:rPr lang="en-US" altLang="en-US" sz="2000" dirty="0"/>
              <a:t>C/C++ language\category=code generation\debug multithreaded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>
            <a:extLst>
              <a:ext uri="{FF2B5EF4-FFF2-40B4-BE49-F238E27FC236}">
                <a16:creationId xmlns:a16="http://schemas.microsoft.com/office/drawing/2014/main" id="{5138F1F3-78D0-487A-8043-F93E05B9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19225"/>
            <a:ext cx="7239000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1" name="Rectangle 6">
            <a:extLst>
              <a:ext uri="{FF2B5EF4-FFF2-40B4-BE49-F238E27FC236}">
                <a16:creationId xmlns:a16="http://schemas.microsoft.com/office/drawing/2014/main" id="{97DBE586-A767-41DF-9D64-BFF8F749A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Project Settings</a:t>
            </a:r>
          </a:p>
        </p:txBody>
      </p:sp>
      <p:sp>
        <p:nvSpPr>
          <p:cNvPr id="27652" name="AutoShape 8">
            <a:extLst>
              <a:ext uri="{FF2B5EF4-FFF2-40B4-BE49-F238E27FC236}">
                <a16:creationId xmlns:a16="http://schemas.microsoft.com/office/drawing/2014/main" id="{5545458D-BCEA-498C-9834-5599EB6A5D3E}"/>
              </a:ext>
            </a:extLst>
          </p:cNvPr>
          <p:cNvSpPr>
            <a:spLocks noChangeArrowheads="1"/>
          </p:cNvSpPr>
          <p:nvPr/>
        </p:nvSpPr>
        <p:spPr bwMode="auto">
          <a:xfrm rot="3536028">
            <a:off x="7793038" y="1601788"/>
            <a:ext cx="609600" cy="1524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>
            <a:extLst>
              <a:ext uri="{FF2B5EF4-FFF2-40B4-BE49-F238E27FC236}">
                <a16:creationId xmlns:a16="http://schemas.microsoft.com/office/drawing/2014/main" id="{65715D92-F9D5-4706-8211-7882A369F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Project Settings</a:t>
            </a:r>
          </a:p>
        </p:txBody>
      </p:sp>
      <p:pic>
        <p:nvPicPr>
          <p:cNvPr id="29699" name="Picture 5">
            <a:extLst>
              <a:ext uri="{FF2B5EF4-FFF2-40B4-BE49-F238E27FC236}">
                <a16:creationId xmlns:a16="http://schemas.microsoft.com/office/drawing/2014/main" id="{27382B1F-EB0D-4504-9604-D5502625D9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447800"/>
            <a:ext cx="7848600" cy="4876800"/>
          </a:xfrm>
          <a:noFill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9700" name="AutoShape 8">
            <a:extLst>
              <a:ext uri="{FF2B5EF4-FFF2-40B4-BE49-F238E27FC236}">
                <a16:creationId xmlns:a16="http://schemas.microsoft.com/office/drawing/2014/main" id="{95A19110-8D03-464F-8F87-483012C81A22}"/>
              </a:ext>
            </a:extLst>
          </p:cNvPr>
          <p:cNvSpPr>
            <a:spLocks noChangeArrowheads="1"/>
          </p:cNvSpPr>
          <p:nvPr/>
        </p:nvSpPr>
        <p:spPr bwMode="auto">
          <a:xfrm rot="8821165">
            <a:off x="6019800" y="2057400"/>
            <a:ext cx="609600" cy="1409700"/>
          </a:xfrm>
          <a:prstGeom prst="downArrow">
            <a:avLst>
              <a:gd name="adj1" fmla="val 50000"/>
              <a:gd name="adj2" fmla="val 57813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88F502A-11F8-4905-8E96-D57F259F12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Sockets API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665D52E-EDE6-4D77-9A81-A26988746C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229600" cy="4835525"/>
          </a:xfrm>
        </p:spPr>
        <p:txBody>
          <a:bodyPr/>
          <a:lstStyle/>
          <a:p>
            <a:pPr eaLnBrk="1" hangingPunct="1"/>
            <a:r>
              <a:rPr lang="en-US" altLang="en-US" sz="2000" dirty="0" err="1"/>
              <a:t>WSAStartup</a:t>
            </a:r>
            <a:r>
              <a:rPr lang="en-US" altLang="en-US" sz="2000" dirty="0"/>
              <a:t>  	- loads WS2_32.dll</a:t>
            </a:r>
          </a:p>
          <a:p>
            <a:pPr eaLnBrk="1" hangingPunct="1"/>
            <a:r>
              <a:rPr lang="en-US" altLang="en-US" sz="2000" dirty="0" err="1"/>
              <a:t>WSACleanup</a:t>
            </a:r>
            <a:r>
              <a:rPr lang="en-US" altLang="en-US" sz="2000" dirty="0"/>
              <a:t> 	- unloads </a:t>
            </a:r>
            <a:r>
              <a:rPr lang="en-US" altLang="en-US" sz="2000" dirty="0" err="1"/>
              <a:t>dll</a:t>
            </a:r>
            <a:endParaRPr lang="en-US" altLang="en-US" sz="2000" dirty="0"/>
          </a:p>
          <a:p>
            <a:pPr eaLnBrk="1" hangingPunct="1"/>
            <a:r>
              <a:rPr lang="en-US" altLang="en-US" sz="2000" dirty="0"/>
              <a:t>socket		- create socket object</a:t>
            </a:r>
          </a:p>
          <a:p>
            <a:pPr eaLnBrk="1" hangingPunct="1"/>
            <a:r>
              <a:rPr lang="en-US" altLang="en-US" sz="2000" dirty="0"/>
              <a:t>connect		- connect client to server</a:t>
            </a:r>
          </a:p>
          <a:p>
            <a:pPr eaLnBrk="1" hangingPunct="1"/>
            <a:r>
              <a:rPr lang="en-US" altLang="en-US" sz="2000" dirty="0"/>
              <a:t>bind			- bind server socket to address/port</a:t>
            </a:r>
          </a:p>
          <a:p>
            <a:pPr eaLnBrk="1" hangingPunct="1"/>
            <a:r>
              <a:rPr lang="en-US" altLang="en-US" sz="2000" dirty="0"/>
              <a:t>listen		- request server to listen for connection requests</a:t>
            </a:r>
          </a:p>
          <a:p>
            <a:pPr eaLnBrk="1" hangingPunct="1"/>
            <a:r>
              <a:rPr lang="en-US" altLang="en-US" sz="2000" dirty="0"/>
              <a:t>accept		- server accepts a client connection</a:t>
            </a:r>
          </a:p>
          <a:p>
            <a:pPr eaLnBrk="1" hangingPunct="1"/>
            <a:r>
              <a:rPr lang="en-US" altLang="en-US" sz="2000" dirty="0"/>
              <a:t>send			- send data to remote socket</a:t>
            </a:r>
          </a:p>
          <a:p>
            <a:pPr eaLnBrk="1" hangingPunct="1"/>
            <a:r>
              <a:rPr lang="en-US" altLang="en-US" sz="2000" dirty="0" err="1"/>
              <a:t>recv</a:t>
            </a:r>
            <a:r>
              <a:rPr lang="en-US" altLang="en-US" sz="2000" dirty="0"/>
              <a:t>			- collect data from remote socket</a:t>
            </a:r>
          </a:p>
          <a:p>
            <a:pPr eaLnBrk="1" hangingPunct="1"/>
            <a:r>
              <a:rPr lang="en-US" altLang="en-US" sz="2000" dirty="0"/>
              <a:t>Shutdown		- close connection</a:t>
            </a:r>
          </a:p>
          <a:p>
            <a:pPr eaLnBrk="1" hangingPunct="1"/>
            <a:r>
              <a:rPr lang="en-US" altLang="en-US" sz="2000" dirty="0" err="1"/>
              <a:t>closesocket</a:t>
            </a:r>
            <a:r>
              <a:rPr lang="en-US" altLang="en-US" sz="2000" dirty="0"/>
              <a:t>		- closes socket handle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ACAC482-FF65-42BD-B757-B72B805E7C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Sequence of Server Calls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45BA407-80D6-496A-B088-1F351E216C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219200"/>
            <a:ext cx="7848600" cy="4911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200" dirty="0" err="1"/>
              <a:t>WSAStartup</a:t>
            </a:r>
            <a:endParaRPr lang="en-US" altLang="en-US" sz="2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socket (create listener socket)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bind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listen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accept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create new socket so listener can continue listening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create new thread for socket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send and </a:t>
            </a:r>
            <a:r>
              <a:rPr lang="en-US" altLang="en-US" sz="2200" dirty="0" err="1"/>
              <a:t>recv</a:t>
            </a:r>
            <a:endParaRPr lang="en-US" altLang="en-US" sz="22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err="1"/>
              <a:t>closesocket</a:t>
            </a:r>
            <a:r>
              <a:rPr lang="en-US" altLang="en-US" sz="2200" dirty="0"/>
              <a:t> (on new socket)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terminate thread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/>
              <a:t>shutdown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 err="1"/>
              <a:t>closesocket</a:t>
            </a:r>
            <a:r>
              <a:rPr lang="en-US" altLang="en-US" sz="2200" dirty="0"/>
              <a:t> (on listener socket)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200" dirty="0" err="1"/>
              <a:t>WSACleanup</a:t>
            </a:r>
            <a:endParaRPr lang="en-US" alt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16BD2542-BC02-4B7D-A270-3A5028F5F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962400"/>
            <a:ext cx="3048000" cy="838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D0435134-5D9D-468F-9F21-ACA21AAF6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 err="1"/>
              <a:t>WSAStartup</a:t>
            </a:r>
            <a:endParaRPr lang="en-US" altLang="en-US" sz="3200" b="1" dirty="0"/>
          </a:p>
        </p:txBody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BDE02016-D30D-498B-B634-BE1D5BE823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153400" cy="4530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700" b="1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wVersionRequested</a:t>
            </a:r>
            <a:r>
              <a:rPr lang="en-US" altLang="en-US" sz="2000" dirty="0">
                <a:latin typeface="Consolas" panose="020B0609020204030204" pitchFamily="49" charset="0"/>
              </a:rPr>
              <a:t> = MAKEWORD(1,1);</a:t>
            </a:r>
            <a:br>
              <a:rPr lang="en-US" altLang="en-US" sz="1700" dirty="0">
                <a:latin typeface="Consolas" panose="020B0609020204030204" pitchFamily="49" charset="0"/>
              </a:rPr>
            </a:br>
            <a:r>
              <a:rPr lang="en-US" altLang="en-US" sz="1700" dirty="0" err="1">
                <a:latin typeface="Consolas" panose="020B0609020204030204" pitchFamily="49" charset="0"/>
              </a:rPr>
              <a:t>WSAData</a:t>
            </a:r>
            <a:r>
              <a:rPr lang="en-US" altLang="en-US" sz="1700" dirty="0">
                <a:latin typeface="Consolas" panose="020B0609020204030204" pitchFamily="49" charset="0"/>
              </a:rPr>
              <a:t> </a:t>
            </a:r>
            <a:r>
              <a:rPr lang="en-US" altLang="en-US" sz="1700" dirty="0" err="1">
                <a:latin typeface="Consolas" panose="020B0609020204030204" pitchFamily="49" charset="0"/>
              </a:rPr>
              <a:t>wData</a:t>
            </a:r>
            <a:r>
              <a:rPr lang="en-US" altLang="en-US" sz="1700" dirty="0">
                <a:latin typeface="Consolas" panose="020B0609020204030204" pitchFamily="49" charset="0"/>
              </a:rPr>
              <a:t>;</a:t>
            </a:r>
            <a:br>
              <a:rPr lang="en-US" altLang="en-US" sz="1700" dirty="0">
                <a:latin typeface="Consolas" panose="020B0609020204030204" pitchFamily="49" charset="0"/>
              </a:rPr>
            </a:br>
            <a:r>
              <a:rPr lang="en-US" altLang="en-US" sz="1700" dirty="0" err="1">
                <a:latin typeface="Consolas" panose="020B0609020204030204" pitchFamily="49" charset="0"/>
              </a:rPr>
              <a:t>lpWSAData</a:t>
            </a:r>
            <a:r>
              <a:rPr lang="en-US" altLang="en-US" sz="1700" dirty="0">
                <a:latin typeface="Consolas" panose="020B0609020204030204" pitchFamily="49" charset="0"/>
              </a:rPr>
              <a:t> = &amp;</a:t>
            </a:r>
            <a:r>
              <a:rPr lang="en-US" altLang="en-US" sz="1700" dirty="0" err="1">
                <a:latin typeface="Consolas" panose="020B0609020204030204" pitchFamily="49" charset="0"/>
              </a:rPr>
              <a:t>wData</a:t>
            </a:r>
            <a:br>
              <a:rPr lang="en-US" altLang="en-US" sz="1700" dirty="0">
                <a:latin typeface="Consolas" panose="020B0609020204030204" pitchFamily="49" charset="0"/>
              </a:rPr>
            </a:br>
            <a:br>
              <a:rPr lang="en-US" altLang="en-US" sz="17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WSAStartup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WORD </a:t>
            </a:r>
            <a:r>
              <a:rPr lang="en-US" altLang="en-US" sz="2000" dirty="0" err="1">
                <a:latin typeface="Consolas" panose="020B0609020204030204" pitchFamily="49" charset="0"/>
              </a:rPr>
              <a:t>wVersionRequested</a:t>
            </a:r>
            <a:r>
              <a:rPr lang="en-US" altLang="en-US" sz="2000" dirty="0">
                <a:latin typeface="Consolas" panose="020B0609020204030204" pitchFamily="49" charset="0"/>
              </a:rPr>
              <a:t>,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LPWSADATA </a:t>
            </a:r>
            <a:r>
              <a:rPr lang="en-US" altLang="en-US" sz="2000" dirty="0" err="1">
                <a:latin typeface="Consolas" panose="020B0609020204030204" pitchFamily="49" charset="0"/>
              </a:rPr>
              <a:t>lpWSAData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1700" dirty="0">
                <a:latin typeface="Consolas" panose="020B0609020204030204" pitchFamily="49" charset="0"/>
              </a:rPr>
            </a:br>
            <a:br>
              <a:rPr lang="en-US" altLang="en-US" sz="1700" dirty="0">
                <a:latin typeface="Consolas" panose="020B0609020204030204" pitchFamily="49" charset="0"/>
              </a:rPr>
            </a:br>
            <a:endParaRPr lang="en-US" altLang="en-US" sz="1700" dirty="0">
              <a:latin typeface="Consolas" panose="020B0609020204030204" pitchFamily="49" charset="0"/>
            </a:endParaRPr>
          </a:p>
          <a:p>
            <a:pPr lvl="1" eaLnBrk="1" hangingPunct="1"/>
            <a:r>
              <a:rPr lang="en-US" altLang="en-US" sz="1800" dirty="0"/>
              <a:t>Loads </a:t>
            </a:r>
            <a:r>
              <a:rPr lang="en-US" altLang="en-US" sz="1800" dirty="0">
                <a:latin typeface="Courier New" panose="02070309020205020404" pitchFamily="49" charset="0"/>
              </a:rPr>
              <a:t>WS2_32.dll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3F85DD74-E5FA-4590-BB9E-B51F92558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52800"/>
            <a:ext cx="5867400" cy="9906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54C6FC14-244B-43E0-8A9A-5A6ABFFFB6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TCP/IP socket</a:t>
            </a:r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96FE3228-D4CC-4CAE-8F61-986819CC75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af</a:t>
            </a:r>
            <a:r>
              <a:rPr lang="en-US" altLang="en-US" sz="2000" dirty="0">
                <a:latin typeface="Consolas" panose="020B0609020204030204" pitchFamily="49" charset="0"/>
              </a:rPr>
              <a:t> 		= AF_INET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type 	= SOCK_STREAM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protocol	= IPPROTO_IP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SOCKET socket(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af</a:t>
            </a:r>
            <a:r>
              <a:rPr lang="en-US" altLang="en-US" sz="2000" dirty="0">
                <a:latin typeface="Consolas" panose="020B0609020204030204" pitchFamily="49" charset="0"/>
              </a:rPr>
              <a:t>,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type,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protocol)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1800" dirty="0"/>
              <a:t>Creates a socket object and returns handle to socket.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8354AD46-5A7C-4ADA-990E-23B9F0557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343400"/>
            <a:ext cx="5867400" cy="9144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0005F274-19CA-41FD-9286-316BE133E8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400" dirty="0">
                <a:latin typeface="Courier New" panose="02070309020205020404" pitchFamily="49" charset="0"/>
              </a:rPr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struct </a:t>
            </a:r>
            <a:r>
              <a:rPr lang="en-US" altLang="en-US" sz="20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000" dirty="0">
                <a:latin typeface="Consolas" panose="020B0609020204030204" pitchFamily="49" charset="0"/>
              </a:rPr>
              <a:t> local;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… define fields of local …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name = (</a:t>
            </a:r>
            <a:r>
              <a:rPr lang="en-US" altLang="en-US" sz="2000" dirty="0" err="1">
                <a:latin typeface="Consolas" panose="020B0609020204030204" pitchFamily="49" charset="0"/>
              </a:rPr>
              <a:t>sockaddr</a:t>
            </a:r>
            <a:r>
              <a:rPr lang="en-US" altLang="en-US" sz="2000" dirty="0">
                <a:latin typeface="Consolas" panose="020B0609020204030204" pitchFamily="49" charset="0"/>
              </a:rPr>
              <a:t>*)&amp;local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namelen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sizeof</a:t>
            </a:r>
            <a:r>
              <a:rPr lang="en-US" altLang="en-US" sz="2000" dirty="0">
                <a:latin typeface="Consolas" panose="020B0609020204030204" pitchFamily="49" charset="0"/>
              </a:rPr>
              <a:t>(local)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9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bind(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SOCKET s,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struct </a:t>
            </a:r>
            <a:r>
              <a:rPr lang="en-US" altLang="en-US" sz="2000" dirty="0" err="1">
                <a:latin typeface="Consolas" panose="020B0609020204030204" pitchFamily="49" charset="0"/>
              </a:rPr>
              <a:t>sockaddr</a:t>
            </a:r>
            <a:r>
              <a:rPr lang="en-US" altLang="en-US" sz="2000" dirty="0">
                <a:latin typeface="Consolas" panose="020B0609020204030204" pitchFamily="49" charset="0"/>
              </a:rPr>
              <a:t> *name,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namelen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Bind listener socket to network card and port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93DBAA-F655-4D8A-94A1-1B4A224AC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6993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Bind socket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CFF353B3-67DC-4C43-98B3-CE4EE6EBE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514600"/>
            <a:ext cx="8153400" cy="25146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FF9A6278-61C7-4A43-B088-F9BA15305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104774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Listen for incoming requests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1CF23A45-7A34-4D1F-9B94-2292F55E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51013"/>
            <a:ext cx="8229600" cy="43799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2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listen(SOCKET s,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backlog)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2000" dirty="0"/>
              <a:t>backlog is the number of incoming connections queued (pending) for acceptance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Puts socket in listening mode, waiting for requests for service from remote clients.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>
            <a:extLst>
              <a:ext uri="{FF2B5EF4-FFF2-40B4-BE49-F238E27FC236}">
                <a16:creationId xmlns:a16="http://schemas.microsoft.com/office/drawing/2014/main" id="{82012603-A4C0-49A2-95BC-67ACAE467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581400"/>
            <a:ext cx="8153400" cy="22860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A51E8FB-710D-495A-A13E-4108FCDA3E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09601"/>
            <a:ext cx="7886700" cy="838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Accept Incoming Connection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46F95B87-7DF9-4A63-A1CD-D283B74A21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5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SOCKET accept(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SOCKET s,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struct </a:t>
            </a:r>
            <a:r>
              <a:rPr lang="en-US" altLang="en-US" sz="2000" dirty="0" err="1">
                <a:latin typeface="Consolas" panose="020B0609020204030204" pitchFamily="49" charset="0"/>
              </a:rPr>
              <a:t>sockaddr</a:t>
            </a:r>
            <a:r>
              <a:rPr lang="en-US" altLang="en-US" sz="2000" dirty="0">
                <a:latin typeface="Consolas" panose="020B0609020204030204" pitchFamily="49" charset="0"/>
              </a:rPr>
              <a:t> *</a:t>
            </a:r>
            <a:r>
              <a:rPr lang="en-US" altLang="en-US" sz="2000" dirty="0" err="1">
                <a:latin typeface="Consolas" panose="020B0609020204030204" pitchFamily="49" charset="0"/>
              </a:rPr>
              <a:t>addr</a:t>
            </a:r>
            <a:r>
              <a:rPr lang="en-US" altLang="en-US" sz="2000" dirty="0">
                <a:latin typeface="Consolas" panose="020B0609020204030204" pitchFamily="49" charset="0"/>
              </a:rPr>
              <a:t>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*</a:t>
            </a:r>
            <a:r>
              <a:rPr lang="en-US" altLang="en-US" sz="2000" dirty="0" err="1">
                <a:latin typeface="Consolas" panose="020B0609020204030204" pitchFamily="49" charset="0"/>
              </a:rPr>
              <a:t>addrLen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2000" dirty="0"/>
              <a:t>Blocking call, accepts a pending request for service and returns a socket bound to a new port for communication with new client.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Usually server will spawn a new thread to manage the socket returned by accept, often using a thread pool.</a:t>
            </a:r>
          </a:p>
          <a:p>
            <a:pPr eaLnBrk="1" hangingPunct="1"/>
            <a:endParaRPr lang="en-US" alt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14B1F1F-C42D-46AF-A5B2-E396581B7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Client/Server Configuration</a:t>
            </a:r>
          </a:p>
        </p:txBody>
      </p:sp>
      <p:graphicFrame>
        <p:nvGraphicFramePr>
          <p:cNvPr id="46083" name="Object 3">
            <a:extLst>
              <a:ext uri="{FF2B5EF4-FFF2-40B4-BE49-F238E27FC236}">
                <a16:creationId xmlns:a16="http://schemas.microsoft.com/office/drawing/2014/main" id="{66C326D2-BF11-4F79-BA46-CCF23AD235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1676400"/>
          <a:ext cx="7027863" cy="391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7" name="VISIO" r:id="rId4" imgW="8264160" imgH="4606560" progId="Visio.Drawing.6">
                  <p:embed/>
                </p:oleObj>
              </mc:Choice>
              <mc:Fallback>
                <p:oleObj name="VISIO" r:id="rId4" imgW="8264160" imgH="46065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76400"/>
                        <a:ext cx="7027863" cy="391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>
            <a:extLst>
              <a:ext uri="{FF2B5EF4-FFF2-40B4-BE49-F238E27FC236}">
                <a16:creationId xmlns:a16="http://schemas.microsoft.com/office/drawing/2014/main" id="{35D463D9-638F-4C0A-8C09-34A2D4C0E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581400"/>
            <a:ext cx="5943600" cy="22860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F0E16980-F01D-4DC2-B6A2-F9E65C409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err="1"/>
              <a:t>recv</a:t>
            </a:r>
            <a:endParaRPr lang="en-US" altLang="en-US" sz="3200" b="1" dirty="0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C8D2275B-1029-4F3F-9516-7DAEE3CA01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recv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SOCKET s,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char *buff,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flags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/>
            <a:r>
              <a:rPr lang="en-US" altLang="en-US" sz="2000" dirty="0"/>
              <a:t>Receive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Returns actual number of bytes read.  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flags variable should normally be zero.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>
            <a:extLst>
              <a:ext uri="{FF2B5EF4-FFF2-40B4-BE49-F238E27FC236}">
                <a16:creationId xmlns:a16="http://schemas.microsoft.com/office/drawing/2014/main" id="{3A5A2A55-0AED-496F-BEBE-0A86221A2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352800"/>
            <a:ext cx="5029200" cy="22860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02C57423-519A-4925-96CB-9E39DE8FA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send</a:t>
            </a:r>
          </a:p>
        </p:txBody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E5EAF88E-9CB8-480D-9D00-DE89DE3738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911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send(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SOCKET s,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char *buff,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flags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/>
            <a:r>
              <a:rPr lang="en-US" altLang="en-US" sz="2000" dirty="0"/>
              <a:t>Send data in buff up to </a:t>
            </a:r>
            <a:r>
              <a:rPr lang="en-US" altLang="en-US" sz="2000" dirty="0" err="1"/>
              <a:t>len</a:t>
            </a:r>
            <a:r>
              <a:rPr lang="en-US" altLang="en-US" sz="2000" dirty="0"/>
              <a:t> bytes.  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Returns actual number of bytes sent.  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flags variable should normally be zero.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EA3A7BE6-A186-434F-B9F0-B7D99C68E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971800"/>
            <a:ext cx="8305800" cy="13716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0317D22E-24BD-488E-8F5F-698D33F9E7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shutdown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C271F403-AEFB-4746-A05F-1796CA4767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shutdown(SOCKET s,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how)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latin typeface="Consolas" panose="020B0609020204030204" pitchFamily="49" charset="0"/>
              </a:rPr>
              <a:t>how = SD_SEND or SD_RECEIVE or SD_BOTH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Disables new sends, receives, or both, respectively.  Sends a FIN to server causing thread for this client to terminate (server will continue to listen for new clients).</a:t>
            </a: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000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5A04AC89-F574-4ECA-BEEB-8258925EE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362200"/>
            <a:ext cx="8153400" cy="17526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533C2D73-7978-4965-8FB1-62AE28AEC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err="1"/>
              <a:t>closesocket</a:t>
            </a:r>
            <a:endParaRPr lang="en-US" altLang="en-US" sz="3200" b="1" dirty="0"/>
          </a:p>
        </p:txBody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6E6F9651-8DFB-4793-811B-2FE904A86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606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closesocket</a:t>
            </a:r>
            <a:r>
              <a:rPr lang="en-US" altLang="en-US" sz="2000" dirty="0">
                <a:latin typeface="Consolas" panose="020B0609020204030204" pitchFamily="49" charset="0"/>
              </a:rPr>
              <a:t>(SOCKET s)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2000" b="1" dirty="0">
                <a:latin typeface="Courier New" panose="02070309020205020404" pitchFamily="49" charset="0"/>
              </a:rPr>
              <a:t>Closes socket handle s, returning heap allocation for that data structure back to system.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>
            <a:extLst>
              <a:ext uri="{FF2B5EF4-FFF2-40B4-BE49-F238E27FC236}">
                <a16:creationId xmlns:a16="http://schemas.microsoft.com/office/drawing/2014/main" id="{1B987AF7-353F-4120-BA29-9F2B3F555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09800"/>
            <a:ext cx="8153400" cy="16002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4B36E00D-A753-4FC4-9986-23F3F65E5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err="1"/>
              <a:t>WSACleanup</a:t>
            </a:r>
            <a:endParaRPr lang="en-US" altLang="en-US" sz="3200" b="1" dirty="0"/>
          </a:p>
        </p:txBody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D671A295-60F8-4C4D-9F51-963AD47CAD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593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WSACleanup</a:t>
            </a:r>
            <a:r>
              <a:rPr lang="en-US" altLang="en-US" sz="2000" dirty="0">
                <a:latin typeface="Consolas" panose="020B0609020204030204" pitchFamily="49" charset="0"/>
              </a:rPr>
              <a:t>( 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2000" dirty="0"/>
              <a:t>Unloads </a:t>
            </a:r>
            <a:r>
              <a:rPr lang="en-US" altLang="en-US" sz="2000" dirty="0">
                <a:latin typeface="Courier New" panose="02070309020205020404" pitchFamily="49" charset="0"/>
              </a:rPr>
              <a:t>W2_32.dll</a:t>
            </a:r>
            <a:r>
              <a:rPr lang="en-US" altLang="en-US" sz="2000" dirty="0"/>
              <a:t> if no other users.  Must call this once for each call to </a:t>
            </a:r>
            <a:r>
              <a:rPr lang="en-US" altLang="en-US" sz="2000" dirty="0" err="1">
                <a:latin typeface="Consolas" panose="020B0609020204030204" pitchFamily="49" charset="0"/>
              </a:rPr>
              <a:t>WSAStartup</a:t>
            </a:r>
            <a:r>
              <a:rPr lang="en-US" altLang="en-US" sz="2000" dirty="0"/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538584E-ABB3-4006-AC41-DB4B83F8C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Sequence of Client Calls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8769D787-A88A-4737-8019-FDF20746FF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924800" cy="4759325"/>
          </a:xfrm>
        </p:spPr>
        <p:txBody>
          <a:bodyPr/>
          <a:lstStyle/>
          <a:p>
            <a:pPr eaLnBrk="1" hangingPunct="1"/>
            <a:r>
              <a:rPr lang="en-US" altLang="en-US" sz="2600" dirty="0" err="1"/>
              <a:t>WSAStartup</a:t>
            </a:r>
            <a:endParaRPr lang="en-US" altLang="en-US" sz="2600" dirty="0"/>
          </a:p>
          <a:p>
            <a:pPr eaLnBrk="1" hangingPunct="1"/>
            <a:r>
              <a:rPr lang="en-US" altLang="en-US" sz="2600" dirty="0"/>
              <a:t>socket</a:t>
            </a:r>
          </a:p>
          <a:p>
            <a:pPr eaLnBrk="1" hangingPunct="1"/>
            <a:r>
              <a:rPr lang="en-US" altLang="en-US" sz="2600" dirty="0"/>
              <a:t>address resolution 	- set address and port of</a:t>
            </a:r>
            <a:br>
              <a:rPr lang="en-US" altLang="en-US" sz="2600" dirty="0"/>
            </a:br>
            <a:r>
              <a:rPr lang="en-US" altLang="en-US" sz="2600" dirty="0"/>
              <a:t> 				  intended receiver</a:t>
            </a:r>
          </a:p>
          <a:p>
            <a:pPr eaLnBrk="1" hangingPunct="1"/>
            <a:r>
              <a:rPr lang="en-US" altLang="en-US" sz="2600" dirty="0"/>
              <a:t>connect			- send and </a:t>
            </a:r>
            <a:r>
              <a:rPr lang="en-US" altLang="en-US" sz="2600" dirty="0" err="1"/>
              <a:t>recv</a:t>
            </a:r>
            <a:endParaRPr lang="en-US" altLang="en-US" sz="2600" dirty="0"/>
          </a:p>
          <a:p>
            <a:pPr eaLnBrk="1" hangingPunct="1"/>
            <a:r>
              <a:rPr lang="en-US" altLang="en-US" sz="2600" dirty="0"/>
              <a:t>shutdown</a:t>
            </a:r>
          </a:p>
          <a:p>
            <a:pPr eaLnBrk="1" hangingPunct="1"/>
            <a:r>
              <a:rPr lang="en-US" altLang="en-US" sz="2600" dirty="0" err="1"/>
              <a:t>closesocket</a:t>
            </a:r>
            <a:endParaRPr lang="en-US" altLang="en-US" sz="2600" dirty="0"/>
          </a:p>
          <a:p>
            <a:pPr eaLnBrk="1" hangingPunct="1"/>
            <a:r>
              <a:rPr lang="en-US" altLang="en-US" sz="2600" dirty="0" err="1"/>
              <a:t>WSACleanup</a:t>
            </a:r>
            <a:endParaRPr lang="en-US" altLang="en-US" sz="2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79A96DC-FAD9-4DC8-804E-DA50204D9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TCP Addresses – IP4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89D8CA60-6D00-4575-A7D8-10A09AB82C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br>
              <a:rPr lang="en-US" altLang="en-US" dirty="0"/>
            </a:br>
            <a:r>
              <a:rPr lang="en-US" altLang="en-US" sz="2000" dirty="0">
                <a:latin typeface="Consolas" panose="020B0609020204030204" pitchFamily="49" charset="0"/>
              </a:rPr>
              <a:t>struct </a:t>
            </a:r>
            <a:r>
              <a:rPr lang="en-US" altLang="en-US" sz="2000" dirty="0" err="1">
                <a:latin typeface="Consolas" panose="020B0609020204030204" pitchFamily="49" charset="0"/>
              </a:rPr>
              <a:t>sockaddr_in</a:t>
            </a:r>
            <a:r>
              <a:rPr lang="en-US" altLang="en-US" sz="2000" dirty="0">
                <a:latin typeface="Consolas" panose="020B0609020204030204" pitchFamily="49" charset="0"/>
              </a:rPr>
              <a:t>{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   	short 	 		</a:t>
            </a:r>
            <a:r>
              <a:rPr lang="en-US" altLang="en-US" sz="2000" dirty="0" err="1">
                <a:latin typeface="Consolas" panose="020B0609020204030204" pitchFamily="49" charset="0"/>
              </a:rPr>
              <a:t>sin_family</a:t>
            </a:r>
            <a:r>
              <a:rPr lang="en-US" altLang="en-US" sz="2000" dirty="0">
                <a:latin typeface="Consolas" panose="020B0609020204030204" pitchFamily="49" charset="0"/>
              </a:rPr>
              <a:t>;   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	unsigned short 	</a:t>
            </a:r>
            <a:r>
              <a:rPr lang="en-US" altLang="en-US" sz="2000" dirty="0" err="1">
                <a:latin typeface="Consolas" panose="020B0609020204030204" pitchFamily="49" charset="0"/>
              </a:rPr>
              <a:t>sin_port</a:t>
            </a:r>
            <a:r>
              <a:rPr lang="en-US" altLang="en-US" sz="2000" dirty="0">
                <a:latin typeface="Consolas" panose="020B0609020204030204" pitchFamily="49" charset="0"/>
              </a:rPr>
              <a:t>;   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	struct </a:t>
            </a:r>
            <a:r>
              <a:rPr lang="en-US" altLang="en-US" sz="2000" dirty="0" err="1">
                <a:latin typeface="Consolas" panose="020B0609020204030204" pitchFamily="49" charset="0"/>
              </a:rPr>
              <a:t>in_addr</a:t>
            </a:r>
            <a:r>
              <a:rPr lang="en-US" altLang="en-US" sz="2000" dirty="0">
                <a:latin typeface="Consolas" panose="020B0609020204030204" pitchFamily="49" charset="0"/>
              </a:rPr>
              <a:t> 	</a:t>
            </a:r>
            <a:r>
              <a:rPr lang="en-US" altLang="en-US" sz="2000" dirty="0" err="1">
                <a:latin typeface="Consolas" panose="020B0609020204030204" pitchFamily="49" charset="0"/>
              </a:rPr>
              <a:t>sin_addr</a:t>
            </a:r>
            <a:r>
              <a:rPr lang="en-US" altLang="en-US" sz="2000" dirty="0">
                <a:latin typeface="Consolas" panose="020B0609020204030204" pitchFamily="49" charset="0"/>
              </a:rPr>
              <a:t>;   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		char		 		</a:t>
            </a:r>
            <a:r>
              <a:rPr lang="en-US" altLang="en-US" sz="2000" dirty="0" err="1">
                <a:latin typeface="Consolas" panose="020B0609020204030204" pitchFamily="49" charset="0"/>
              </a:rPr>
              <a:t>sin_zero</a:t>
            </a:r>
            <a:r>
              <a:rPr lang="en-US" altLang="en-US" sz="2000" dirty="0">
                <a:latin typeface="Consolas" panose="020B0609020204030204" pitchFamily="49" charset="0"/>
              </a:rPr>
              <a:t>[8];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  } SOCKADDR_IN;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/>
            <a:endParaRPr lang="en-US" altLang="en-US" sz="2000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D238841-7323-4D1E-9F5B-4A282E088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TCP/IP Address fields - IP4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B0560CC-14A6-4DE0-AA4D-F86A21D74C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7677150" cy="4351338"/>
          </a:xfrm>
        </p:spPr>
        <p:txBody>
          <a:bodyPr/>
          <a:lstStyle/>
          <a:p>
            <a:pPr eaLnBrk="1" hangingPunct="1"/>
            <a:r>
              <a:rPr lang="en-US" altLang="en-US" sz="2600" dirty="0" err="1"/>
              <a:t>sin_family</a:t>
            </a:r>
            <a:r>
              <a:rPr lang="en-US" altLang="en-US" sz="2600" dirty="0"/>
              <a:t>		AF_INET</a:t>
            </a:r>
          </a:p>
          <a:p>
            <a:pPr eaLnBrk="1" hangingPunct="1"/>
            <a:r>
              <a:rPr lang="en-US" altLang="en-US" sz="2600" dirty="0" err="1"/>
              <a:t>sin_port</a:t>
            </a:r>
            <a:r>
              <a:rPr lang="en-US" altLang="en-US" sz="2600" dirty="0"/>
              <a:t>		at or above 1024</a:t>
            </a:r>
          </a:p>
          <a:p>
            <a:pPr eaLnBrk="1" hangingPunct="1"/>
            <a:r>
              <a:rPr lang="en-US" altLang="en-US" sz="2600" dirty="0" err="1"/>
              <a:t>sin_addr</a:t>
            </a:r>
            <a:r>
              <a:rPr lang="en-US" altLang="en-US" sz="2600" dirty="0"/>
              <a:t>		</a:t>
            </a:r>
            <a:r>
              <a:rPr lang="en-US" altLang="en-US" sz="2600" dirty="0" err="1"/>
              <a:t>inet_addr</a:t>
            </a:r>
            <a:r>
              <a:rPr lang="en-US" altLang="en-US" sz="2600" dirty="0"/>
              <a:t>(“127.0.0.1”);</a:t>
            </a:r>
          </a:p>
          <a:p>
            <a:pPr eaLnBrk="1" hangingPunct="1"/>
            <a:r>
              <a:rPr lang="en-US" altLang="en-US" sz="2600" dirty="0" err="1"/>
              <a:t>sin_zero</a:t>
            </a:r>
            <a:r>
              <a:rPr lang="en-US" altLang="en-US" sz="2600" dirty="0"/>
              <a:t>		padding</a:t>
            </a:r>
            <a:br>
              <a:rPr lang="en-US" altLang="en-US" sz="2600" dirty="0"/>
            </a:br>
            <a:endParaRPr lang="en-US" altLang="en-US" sz="2600" dirty="0"/>
          </a:p>
          <a:p>
            <a:pPr lvl="1" eaLnBrk="1" hangingPunct="1"/>
            <a:r>
              <a:rPr lang="en-US" altLang="en-US" sz="2200" dirty="0"/>
              <a:t>Setting </a:t>
            </a:r>
            <a:r>
              <a:rPr lang="en-US" altLang="en-US" sz="2200" dirty="0" err="1"/>
              <a:t>sin_addr.s_addr</a:t>
            </a:r>
            <a:r>
              <a:rPr lang="en-US" altLang="en-US" sz="2200" dirty="0"/>
              <a:t> = INADDR_ANY allows a server application to listen for client activity on every network interface on a host computer.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>
            <a:extLst>
              <a:ext uri="{FF2B5EF4-FFF2-40B4-BE49-F238E27FC236}">
                <a16:creationId xmlns:a16="http://schemas.microsoft.com/office/drawing/2014/main" id="{D98C6040-220F-41F6-82E1-C29B78952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276600"/>
            <a:ext cx="6629400" cy="1066800"/>
          </a:xfrm>
          <a:prstGeom prst="rect">
            <a:avLst/>
          </a:prstGeom>
          <a:solidFill>
            <a:srgbClr val="66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8DC27F26-7452-4D19-8A21-A95049956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connect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4CED8086-733E-47BE-BFA7-72595B3D2E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600" b="1" dirty="0">
                <a:latin typeface="Courier New" panose="020703090202050204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connect(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SOCKET s,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const</a:t>
            </a:r>
            <a:r>
              <a:rPr lang="en-US" altLang="en-US" sz="2000" dirty="0">
                <a:latin typeface="Consolas" panose="020B0609020204030204" pitchFamily="49" charset="0"/>
              </a:rPr>
              <a:t> struct </a:t>
            </a:r>
            <a:r>
              <a:rPr lang="en-US" altLang="en-US" sz="2000" dirty="0" err="1">
                <a:latin typeface="Consolas" panose="020B0609020204030204" pitchFamily="49" charset="0"/>
              </a:rPr>
              <a:t>sockaddr</a:t>
            </a:r>
            <a:r>
              <a:rPr lang="en-US" altLang="en-US" sz="2000" dirty="0">
                <a:latin typeface="Consolas" panose="020B0609020204030204" pitchFamily="49" charset="0"/>
              </a:rPr>
              <a:t> *name,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namelen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)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b="1" dirty="0">
                <a:latin typeface="Courier New" panose="02070309020205020404" pitchFamily="49" charset="0"/>
              </a:rPr>
            </a:br>
            <a:endParaRPr lang="en-US" altLang="en-US" sz="2000" b="1" dirty="0">
              <a:latin typeface="Courier New" panose="02070309020205020404" pitchFamily="49" charset="0"/>
            </a:endParaRPr>
          </a:p>
          <a:p>
            <a:pPr lvl="1" eaLnBrk="1" hangingPunct="1"/>
            <a:r>
              <a:rPr lang="en-US" altLang="en-US" sz="2000" dirty="0"/>
              <a:t>Connects client socket to a specific machine and port.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9434193-EE1E-4C87-BDCE-49B04C1C8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Special Functions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F5DAD08E-1B74-4BB9-A4A2-3524011929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7848600" cy="3887788"/>
          </a:xfrm>
        </p:spPr>
        <p:txBody>
          <a:bodyPr/>
          <a:lstStyle/>
          <a:p>
            <a:pPr eaLnBrk="1" hangingPunct="1"/>
            <a:r>
              <a:rPr lang="en-US" altLang="en-US" sz="2600" dirty="0" err="1"/>
              <a:t>htons</a:t>
            </a:r>
            <a:r>
              <a:rPr lang="en-US" altLang="en-US" sz="2600" dirty="0"/>
              <a:t> –	converts short from host to</a:t>
            </a:r>
            <a:br>
              <a:rPr lang="en-US" altLang="en-US" sz="2600" dirty="0"/>
            </a:br>
            <a:r>
              <a:rPr lang="en-US" altLang="en-US" sz="2600" dirty="0"/>
              <a:t> 		network byte order</a:t>
            </a:r>
          </a:p>
          <a:p>
            <a:pPr eaLnBrk="1" hangingPunct="1"/>
            <a:r>
              <a:rPr lang="en-US" altLang="en-US" sz="2600" dirty="0" err="1"/>
              <a:t>htonl</a:t>
            </a:r>
            <a:r>
              <a:rPr lang="en-US" altLang="en-US" sz="2600" dirty="0"/>
              <a:t> –  	converts long from  host to network</a:t>
            </a:r>
            <a:br>
              <a:rPr lang="en-US" altLang="en-US" sz="2600" dirty="0"/>
            </a:br>
            <a:r>
              <a:rPr lang="en-US" altLang="en-US" sz="2600" dirty="0"/>
              <a:t> 		byte order</a:t>
            </a:r>
          </a:p>
          <a:p>
            <a:pPr eaLnBrk="1" hangingPunct="1"/>
            <a:r>
              <a:rPr lang="en-US" altLang="en-US" sz="2600" dirty="0" err="1"/>
              <a:t>ntohs</a:t>
            </a:r>
            <a:r>
              <a:rPr lang="en-US" altLang="en-US" sz="2600" dirty="0"/>
              <a:t> –  converts short from network to host</a:t>
            </a:r>
            <a:br>
              <a:rPr lang="en-US" altLang="en-US" sz="2600" dirty="0"/>
            </a:br>
            <a:r>
              <a:rPr lang="en-US" altLang="en-US" sz="2600" dirty="0"/>
              <a:t> 		byte order</a:t>
            </a:r>
          </a:p>
          <a:p>
            <a:pPr eaLnBrk="1" hangingPunct="1"/>
            <a:r>
              <a:rPr lang="en-US" altLang="en-US" sz="2600" dirty="0" err="1"/>
              <a:t>ntohl</a:t>
            </a:r>
            <a:r>
              <a:rPr lang="en-US" altLang="en-US" sz="2600" dirty="0"/>
              <a:t>  –  	converts long from network to host</a:t>
            </a:r>
            <a:br>
              <a:rPr lang="en-US" altLang="en-US" sz="2600" dirty="0"/>
            </a:br>
            <a:r>
              <a:rPr lang="en-US" altLang="en-US" sz="2600" dirty="0"/>
              <a:t> 		byte order</a:t>
            </a:r>
          </a:p>
          <a:p>
            <a:pPr eaLnBrk="1" hangingPunct="1"/>
            <a:endParaRPr lang="en-US" altLang="en-US" sz="2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4380C362-AA0F-42E3-B21F-912CACECA2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A Word of Caution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C52209EF-9BED-42A1-9392-A1057D3ED5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With stream oriented sockets, send does not guarantee transfer of all bytes requested in a single call.</a:t>
            </a:r>
            <a:br>
              <a:rPr lang="en-US" altLang="en-US" sz="2600" dirty="0"/>
            </a:br>
            <a:endParaRPr lang="en-US" altLang="en-US" sz="2600" dirty="0"/>
          </a:p>
          <a:p>
            <a:pPr eaLnBrk="1" hangingPunct="1"/>
            <a:r>
              <a:rPr lang="en-US" altLang="en-US" sz="2600" dirty="0"/>
              <a:t>That’s why send returns an </a:t>
            </a:r>
            <a:r>
              <a:rPr lang="en-US" altLang="en-US" sz="2600" dirty="0" err="1"/>
              <a:t>int</a:t>
            </a:r>
            <a:r>
              <a:rPr lang="en-US" altLang="en-US" sz="2600" dirty="0"/>
              <a:t>, the number of bytes actually send.</a:t>
            </a:r>
            <a:br>
              <a:rPr lang="en-US" altLang="en-US" sz="2600" dirty="0"/>
            </a:br>
            <a:endParaRPr lang="en-US" altLang="en-US" sz="2600" dirty="0"/>
          </a:p>
          <a:p>
            <a:pPr eaLnBrk="1" hangingPunct="1"/>
            <a:r>
              <a:rPr lang="en-US" altLang="en-US" sz="2600" dirty="0"/>
              <a:t>It’s up to you to ensure that all the bytes are actually sent</a:t>
            </a:r>
          </a:p>
          <a:p>
            <a:pPr lvl="2" eaLnBrk="1" hangingPunct="1"/>
            <a:r>
              <a:rPr lang="en-US" altLang="en-US" sz="2400" dirty="0"/>
              <a:t>See my code example – socks.cpp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>
            <a:extLst>
              <a:ext uri="{FF2B5EF4-FFF2-40B4-BE49-F238E27FC236}">
                <a16:creationId xmlns:a16="http://schemas.microsoft.com/office/drawing/2014/main" id="{FFF56FD8-F1BF-4F1B-A203-F20A3AE3D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Non-Blocking Communication</a:t>
            </a:r>
          </a:p>
        </p:txBody>
      </p:sp>
      <p:graphicFrame>
        <p:nvGraphicFramePr>
          <p:cNvPr id="70659" name="Object 5">
            <a:extLst>
              <a:ext uri="{FF2B5EF4-FFF2-40B4-BE49-F238E27FC236}">
                <a16:creationId xmlns:a16="http://schemas.microsoft.com/office/drawing/2014/main" id="{434660B7-808B-4036-AF5C-2122287DC59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449665"/>
              </p:ext>
            </p:extLst>
          </p:nvPr>
        </p:nvGraphicFramePr>
        <p:xfrm>
          <a:off x="457200" y="541338"/>
          <a:ext cx="8839200" cy="445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3" name="Visio" r:id="rId4" imgW="8381898" imgH="4228998" progId="Visio.Drawing.11">
                  <p:embed/>
                </p:oleObj>
              </mc:Choice>
              <mc:Fallback>
                <p:oleObj name="Visio" r:id="rId4" imgW="8381898" imgH="422899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41338"/>
                        <a:ext cx="8839200" cy="445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>
            <a:extLst>
              <a:ext uri="{FF2B5EF4-FFF2-40B4-BE49-F238E27FC236}">
                <a16:creationId xmlns:a16="http://schemas.microsoft.com/office/drawing/2014/main" id="{B7030040-D995-4E0A-8D0B-386E8E1EC7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Store and Forward Architecture</a:t>
            </a:r>
          </a:p>
        </p:txBody>
      </p:sp>
      <p:graphicFrame>
        <p:nvGraphicFramePr>
          <p:cNvPr id="72707" name="Object 5">
            <a:extLst>
              <a:ext uri="{FF2B5EF4-FFF2-40B4-BE49-F238E27FC236}">
                <a16:creationId xmlns:a16="http://schemas.microsoft.com/office/drawing/2014/main" id="{D174E163-E046-47A6-8EFC-BC285C1D827D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946150" y="0"/>
          <a:ext cx="7480300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VISIO" r:id="rId4" imgW="7349760" imgH="5990400" progId="Visio.Drawing.6">
                  <p:embed/>
                </p:oleObj>
              </mc:Choice>
              <mc:Fallback>
                <p:oleObj name="VISIO" r:id="rId4" imgW="7349760" imgH="599040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6150" y="0"/>
                        <a:ext cx="7480300" cy="609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8">
            <a:extLst>
              <a:ext uri="{FF2B5EF4-FFF2-40B4-BE49-F238E27FC236}">
                <a16:creationId xmlns:a16="http://schemas.microsoft.com/office/drawing/2014/main" id="{DDFC8CDD-C9CD-43AF-9794-91A378D3D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400"/>
            <a:ext cx="8763000" cy="6400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55" name="Rectangle 6">
            <a:extLst>
              <a:ext uri="{FF2B5EF4-FFF2-40B4-BE49-F238E27FC236}">
                <a16:creationId xmlns:a16="http://schemas.microsoft.com/office/drawing/2014/main" id="{D196649E-CFC3-4428-BF62-DB3E70AE03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Messaging System Architecture</a:t>
            </a:r>
          </a:p>
        </p:txBody>
      </p:sp>
      <p:graphicFrame>
        <p:nvGraphicFramePr>
          <p:cNvPr id="74756" name="Object 5">
            <a:extLst>
              <a:ext uri="{FF2B5EF4-FFF2-40B4-BE49-F238E27FC236}">
                <a16:creationId xmlns:a16="http://schemas.microsoft.com/office/drawing/2014/main" id="{7234C109-39A2-423E-9185-09D035E55320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457200" y="1066800"/>
          <a:ext cx="8305800" cy="509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0" name="VISIO" r:id="rId4" imgW="9178560" imgH="5625360" progId="Visio.Drawing.6">
                  <p:embed/>
                </p:oleObj>
              </mc:Choice>
              <mc:Fallback>
                <p:oleObj name="VISIO" r:id="rId4" imgW="9178560" imgH="56253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066800"/>
                        <a:ext cx="8305800" cy="509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355A245F-717F-42E3-846D-3EAB6EAE3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Talk Protocol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3D24D6BB-C5E7-46B5-A3D6-7301E38C80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8058150" cy="4683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The hardest part of a client/server socket communication design is to control the active participant</a:t>
            </a:r>
            <a:br>
              <a:rPr lang="en-US" altLang="en-US" sz="2600" dirty="0"/>
            </a:br>
            <a:endParaRPr lang="en-US" altLang="en-US" sz="26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If single-threaded client and server both talk at the same time, their socket buffers will fill up and they both will block, e.g., deadlock.</a:t>
            </a:r>
            <a:br>
              <a:rPr lang="en-US" altLang="en-US" sz="2200" dirty="0"/>
            </a:br>
            <a:endParaRPr lang="en-US" altLang="en-US" sz="22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If they both listen at the same time, again there is deadlock.</a:t>
            </a:r>
            <a:br>
              <a:rPr lang="en-US" altLang="en-US" sz="2200" dirty="0"/>
            </a:br>
            <a:endParaRPr lang="en-US" altLang="en-US" sz="22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/>
              <a:t>Often the best approach is to use separate send and receive threads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Object 5">
            <a:extLst>
              <a:ext uri="{FF2B5EF4-FFF2-40B4-BE49-F238E27FC236}">
                <a16:creationId xmlns:a16="http://schemas.microsoft.com/office/drawing/2014/main" id="{253F0BE2-501B-4D23-A551-6806ADCD383B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615950" y="228600"/>
          <a:ext cx="7453313" cy="624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3" name="Visio" r:id="rId4" imgW="6738073" imgH="5648178" progId="Visio.Drawing.11">
                  <p:embed/>
                </p:oleObj>
              </mc:Choice>
              <mc:Fallback>
                <p:oleObj name="Visio" r:id="rId4" imgW="6738073" imgH="5648178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228600"/>
                        <a:ext cx="7453313" cy="624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721FC8E3-2915-4745-86E1-E1C0ED167C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Message Length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36D49B4F-4D66-4632-9F77-9AF0513CDC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83125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Another vexing issue is that the receiver may not know how long a sent message is.</a:t>
            </a:r>
            <a:br>
              <a:rPr lang="en-US" altLang="en-US" sz="2600" dirty="0"/>
            </a:br>
            <a:endParaRPr lang="en-US" altLang="en-US" sz="2600" dirty="0"/>
          </a:p>
          <a:p>
            <a:pPr lvl="1" eaLnBrk="1" hangingPunct="1"/>
            <a:r>
              <a:rPr lang="en-US" altLang="en-US" sz="2200" dirty="0"/>
              <a:t>so the receiver doesn’t know how many bytes to pull from the stream to compose a message.</a:t>
            </a:r>
            <a:br>
              <a:rPr lang="en-US" altLang="en-US" sz="2200" dirty="0"/>
            </a:br>
            <a:endParaRPr lang="en-US" altLang="en-US" sz="2200" dirty="0"/>
          </a:p>
          <a:p>
            <a:pPr lvl="1" eaLnBrk="1" hangingPunct="1"/>
            <a:r>
              <a:rPr lang="en-US" altLang="en-US" sz="2200" dirty="0"/>
              <a:t>Often, the communication design will arrange to use message delimiters, fixed length messages, or message headers that carry the message length as a parameter. </a:t>
            </a:r>
          </a:p>
          <a:p>
            <a:pPr lvl="1" eaLnBrk="1" hangingPunct="1"/>
            <a:r>
              <a:rPr lang="en-US" altLang="en-US" sz="2200" dirty="0"/>
              <a:t>For examples see:</a:t>
            </a:r>
          </a:p>
          <a:p>
            <a:pPr lvl="2"/>
            <a:r>
              <a:rPr lang="en-US" altLang="en-US" sz="1900" dirty="0"/>
              <a:t>Repository/</a:t>
            </a:r>
            <a:r>
              <a:rPr lang="en-US" altLang="en-US" sz="1900" dirty="0" err="1"/>
              <a:t>CppStringSocketServer</a:t>
            </a:r>
            <a:r>
              <a:rPr lang="en-US" altLang="en-US" sz="1900" dirty="0"/>
              <a:t> 	// uses string delimiter</a:t>
            </a:r>
          </a:p>
          <a:p>
            <a:pPr lvl="2"/>
            <a:r>
              <a:rPr lang="en-US" altLang="en-US" sz="1900" dirty="0"/>
              <a:t>Repository/</a:t>
            </a:r>
            <a:r>
              <a:rPr lang="en-US" altLang="en-US" sz="1900" dirty="0" err="1"/>
              <a:t>CommWithFileXfer</a:t>
            </a:r>
            <a:r>
              <a:rPr lang="en-US" altLang="en-US" sz="1900" dirty="0"/>
              <a:t>		// uses messages with headers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CBE913C-5842-4AD1-8C1A-15E8FDD1A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Message Framing	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0569DF18-51BE-4095-B1FF-AE5A11A30E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295400"/>
            <a:ext cx="7924800" cy="45307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Sockets only understand arrays of bytes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Don’t know about strings, messages, or objects</a:t>
            </a:r>
            <a:br>
              <a:rPr lang="en-US" altLang="en-US" sz="2200" dirty="0"/>
            </a:br>
            <a:endParaRPr lang="en-US" altLang="en-US" sz="8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In order to send messages you simply build the message string, probably with XML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string </a:t>
            </a:r>
            <a:r>
              <a:rPr lang="en-US" altLang="en-US" sz="2200" dirty="0" err="1"/>
              <a:t>msg</a:t>
            </a:r>
            <a:r>
              <a:rPr lang="en-US" altLang="en-US" sz="2200" dirty="0"/>
              <a:t> = “&lt;</a:t>
            </a:r>
            <a:r>
              <a:rPr lang="en-US" altLang="en-US" sz="2200" dirty="0" err="1"/>
              <a:t>msg</a:t>
            </a:r>
            <a:r>
              <a:rPr lang="en-US" altLang="en-US" sz="2200" dirty="0"/>
              <a:t>&gt;message text goes here&lt;/</a:t>
            </a:r>
            <a:r>
              <a:rPr lang="en-US" altLang="en-US" sz="2200" dirty="0" err="1"/>
              <a:t>msg</a:t>
            </a:r>
            <a:r>
              <a:rPr lang="en-US" altLang="en-US" sz="2200" dirty="0"/>
              <a:t>&gt;” </a:t>
            </a:r>
            <a:endParaRPr lang="en-US" alt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/>
              <a:t>Then send(</a:t>
            </a:r>
            <a:r>
              <a:rPr lang="en-US" altLang="en-US" sz="2000" dirty="0" err="1"/>
              <a:t>sock,msg,strlen</a:t>
            </a:r>
            <a:r>
              <a:rPr lang="en-US" altLang="en-US" sz="2000" dirty="0"/>
              <a:t>(</a:t>
            </a:r>
            <a:r>
              <a:rPr lang="en-US" altLang="en-US" sz="2000" dirty="0" err="1"/>
              <a:t>msg</a:t>
            </a:r>
            <a:r>
              <a:rPr lang="en-US" altLang="en-US" sz="2000" dirty="0"/>
              <a:t>),flags)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600" dirty="0"/>
              <a:t>Receiving messages requires more work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Read socket one byte at a time and append to message string: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 err="1"/>
              <a:t>recv</a:t>
            </a:r>
            <a:r>
              <a:rPr lang="en-US" altLang="en-US" sz="2200" dirty="0"/>
              <a:t>(sock,&amp;ch,1,flags); </a:t>
            </a:r>
            <a:r>
              <a:rPr lang="en-US" altLang="en-US" sz="2200" dirty="0" err="1"/>
              <a:t>msg.append</a:t>
            </a:r>
            <a:r>
              <a:rPr lang="en-US" altLang="en-US" sz="2200" dirty="0"/>
              <a:t>(</a:t>
            </a:r>
            <a:r>
              <a:rPr lang="en-US" altLang="en-US" sz="2200" dirty="0" err="1"/>
              <a:t>ch</a:t>
            </a:r>
            <a:r>
              <a:rPr lang="en-US" altLang="en-US" sz="2200" dirty="0"/>
              <a:t>);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Search string </a:t>
            </a:r>
            <a:r>
              <a:rPr lang="en-US" altLang="en-US" sz="2200" dirty="0" err="1"/>
              <a:t>msg</a:t>
            </a:r>
            <a:r>
              <a:rPr lang="en-US" altLang="en-US" sz="2200" dirty="0"/>
              <a:t> from the back for &lt;/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200" dirty="0"/>
              <a:t>Then collect the </a:t>
            </a:r>
            <a:r>
              <a:rPr lang="en-US" altLang="en-US" sz="2200" dirty="0" err="1"/>
              <a:t>msg</a:t>
            </a:r>
            <a:r>
              <a:rPr lang="en-US" altLang="en-US" sz="2200" dirty="0"/>
              <a:t>&gt;</a:t>
            </a:r>
          </a:p>
          <a:p>
            <a:pPr>
              <a:lnSpc>
                <a:spcPct val="80000"/>
              </a:lnSpc>
            </a:pPr>
            <a:r>
              <a:rPr lang="en-US" altLang="en-US" sz="2500" dirty="0"/>
              <a:t>You will find a more sophisticated approach in the </a:t>
            </a:r>
            <a:r>
              <a:rPr lang="en-US" altLang="en-US" sz="2500" dirty="0" err="1"/>
              <a:t>CommWithFileXfer</a:t>
            </a:r>
            <a:r>
              <a:rPr lang="en-US" altLang="en-US" sz="2500" dirty="0"/>
              <a:t>, cited on the previous slide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9CFA444-A7D0-4C7B-997A-A47C62FC1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They’re Everywhere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7C8D5BDD-95C4-4F05-942D-ECCB7706F8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001000" cy="4683125"/>
          </a:xfrm>
        </p:spPr>
        <p:txBody>
          <a:bodyPr/>
          <a:lstStyle/>
          <a:p>
            <a:pPr eaLnBrk="1" hangingPunct="1"/>
            <a:r>
              <a:rPr lang="en-US" altLang="en-US" dirty="0"/>
              <a:t>Virtually every network and internet communication method uses sockets, often in a way that is invisible to an application designer.</a:t>
            </a:r>
            <a:br>
              <a:rPr lang="en-US" altLang="en-US" dirty="0"/>
            </a:br>
            <a:endParaRPr lang="en-US" altLang="en-US" sz="800" dirty="0"/>
          </a:p>
          <a:p>
            <a:pPr lvl="1" eaLnBrk="1" hangingPunct="1"/>
            <a:r>
              <a:rPr lang="en-US" altLang="en-US" dirty="0"/>
              <a:t>Browser/server</a:t>
            </a:r>
          </a:p>
          <a:p>
            <a:pPr lvl="1" eaLnBrk="1" hangingPunct="1"/>
            <a:r>
              <a:rPr lang="en-US" altLang="en-US" dirty="0"/>
              <a:t>ftp</a:t>
            </a:r>
          </a:p>
          <a:p>
            <a:pPr lvl="1" eaLnBrk="1" hangingPunct="1"/>
            <a:r>
              <a:rPr lang="en-US" altLang="en-US" dirty="0"/>
              <a:t>SOAP</a:t>
            </a:r>
          </a:p>
          <a:p>
            <a:pPr lvl="1" eaLnBrk="1" hangingPunct="1"/>
            <a:r>
              <a:rPr lang="en-US" altLang="en-US" dirty="0"/>
              <a:t>Network applications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74F1BE3-1A82-4EAB-A0EA-69EA7F6803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What we didn’t talk about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9F0207C1-3B19-404A-AE5A-76B6F7D3AC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7600950" cy="4652963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udp</a:t>
            </a:r>
            <a:r>
              <a:rPr lang="en-US" altLang="en-US" dirty="0"/>
              <a:t> protocol</a:t>
            </a:r>
          </a:p>
          <a:p>
            <a:pPr eaLnBrk="1" hangingPunct="1"/>
            <a:r>
              <a:rPr lang="en-US" altLang="en-US" dirty="0"/>
              <a:t>socket select(…) function</a:t>
            </a:r>
          </a:p>
          <a:p>
            <a:pPr eaLnBrk="1" hangingPunct="1"/>
            <a:r>
              <a:rPr lang="en-US" altLang="en-US" dirty="0"/>
              <a:t>non-blocking sockets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>
            <a:extLst>
              <a:ext uri="{FF2B5EF4-FFF2-40B4-BE49-F238E27FC236}">
                <a16:creationId xmlns:a16="http://schemas.microsoft.com/office/drawing/2014/main" id="{C625BEFC-703E-4CD2-BA7F-C61539DD9F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019300"/>
            <a:ext cx="8229600" cy="41116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3900" dirty="0"/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3258</TotalTime>
  <Words>425</Words>
  <Application>Microsoft Office PowerPoint</Application>
  <PresentationFormat>On-screen Show (4:3)</PresentationFormat>
  <Paragraphs>232</Paragraphs>
  <Slides>42</Slides>
  <Notes>42</Notes>
  <HiddenSlides>5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Calibri</vt:lpstr>
      <vt:lpstr>Calibri Light</vt:lpstr>
      <vt:lpstr>Consolas</vt:lpstr>
      <vt:lpstr>Courier New</vt:lpstr>
      <vt:lpstr>Tahoma</vt:lpstr>
      <vt:lpstr>Wingdings</vt:lpstr>
      <vt:lpstr>Office Theme</vt:lpstr>
      <vt:lpstr>Worksheet</vt:lpstr>
      <vt:lpstr>VISIO</vt:lpstr>
      <vt:lpstr>Visio</vt:lpstr>
      <vt:lpstr>Microsoft Visio 2003-2010 Drawing</vt:lpstr>
      <vt:lpstr>Win32 Sockets</vt:lpstr>
      <vt:lpstr>References</vt:lpstr>
      <vt:lpstr>What are Sockets?</vt:lpstr>
      <vt:lpstr>Network Protocols</vt:lpstr>
      <vt:lpstr>TCP Protocol</vt:lpstr>
      <vt:lpstr>TCP/IP based Sockets</vt:lpstr>
      <vt:lpstr>Socket Logical Structure</vt:lpstr>
      <vt:lpstr>Creating Sockets</vt:lpstr>
      <vt:lpstr>Connecting Sockets</vt:lpstr>
      <vt:lpstr>Client / Server Processing</vt:lpstr>
      <vt:lpstr>Accessing Sockets Library</vt:lpstr>
      <vt:lpstr>Project Settings</vt:lpstr>
      <vt:lpstr>Project Settings</vt:lpstr>
      <vt:lpstr>Sockets API</vt:lpstr>
      <vt:lpstr>Sequence of Server Calls</vt:lpstr>
      <vt:lpstr>WSAStartup</vt:lpstr>
      <vt:lpstr>TCP/IP socket</vt:lpstr>
      <vt:lpstr>Bind socket</vt:lpstr>
      <vt:lpstr>Listen for incoming requests</vt:lpstr>
      <vt:lpstr>Accept Incoming Connection</vt:lpstr>
      <vt:lpstr>Client/Server Configuration</vt:lpstr>
      <vt:lpstr>recv</vt:lpstr>
      <vt:lpstr>send</vt:lpstr>
      <vt:lpstr>shutdown</vt:lpstr>
      <vt:lpstr>closesocket</vt:lpstr>
      <vt:lpstr>WSACleanup</vt:lpstr>
      <vt:lpstr>Sequence of Client Calls</vt:lpstr>
      <vt:lpstr>TCP Addresses – IP4</vt:lpstr>
      <vt:lpstr>TCP/IP Address fields - IP4</vt:lpstr>
      <vt:lpstr>connect</vt:lpstr>
      <vt:lpstr>Special Functions</vt:lpstr>
      <vt:lpstr>A Word of Caution</vt:lpstr>
      <vt:lpstr>Non-Blocking Communication</vt:lpstr>
      <vt:lpstr>Store and Forward Architecture</vt:lpstr>
      <vt:lpstr>Messaging System Architecture</vt:lpstr>
      <vt:lpstr>Talk Protocol</vt:lpstr>
      <vt:lpstr>PowerPoint Presentation</vt:lpstr>
      <vt:lpstr>Message Length</vt:lpstr>
      <vt:lpstr>Message Framing </vt:lpstr>
      <vt:lpstr>They’re Everywhere</vt:lpstr>
      <vt:lpstr>What we didn’t talk about</vt:lpstr>
      <vt:lpstr>PowerPoint Presentation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Sockets</dc:title>
  <dc:creator>Jim Fawcett</dc:creator>
  <cp:lastModifiedBy>James Fawcett</cp:lastModifiedBy>
  <cp:revision>22</cp:revision>
  <cp:lastPrinted>2015-03-25T23:27:22Z</cp:lastPrinted>
  <dcterms:created xsi:type="dcterms:W3CDTF">2000-10-25T00:18:13Z</dcterms:created>
  <dcterms:modified xsi:type="dcterms:W3CDTF">2017-08-05T22:18:42Z</dcterms:modified>
</cp:coreProperties>
</file>