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5"/>
  </p:notesMasterIdLst>
  <p:sldIdLst>
    <p:sldId id="326" r:id="rId3"/>
    <p:sldId id="320" r:id="rId4"/>
    <p:sldId id="327" r:id="rId5"/>
    <p:sldId id="328" r:id="rId6"/>
    <p:sldId id="330" r:id="rId7"/>
    <p:sldId id="332" r:id="rId8"/>
    <p:sldId id="333" r:id="rId9"/>
    <p:sldId id="334" r:id="rId10"/>
    <p:sldId id="336" r:id="rId11"/>
    <p:sldId id="335" r:id="rId12"/>
    <p:sldId id="337" r:id="rId13"/>
    <p:sldId id="33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26" userDrawn="1">
          <p15:clr>
            <a:srgbClr val="A4A3A4"/>
          </p15:clr>
        </p15:guide>
        <p15:guide id="2" pos="2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5"/>
  </p:normalViewPr>
  <p:slideViewPr>
    <p:cSldViewPr snapToGrid="0" snapToObjects="1">
      <p:cViewPr varScale="1">
        <p:scale>
          <a:sx n="65" d="100"/>
          <a:sy n="65" d="100"/>
        </p:scale>
        <p:origin x="1452" y="78"/>
      </p:cViewPr>
      <p:guideLst>
        <p:guide orient="horz" pos="1026"/>
        <p:guide pos="272"/>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9/28/2017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0D50E08-B43C-1C40-8EE4-21DAB8FD2715}" type="slidenum">
              <a:rPr lang="en-US" smtClean="0"/>
              <a:pPr/>
              <a:t>8</a:t>
            </a:fld>
            <a:endParaRPr lang="en-US"/>
          </a:p>
        </p:txBody>
      </p:sp>
    </p:spTree>
    <p:extLst>
      <p:ext uri="{BB962C8B-B14F-4D97-AF65-F5344CB8AC3E}">
        <p14:creationId xmlns:p14="http://schemas.microsoft.com/office/powerpoint/2010/main" val="1339070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60D50E08-B43C-1C40-8EE4-21DAB8FD2715}" type="slidenum">
              <a:rPr lang="en-US" smtClean="0"/>
              <a:pPr/>
              <a:t>9</a:t>
            </a:fld>
            <a:endParaRPr lang="en-US"/>
          </a:p>
        </p:txBody>
      </p:sp>
    </p:spTree>
    <p:extLst>
      <p:ext uri="{BB962C8B-B14F-4D97-AF65-F5344CB8AC3E}">
        <p14:creationId xmlns:p14="http://schemas.microsoft.com/office/powerpoint/2010/main" val="3482312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normAutofit/>
          </a:bodyPr>
          <a:lstStyle>
            <a:lvl1pPr marL="0" indent="0" algn="l">
              <a:buNone/>
              <a:defRPr sz="3200">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293970"/>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36181"/>
            <a:ext cx="7848600" cy="1927225"/>
          </a:xfrm>
        </p:spPr>
        <p:txBody>
          <a:bodyPr anchor="b">
            <a:noAutofit/>
          </a:bodyPr>
          <a:lstStyle>
            <a:lvl1pPr>
              <a:defRPr sz="5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685800" y="3069780"/>
            <a:ext cx="6400800" cy="1752600"/>
          </a:xfrm>
        </p:spPr>
        <p:txBody>
          <a:bodyPr/>
          <a:lstStyle>
            <a:lvl1pPr marL="0" indent="0" algn="l">
              <a:buNone/>
              <a:defRPr>
                <a:solidFill>
                  <a:srgbClr val="3E3D3C"/>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2963101"/>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457200" y="1406704"/>
            <a:ext cx="82296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5"/>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3"/>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3"/>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September 28,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September 28,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September 28,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4"/>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September 28,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September 28,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1034" y="274638"/>
            <a:ext cx="6779942" cy="1143000"/>
          </a:xfrm>
          <a:prstGeom prst="rect">
            <a:avLst/>
          </a:prstGeom>
        </p:spPr>
        <p:txBody>
          <a:bodyPr/>
          <a:lstStyle>
            <a:lvl1pPr>
              <a:defRPr sz="36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5191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013" y="1533525"/>
            <a:ext cx="4000500" cy="3992563"/>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457200" y="571747"/>
            <a:ext cx="8229600" cy="427619"/>
          </a:xfrm>
          <a:prstGeom prst="rect">
            <a:avLst/>
          </a:prstGeom>
        </p:spPr>
        <p:txBody>
          <a:bodyPr vert="horz"/>
          <a:lstStyle>
            <a:lvl1pPr>
              <a:defRPr sz="32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457201" y="1737894"/>
            <a:ext cx="8229600" cy="3649580"/>
          </a:xfrm>
          <a:prstGeom prst="rect">
            <a:avLst/>
          </a:prstGeom>
        </p:spPr>
        <p:txBody>
          <a:bodyPr vert="horz" numCol="2"/>
          <a:lstStyle>
            <a:lvl1pPr>
              <a:defRPr sz="1600" b="0" i="0">
                <a:solidFill>
                  <a:srgbClr val="34383C"/>
                </a:solidFill>
                <a:latin typeface="ScalaSansOT" charset="0"/>
                <a:ea typeface="ScalaSansOT" charset="0"/>
                <a:cs typeface="ScalaSansOT" charset="0"/>
              </a:defRPr>
            </a:lvl1pPr>
            <a:lvl2pPr>
              <a:defRPr sz="1600" b="0" i="0">
                <a:solidFill>
                  <a:srgbClr val="34383C"/>
                </a:solidFill>
                <a:latin typeface="ScalaSansOT" charset="0"/>
                <a:ea typeface="ScalaSansOT" charset="0"/>
                <a:cs typeface="ScalaSansOT" charset="0"/>
              </a:defRPr>
            </a:lvl2pPr>
            <a:lvl3pPr>
              <a:defRPr sz="1600" b="0" i="0">
                <a:solidFill>
                  <a:srgbClr val="34383C"/>
                </a:solidFill>
                <a:latin typeface="ScalaSansOT" charset="0"/>
                <a:ea typeface="ScalaSansOT" charset="0"/>
                <a:cs typeface="ScalaSansOT" charset="0"/>
              </a:defRPr>
            </a:lvl3pPr>
            <a:lvl4pPr>
              <a:defRPr sz="1600" b="0" i="0">
                <a:solidFill>
                  <a:srgbClr val="34383C"/>
                </a:solidFill>
                <a:latin typeface="ScalaSansOT" charset="0"/>
                <a:ea typeface="ScalaSansOT" charset="0"/>
                <a:cs typeface="ScalaSansOT" charset="0"/>
              </a:defRPr>
            </a:lvl4pPr>
            <a:lvl5pPr>
              <a:defRPr sz="16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457200" y="1106827"/>
            <a:ext cx="8229600" cy="316163"/>
          </a:xfrm>
          <a:prstGeom prst="rect">
            <a:avLst/>
          </a:prstGeom>
        </p:spPr>
        <p:txBody>
          <a:bodyPr vert="horz"/>
          <a:lstStyle>
            <a:lvl1pPr marL="0" indent="0">
              <a:buNone/>
              <a:defRPr sz="180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243121" y="6422102"/>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9144000" cy="2286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Thursday, September 28, 2017</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6803560"/>
            <a:ext cx="9144000" cy="9144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687" y="1113917"/>
            <a:ext cx="8303455" cy="1927225"/>
          </a:xfrm>
        </p:spPr>
        <p:txBody>
          <a:bodyPr>
            <a:normAutofit/>
          </a:bodyPr>
          <a:lstStyle/>
          <a:p>
            <a:r>
              <a:rPr lang="en-US" cap="none" dirty="0"/>
              <a:t>C++ Synchronization</a:t>
            </a:r>
          </a:p>
        </p:txBody>
      </p:sp>
      <p:sp>
        <p:nvSpPr>
          <p:cNvPr id="3" name="Subtitle 2"/>
          <p:cNvSpPr>
            <a:spLocks noGrp="1"/>
          </p:cNvSpPr>
          <p:nvPr>
            <p:ph type="subTitle" idx="1"/>
          </p:nvPr>
        </p:nvSpPr>
        <p:spPr>
          <a:xfrm>
            <a:off x="555174" y="2938420"/>
            <a:ext cx="6400800" cy="1752600"/>
          </a:xfrm>
        </p:spPr>
        <p:txBody>
          <a:bodyPr>
            <a:noAutofit/>
          </a:bodyPr>
          <a:lstStyle/>
          <a:p>
            <a:r>
              <a:rPr lang="en-US" dirty="0"/>
              <a:t>Available Starting with C++11</a:t>
            </a:r>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Shared Resources</a:t>
            </a:r>
            <a:endParaRPr lang="en-US" dirty="0">
              <a:cs typeface="Arial" panose="020B0604020202020204" pitchFamily="34" charset="0"/>
            </a:endParaRPr>
          </a:p>
        </p:txBody>
      </p:sp>
      <p:sp>
        <p:nvSpPr>
          <p:cNvPr id="3" name="Content Placeholder 2"/>
          <p:cNvSpPr>
            <a:spLocks noGrp="1"/>
          </p:cNvSpPr>
          <p:nvPr>
            <p:ph idx="1"/>
          </p:nvPr>
        </p:nvSpPr>
        <p:spPr>
          <a:xfrm>
            <a:off x="457200" y="1600201"/>
            <a:ext cx="8229600" cy="1310639"/>
          </a:xfrm>
        </p:spPr>
        <p:txBody>
          <a:bodyPr>
            <a:noAutofit/>
          </a:bodyPr>
          <a:lstStyle/>
          <a:p>
            <a:pPr>
              <a:spcBef>
                <a:spcPts val="600"/>
              </a:spcBef>
            </a:pPr>
            <a:r>
              <a:rPr lang="en-US" sz="2800" dirty="0"/>
              <a:t>A child thread often needs to communicate with its parent thread. It does this via some shared resource, like a queue.</a:t>
            </a:r>
          </a:p>
        </p:txBody>
      </p:sp>
      <p:graphicFrame>
        <p:nvGraphicFramePr>
          <p:cNvPr id="4" name="Object 8"/>
          <p:cNvGraphicFramePr>
            <a:graphicFrameLocks noChangeAspect="1"/>
          </p:cNvGraphicFramePr>
          <p:nvPr>
            <p:extLst>
              <p:ext uri="{D42A27DB-BD31-4B8C-83A1-F6EECF244321}">
                <p14:modId xmlns:p14="http://schemas.microsoft.com/office/powerpoint/2010/main" val="937598238"/>
              </p:ext>
            </p:extLst>
          </p:nvPr>
        </p:nvGraphicFramePr>
        <p:xfrm>
          <a:off x="1945481" y="3140765"/>
          <a:ext cx="5253038" cy="3382963"/>
        </p:xfrm>
        <a:graphic>
          <a:graphicData uri="http://schemas.openxmlformats.org/presentationml/2006/ole">
            <mc:AlternateContent xmlns:mc="http://schemas.openxmlformats.org/markup-compatibility/2006">
              <mc:Choice xmlns:v="urn:schemas-microsoft-com:vml" Requires="v">
                <p:oleObj spid="_x0000_s1055" name="VISIO" r:id="rId3" imgW="5978160" imgH="3692160" progId="">
                  <p:embed/>
                </p:oleObj>
              </mc:Choice>
              <mc:Fallback>
                <p:oleObj name="VISIO" r:id="rId3" imgW="5978160" imgH="3692160" progId="">
                  <p:embed/>
                  <p:pic>
                    <p:nvPicPr>
                      <p:cNvPr id="0"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5481" y="3140765"/>
                        <a:ext cx="5253038"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75706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600"/>
              </a:spcBef>
            </a:pPr>
            <a:r>
              <a:rPr lang="en-IN" sz="2600" dirty="0">
                <a:cs typeface="Arial" panose="020B0604020202020204" pitchFamily="34" charset="0"/>
              </a:rPr>
              <a:t>A program may need multiple threads to share </a:t>
            </a:r>
            <a:br>
              <a:rPr lang="en-IN" sz="2600" dirty="0">
                <a:cs typeface="Arial" panose="020B0604020202020204" pitchFamily="34" charset="0"/>
              </a:rPr>
            </a:br>
            <a:r>
              <a:rPr lang="en-IN" sz="2600" dirty="0">
                <a:cs typeface="Arial" panose="020B0604020202020204" pitchFamily="34" charset="0"/>
              </a:rPr>
              <a:t>some data.</a:t>
            </a:r>
          </a:p>
          <a:p>
            <a:pPr>
              <a:spcBef>
                <a:spcPts val="600"/>
              </a:spcBef>
            </a:pPr>
            <a:r>
              <a:rPr lang="en-IN" sz="2600" dirty="0">
                <a:cs typeface="Arial" panose="020B0604020202020204" pitchFamily="34" charset="0"/>
              </a:rPr>
              <a:t>If access is not controlled to be sequential, then shared data may become corrupted.</a:t>
            </a:r>
          </a:p>
          <a:p>
            <a:pPr lvl="1">
              <a:spcBef>
                <a:spcPts val="600"/>
              </a:spcBef>
            </a:pPr>
            <a:r>
              <a:rPr lang="en-IN" sz="2200" dirty="0">
                <a:cs typeface="Arial" panose="020B0604020202020204" pitchFamily="34" charset="0"/>
              </a:rPr>
              <a:t>One thread accesses the data, begins to modify the data, and then is put to sleep because its time slice has expired.  The problem arises when the data is in an incomplete state of modification.</a:t>
            </a:r>
          </a:p>
          <a:p>
            <a:pPr lvl="1">
              <a:spcBef>
                <a:spcPts val="600"/>
              </a:spcBef>
            </a:pPr>
            <a:r>
              <a:rPr lang="en-IN" sz="2200" dirty="0">
                <a:cs typeface="Arial" panose="020B0604020202020204" pitchFamily="34" charset="0"/>
              </a:rPr>
              <a:t>Another thread awakes and accesses the data, that is only partially modified. The result is very likely to be corrupt data.</a:t>
            </a:r>
          </a:p>
          <a:p>
            <a:pPr>
              <a:spcBef>
                <a:spcPts val="600"/>
              </a:spcBef>
            </a:pPr>
            <a:r>
              <a:rPr lang="en-IN" sz="2600" dirty="0">
                <a:cs typeface="Arial" panose="020B0604020202020204" pitchFamily="34" charset="0"/>
              </a:rPr>
              <a:t>The process of making access serial is called serialization or synchronization.</a:t>
            </a:r>
            <a:endParaRPr lang="en-US" sz="2600" dirty="0">
              <a:cs typeface="Arial" panose="020B0604020202020204" pitchFamily="34" charset="0"/>
            </a:endParaRPr>
          </a:p>
        </p:txBody>
      </p:sp>
    </p:spTree>
    <p:extLst>
      <p:ext uri="{BB962C8B-B14F-4D97-AF65-F5344CB8AC3E}">
        <p14:creationId xmlns:p14="http://schemas.microsoft.com/office/powerpoint/2010/main" val="173286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Wait For Objects</a:t>
            </a:r>
            <a:endParaRPr lang="en-US" dirty="0">
              <a:cs typeface="Arial" panose="020B0604020202020204" pitchFamily="34" charset="0"/>
            </a:endParaRPr>
          </a:p>
        </p:txBody>
      </p:sp>
      <p:sp>
        <p:nvSpPr>
          <p:cNvPr id="3" name="Content Placeholder 2"/>
          <p:cNvSpPr>
            <a:spLocks noGrp="1"/>
          </p:cNvSpPr>
          <p:nvPr>
            <p:ph idx="1"/>
          </p:nvPr>
        </p:nvSpPr>
        <p:spPr>
          <a:xfrm>
            <a:off x="457200" y="1600200"/>
            <a:ext cx="8229600" cy="5257800"/>
          </a:xfrm>
        </p:spPr>
        <p:txBody>
          <a:bodyPr>
            <a:noAutofit/>
          </a:bodyPr>
          <a:lstStyle/>
          <a:p>
            <a:pPr>
              <a:spcBef>
                <a:spcPts val="1200"/>
              </a:spcBef>
            </a:pPr>
            <a:r>
              <a:rPr lang="en-IN" sz="2800" b="1" i="1" dirty="0">
                <a:cs typeface="Arial" panose="020B0604020202020204" pitchFamily="34" charset="0"/>
              </a:rPr>
              <a:t>WaitForSingleObject</a:t>
            </a:r>
            <a:r>
              <a:rPr lang="en-IN" sz="2800" dirty="0">
                <a:cs typeface="Arial" panose="020B0604020202020204" pitchFamily="34" charset="0"/>
              </a:rPr>
              <a:t> makes one thread wait for:</a:t>
            </a:r>
          </a:p>
          <a:p>
            <a:pPr lvl="1">
              <a:spcBef>
                <a:spcPts val="1200"/>
              </a:spcBef>
            </a:pPr>
            <a:r>
              <a:rPr lang="en-IN" sz="2400" dirty="0">
                <a:cs typeface="Arial" panose="020B0604020202020204" pitchFamily="34" charset="0"/>
              </a:rPr>
              <a:t>Termination of another thread</a:t>
            </a:r>
          </a:p>
          <a:p>
            <a:pPr lvl="1">
              <a:spcBef>
                <a:spcPts val="1200"/>
              </a:spcBef>
            </a:pPr>
            <a:r>
              <a:rPr lang="en-IN" sz="2400" dirty="0">
                <a:cs typeface="Arial" panose="020B0604020202020204" pitchFamily="34" charset="0"/>
              </a:rPr>
              <a:t>An event</a:t>
            </a:r>
          </a:p>
          <a:p>
            <a:pPr lvl="1">
              <a:spcBef>
                <a:spcPts val="1200"/>
              </a:spcBef>
            </a:pPr>
            <a:r>
              <a:rPr lang="en-IN" sz="2400" dirty="0">
                <a:cs typeface="Arial" panose="020B0604020202020204" pitchFamily="34" charset="0"/>
              </a:rPr>
              <a:t>Release of a </a:t>
            </a:r>
            <a:r>
              <a:rPr lang="en-IN" sz="2400" dirty="0" err="1">
                <a:cs typeface="Arial" panose="020B0604020202020204" pitchFamily="34" charset="0"/>
              </a:rPr>
              <a:t>mutex</a:t>
            </a:r>
            <a:endParaRPr lang="en-IN" sz="2400" dirty="0">
              <a:cs typeface="Arial" panose="020B0604020202020204" pitchFamily="34" charset="0"/>
            </a:endParaRPr>
          </a:p>
          <a:p>
            <a:pPr lvl="1">
              <a:spcBef>
                <a:spcPts val="1200"/>
              </a:spcBef>
            </a:pPr>
            <a:r>
              <a:rPr lang="en-IN" sz="2400" dirty="0">
                <a:cs typeface="Arial" panose="020B0604020202020204" pitchFamily="34" charset="0"/>
              </a:rPr>
              <a:t>Syntax:	</a:t>
            </a:r>
            <a:r>
              <a:rPr lang="en-IN" sz="2000" dirty="0">
                <a:latin typeface="Consolas" panose="020B0609020204030204" pitchFamily="49" charset="0"/>
                <a:cs typeface="Arial" panose="020B0604020202020204" pitchFamily="34" charset="0"/>
              </a:rPr>
              <a:t>WaitForSingleObject(</a:t>
            </a:r>
            <a:r>
              <a:rPr lang="en-IN" sz="2000" dirty="0" err="1">
                <a:latin typeface="Consolas" panose="020B0609020204030204" pitchFamily="49" charset="0"/>
                <a:cs typeface="Arial" panose="020B0604020202020204" pitchFamily="34" charset="0"/>
              </a:rPr>
              <a:t>objHandle</a:t>
            </a:r>
            <a:r>
              <a:rPr lang="en-IN" sz="2000" dirty="0">
                <a:latin typeface="Consolas" panose="020B0609020204030204" pitchFamily="49" charset="0"/>
                <a:cs typeface="Arial" panose="020B0604020202020204" pitchFamily="34" charset="0"/>
              </a:rPr>
              <a:t>, </a:t>
            </a:r>
            <a:r>
              <a:rPr lang="en-IN" sz="2000" dirty="0" err="1">
                <a:latin typeface="Consolas" panose="020B0609020204030204" pitchFamily="49" charset="0"/>
                <a:cs typeface="Arial" panose="020B0604020202020204" pitchFamily="34" charset="0"/>
              </a:rPr>
              <a:t>dwMillisec</a:t>
            </a:r>
            <a:r>
              <a:rPr lang="en-IN" sz="2000" dirty="0">
                <a:latin typeface="Consolas" panose="020B0609020204030204" pitchFamily="49" charset="0"/>
                <a:cs typeface="Arial" panose="020B0604020202020204" pitchFamily="34" charset="0"/>
              </a:rPr>
              <a:t>)</a:t>
            </a:r>
          </a:p>
          <a:p>
            <a:pPr>
              <a:spcBef>
                <a:spcPts val="1200"/>
              </a:spcBef>
            </a:pPr>
            <a:r>
              <a:rPr lang="en-US" sz="2800" b="1" i="1" dirty="0"/>
              <a:t>WaitForMultipleObjects</a:t>
            </a:r>
            <a:r>
              <a:rPr lang="en-US" sz="2800" dirty="0"/>
              <a:t> makes one thread wait for the elements of an array of kernel objects; e.g., threads, events, mutexes.</a:t>
            </a:r>
          </a:p>
          <a:p>
            <a:pPr marL="457200" lvl="2">
              <a:spcBef>
                <a:spcPts val="1200"/>
              </a:spcBef>
            </a:pPr>
            <a:r>
              <a:rPr lang="en-US" dirty="0">
                <a:cs typeface="Arial" panose="020B0604020202020204" pitchFamily="34" charset="0"/>
              </a:rPr>
              <a:t>Syntax:   </a:t>
            </a:r>
            <a:r>
              <a:rPr lang="en-US" sz="2000" dirty="0" err="1">
                <a:latin typeface="Consolas" panose="020B0609020204030204" pitchFamily="49" charset="0"/>
              </a:rPr>
              <a:t>WaitForMultipleObjects</a:t>
            </a:r>
            <a:r>
              <a:rPr lang="en-US" sz="2000" dirty="0">
                <a:latin typeface="Consolas" panose="020B0609020204030204" pitchFamily="49" charset="0"/>
              </a:rPr>
              <a:t>(</a:t>
            </a:r>
            <a:br>
              <a:rPr lang="en-US" sz="2000" dirty="0">
                <a:latin typeface="Consolas" panose="020B0609020204030204" pitchFamily="49" charset="0"/>
              </a:rPr>
            </a:br>
            <a:r>
              <a:rPr lang="en-US" sz="2000" dirty="0">
                <a:latin typeface="Consolas" panose="020B0609020204030204" pitchFamily="49" charset="0"/>
              </a:rPr>
              <a:t>           nCount, </a:t>
            </a:r>
            <a:r>
              <a:rPr lang="en-US" sz="2000" dirty="0" err="1">
                <a:latin typeface="Consolas" panose="020B0609020204030204" pitchFamily="49" charset="0"/>
              </a:rPr>
              <a:t>lpHandles</a:t>
            </a:r>
            <a:r>
              <a:rPr lang="en-US" sz="2000" dirty="0">
                <a:latin typeface="Consolas" panose="020B0609020204030204" pitchFamily="49" charset="0"/>
              </a:rPr>
              <a:t>, </a:t>
            </a:r>
            <a:r>
              <a:rPr lang="en-US" sz="2000" dirty="0" err="1">
                <a:latin typeface="Consolas" panose="020B0609020204030204" pitchFamily="49" charset="0"/>
              </a:rPr>
              <a:t>fwait</a:t>
            </a:r>
            <a:r>
              <a:rPr lang="en-US" sz="2000" dirty="0">
                <a:latin typeface="Consolas" panose="020B0609020204030204" pitchFamily="49" charset="0"/>
              </a:rPr>
              <a:t>, </a:t>
            </a:r>
            <a:r>
              <a:rPr lang="en-US" sz="2000" dirty="0" err="1">
                <a:latin typeface="Consolas" panose="020B0609020204030204" pitchFamily="49" charset="0"/>
              </a:rPr>
              <a:t>dwMillisec</a:t>
            </a:r>
            <a:r>
              <a:rPr lang="en-US" sz="2000" dirty="0">
                <a:latin typeface="Consolas" panose="020B0609020204030204" pitchFamily="49" charset="0"/>
              </a:rPr>
              <a:t/>
            </a:r>
            <a:br>
              <a:rPr lang="en-US" sz="2000" dirty="0">
                <a:latin typeface="Consolas" panose="020B0609020204030204" pitchFamily="49" charset="0"/>
              </a:rPr>
            </a:br>
            <a:r>
              <a:rPr lang="en-US" sz="2000" dirty="0">
                <a:latin typeface="Consolas" panose="020B0609020204030204" pitchFamily="49" charset="0"/>
              </a:rPr>
              <a:t>       )</a:t>
            </a:r>
          </a:p>
          <a:p>
            <a:pPr>
              <a:spcBef>
                <a:spcPts val="1200"/>
              </a:spcBef>
            </a:pPr>
            <a:endParaRPr lang="en-US" sz="2800" dirty="0"/>
          </a:p>
          <a:p>
            <a:endParaRPr lang="en-IN" sz="3000" dirty="0">
              <a:latin typeface="Consolas" panose="020B0609020204030204" pitchFamily="49" charset="0"/>
              <a:cs typeface="Arial" panose="020B0604020202020204" pitchFamily="34" charset="0"/>
            </a:endParaRPr>
          </a:p>
        </p:txBody>
      </p:sp>
    </p:spTree>
    <p:extLst>
      <p:ext uri="{BB962C8B-B14F-4D97-AF65-F5344CB8AC3E}">
        <p14:creationId xmlns:p14="http://schemas.microsoft.com/office/powerpoint/2010/main" val="203040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Wait For Objects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lvl="1">
              <a:spcBef>
                <a:spcPts val="1800"/>
              </a:spcBef>
            </a:pPr>
            <a:r>
              <a:rPr lang="en-US" sz="2400" dirty="0"/>
              <a:t>nCount: number of objects in array of handles</a:t>
            </a:r>
          </a:p>
          <a:p>
            <a:pPr lvl="1">
              <a:spcBef>
                <a:spcPts val="1800"/>
              </a:spcBef>
            </a:pPr>
            <a:r>
              <a:rPr lang="en-US" sz="2400" dirty="0" err="1"/>
              <a:t>lpHandles</a:t>
            </a:r>
            <a:r>
              <a:rPr lang="en-US" sz="2400" dirty="0"/>
              <a:t>: array of handles to kernel objects</a:t>
            </a:r>
          </a:p>
          <a:p>
            <a:pPr lvl="1">
              <a:spcBef>
                <a:spcPts val="1800"/>
              </a:spcBef>
            </a:pPr>
            <a:r>
              <a:rPr lang="en-US" sz="2400" dirty="0" err="1"/>
              <a:t>fwait</a:t>
            </a:r>
            <a:r>
              <a:rPr lang="en-US" sz="2400" dirty="0"/>
              <a:t>: TRUE =&gt; wait for all objects, FALSE =&gt; wait for first object</a:t>
            </a:r>
          </a:p>
          <a:p>
            <a:pPr lvl="1">
              <a:spcBef>
                <a:spcPts val="1800"/>
              </a:spcBef>
            </a:pPr>
            <a:r>
              <a:rPr lang="en-US" sz="2400" dirty="0" err="1"/>
              <a:t>dwMillisec</a:t>
            </a:r>
            <a:r>
              <a:rPr lang="en-US" sz="2400" dirty="0"/>
              <a:t>: time to wait, can be INFINITE</a:t>
            </a:r>
          </a:p>
        </p:txBody>
      </p:sp>
    </p:spTree>
    <p:extLst>
      <p:ext uri="{BB962C8B-B14F-4D97-AF65-F5344CB8AC3E}">
        <p14:creationId xmlns:p14="http://schemas.microsoft.com/office/powerpoint/2010/main" val="1601099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Synchronization</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300"/>
              </a:spcBef>
            </a:pPr>
            <a:r>
              <a:rPr lang="en-US" sz="2800" dirty="0"/>
              <a:t>std::</a:t>
            </a:r>
            <a:r>
              <a:rPr lang="en-US" sz="2800" dirty="0" err="1"/>
              <a:t>mutex</a:t>
            </a:r>
            <a:endParaRPr lang="en-US" sz="2800" dirty="0"/>
          </a:p>
          <a:p>
            <a:pPr lvl="1">
              <a:spcBef>
                <a:spcPts val="300"/>
              </a:spcBef>
            </a:pPr>
            <a:r>
              <a:rPr lang="en-US" sz="2400" dirty="0"/>
              <a:t>Wraps an OS mutex</a:t>
            </a:r>
          </a:p>
          <a:p>
            <a:pPr lvl="1">
              <a:spcBef>
                <a:spcPts val="300"/>
              </a:spcBef>
            </a:pPr>
            <a:r>
              <a:rPr lang="en-US" sz="2400" dirty="0"/>
              <a:t>methods lock(), </a:t>
            </a:r>
            <a:r>
              <a:rPr lang="en-US" sz="2400" dirty="0" err="1"/>
              <a:t>try_lock</a:t>
            </a:r>
            <a:r>
              <a:rPr lang="en-US" sz="2400" dirty="0"/>
              <a:t>(), unlock() </a:t>
            </a:r>
          </a:p>
          <a:p>
            <a:pPr>
              <a:spcBef>
                <a:spcPts val="300"/>
              </a:spcBef>
            </a:pPr>
            <a:r>
              <a:rPr lang="en-US" sz="2800" dirty="0"/>
              <a:t>Variations on std::</a:t>
            </a:r>
            <a:r>
              <a:rPr lang="en-US" sz="2800" dirty="0" err="1"/>
              <a:t>mutex</a:t>
            </a:r>
            <a:r>
              <a:rPr lang="en-US" sz="2800" dirty="0"/>
              <a:t>:</a:t>
            </a:r>
          </a:p>
          <a:p>
            <a:pPr lvl="1">
              <a:spcBef>
                <a:spcPts val="300"/>
              </a:spcBef>
            </a:pPr>
            <a:r>
              <a:rPr lang="en-US" sz="2400" dirty="0"/>
              <a:t>std::</a:t>
            </a:r>
            <a:r>
              <a:rPr lang="en-US" sz="2400" dirty="0" err="1"/>
              <a:t>timed_mutex</a:t>
            </a:r>
            <a:r>
              <a:rPr lang="en-US" sz="2400" dirty="0"/>
              <a:t>, std::</a:t>
            </a:r>
            <a:r>
              <a:rPr lang="en-US" sz="2400" dirty="0" err="1"/>
              <a:t>recursive_mutex</a:t>
            </a:r>
            <a:r>
              <a:rPr lang="en-US" sz="2400" dirty="0"/>
              <a:t>, std::</a:t>
            </a:r>
            <a:r>
              <a:rPr lang="en-US" sz="2400" dirty="0" err="1"/>
              <a:t>shared_mutex</a:t>
            </a:r>
            <a:r>
              <a:rPr lang="en-US" sz="2400" dirty="0"/>
              <a:t>, std::</a:t>
            </a:r>
            <a:r>
              <a:rPr lang="en-US" sz="2400" dirty="0" err="1"/>
              <a:t>shared_timed_mutex</a:t>
            </a:r>
            <a:endParaRPr lang="en-US" sz="2400" dirty="0"/>
          </a:p>
          <a:p>
            <a:pPr>
              <a:spcBef>
                <a:spcPts val="300"/>
              </a:spcBef>
            </a:pPr>
            <a:r>
              <a:rPr lang="en-US" sz="2800" dirty="0"/>
              <a:t>std::</a:t>
            </a:r>
            <a:r>
              <a:rPr lang="en-US" sz="2800" dirty="0" err="1"/>
              <a:t>lock_guard</a:t>
            </a:r>
            <a:r>
              <a:rPr lang="en-US" sz="2800" dirty="0"/>
              <a:t>&lt;</a:t>
            </a:r>
            <a:r>
              <a:rPr lang="en-US" sz="2800" dirty="0" err="1"/>
              <a:t>mutex</a:t>
            </a:r>
            <a:r>
              <a:rPr lang="en-US" sz="2800" dirty="0"/>
              <a:t>&gt;</a:t>
            </a:r>
          </a:p>
          <a:p>
            <a:pPr lvl="1">
              <a:spcBef>
                <a:spcPts val="300"/>
              </a:spcBef>
            </a:pPr>
            <a:r>
              <a:rPr lang="en-US" sz="2400" dirty="0"/>
              <a:t>Constructor calls </a:t>
            </a:r>
            <a:r>
              <a:rPr lang="en-US" sz="2400" dirty="0" err="1"/>
              <a:t>mutex.lock</a:t>
            </a:r>
            <a:r>
              <a:rPr lang="en-US" sz="2400" dirty="0"/>
              <a:t>() and destructor calls </a:t>
            </a:r>
            <a:r>
              <a:rPr lang="en-US" sz="2400" dirty="0" err="1"/>
              <a:t>mutex.unlock</a:t>
            </a:r>
            <a:r>
              <a:rPr lang="en-US" sz="2400" dirty="0"/>
              <a:t>()</a:t>
            </a:r>
          </a:p>
          <a:p>
            <a:pPr lvl="1">
              <a:spcBef>
                <a:spcPts val="300"/>
              </a:spcBef>
            </a:pPr>
            <a:r>
              <a:rPr lang="en-US" sz="2400" dirty="0"/>
              <a:t>Thrown exceptions will unlock()</a:t>
            </a:r>
          </a:p>
          <a:p>
            <a:pPr>
              <a:spcBef>
                <a:spcPts val="300"/>
              </a:spcBef>
            </a:pPr>
            <a:r>
              <a:rPr lang="en-US" sz="2800" dirty="0"/>
              <a:t>std::</a:t>
            </a:r>
            <a:r>
              <a:rPr lang="en-US" sz="2800" dirty="0" err="1"/>
              <a:t>unique_lock</a:t>
            </a:r>
            <a:r>
              <a:rPr lang="en-US" sz="2800" dirty="0"/>
              <a:t>&lt;</a:t>
            </a:r>
            <a:r>
              <a:rPr lang="en-US" sz="2800" dirty="0" err="1"/>
              <a:t>mutex</a:t>
            </a:r>
            <a:r>
              <a:rPr lang="en-US" sz="2800" dirty="0"/>
              <a:t>&gt;</a:t>
            </a:r>
          </a:p>
          <a:p>
            <a:pPr lvl="1">
              <a:spcBef>
                <a:spcPts val="300"/>
              </a:spcBef>
            </a:pPr>
            <a:r>
              <a:rPr lang="en-US" sz="2400" dirty="0"/>
              <a:t>Movable but not </a:t>
            </a:r>
            <a:r>
              <a:rPr lang="en-US" sz="2400" dirty="0" err="1"/>
              <a:t>copyable</a:t>
            </a:r>
            <a:endParaRPr lang="en-US" sz="2400" dirty="0"/>
          </a:p>
        </p:txBody>
      </p:sp>
    </p:spTree>
    <p:extLst>
      <p:ext uri="{BB962C8B-B14F-4D97-AF65-F5344CB8AC3E}">
        <p14:creationId xmlns:p14="http://schemas.microsoft.com/office/powerpoint/2010/main" val="877987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C++11 Synchronization (cont.)</a:t>
            </a:r>
            <a:endParaRPr lang="en-US" dirty="0">
              <a:cs typeface="Arial" panose="020B0604020202020204" pitchFamily="34" charset="0"/>
            </a:endParaRPr>
          </a:p>
        </p:txBody>
      </p:sp>
      <p:sp>
        <p:nvSpPr>
          <p:cNvPr id="3" name="Content Placeholder 2"/>
          <p:cNvSpPr>
            <a:spLocks noGrp="1"/>
          </p:cNvSpPr>
          <p:nvPr>
            <p:ph idx="1"/>
          </p:nvPr>
        </p:nvSpPr>
        <p:spPr/>
        <p:txBody>
          <a:bodyPr>
            <a:noAutofit/>
          </a:bodyPr>
          <a:lstStyle/>
          <a:p>
            <a:pPr>
              <a:spcBef>
                <a:spcPts val="300"/>
              </a:spcBef>
            </a:pPr>
            <a:r>
              <a:rPr lang="en-US" sz="2800" dirty="0"/>
              <a:t>std::</a:t>
            </a:r>
            <a:r>
              <a:rPr lang="en-US" sz="2800" dirty="0" err="1"/>
              <a:t>shared_lock</a:t>
            </a:r>
            <a:r>
              <a:rPr lang="en-US" sz="2800" dirty="0"/>
              <a:t>&lt;</a:t>
            </a:r>
            <a:r>
              <a:rPr lang="en-US" sz="2800" dirty="0" err="1"/>
              <a:t>mutex</a:t>
            </a:r>
            <a:r>
              <a:rPr lang="en-US" sz="2800" dirty="0"/>
              <a:t>&gt;</a:t>
            </a:r>
          </a:p>
          <a:p>
            <a:pPr lvl="1">
              <a:spcBef>
                <a:spcPts val="300"/>
              </a:spcBef>
            </a:pPr>
            <a:r>
              <a:rPr lang="en-US" sz="2400" dirty="0"/>
              <a:t>Reference counted, movable, but not </a:t>
            </a:r>
            <a:r>
              <a:rPr lang="en-US" sz="2400" dirty="0" err="1"/>
              <a:t>copyable</a:t>
            </a:r>
            <a:endParaRPr lang="en-US" sz="2400" dirty="0"/>
          </a:p>
          <a:p>
            <a:pPr>
              <a:spcBef>
                <a:spcPts val="300"/>
              </a:spcBef>
            </a:pPr>
            <a:r>
              <a:rPr lang="en-US" sz="2800" dirty="0"/>
              <a:t>std::</a:t>
            </a:r>
            <a:r>
              <a:rPr lang="en-US" sz="2800" dirty="0" err="1"/>
              <a:t>condition_variable</a:t>
            </a:r>
            <a:endParaRPr lang="en-US" sz="2800" dirty="0"/>
          </a:p>
          <a:p>
            <a:pPr lvl="1">
              <a:spcBef>
                <a:spcPts val="300"/>
              </a:spcBef>
            </a:pPr>
            <a:r>
              <a:rPr lang="en-US" dirty="0"/>
              <a:t>Manages access to mutable values—see </a:t>
            </a:r>
            <a:r>
              <a:rPr lang="en-US" sz="2400" dirty="0"/>
              <a:t>Cpp11-BlockingQueue</a:t>
            </a:r>
          </a:p>
          <a:p>
            <a:pPr>
              <a:spcBef>
                <a:spcPts val="300"/>
              </a:spcBef>
            </a:pPr>
            <a:r>
              <a:rPr lang="en-US" sz="2800" dirty="0"/>
              <a:t>std::atomic&lt;T&gt;</a:t>
            </a:r>
          </a:p>
          <a:p>
            <a:pPr lvl="1">
              <a:spcBef>
                <a:spcPts val="300"/>
              </a:spcBef>
            </a:pPr>
            <a:r>
              <a:rPr lang="en-US" sz="2400" dirty="0"/>
              <a:t>Supports atomic operations on trivially </a:t>
            </a:r>
            <a:r>
              <a:rPr lang="en-US" sz="2400" dirty="0" err="1"/>
              <a:t>copyable</a:t>
            </a:r>
            <a:r>
              <a:rPr lang="en-US" sz="2400" dirty="0"/>
              <a:t> types; e.g., </a:t>
            </a:r>
            <a:r>
              <a:rPr lang="en-US" sz="2400" dirty="0" err="1"/>
              <a:t>ints</a:t>
            </a:r>
            <a:r>
              <a:rPr lang="en-US" sz="2400" dirty="0"/>
              <a:t> of all sizes, chars, and bools</a:t>
            </a:r>
          </a:p>
          <a:p>
            <a:pPr lvl="1">
              <a:spcBef>
                <a:spcPts val="300"/>
              </a:spcBef>
            </a:pPr>
            <a:r>
              <a:rPr lang="en-US" sz="2400" dirty="0"/>
              <a:t>Methods are store(t), load(), exchange(t)</a:t>
            </a:r>
          </a:p>
          <a:p>
            <a:pPr>
              <a:spcBef>
                <a:spcPts val="300"/>
              </a:spcBef>
            </a:pPr>
            <a:r>
              <a:rPr lang="en-US" sz="2800" dirty="0"/>
              <a:t>std::future</a:t>
            </a:r>
          </a:p>
          <a:p>
            <a:pPr lvl="1">
              <a:spcBef>
                <a:spcPts val="300"/>
              </a:spcBef>
            </a:pPr>
            <a:r>
              <a:rPr lang="en-US" sz="2400" dirty="0"/>
              <a:t>get() returns value that may be set asynchronously, blocks until value is set</a:t>
            </a:r>
          </a:p>
        </p:txBody>
      </p:sp>
    </p:spTree>
    <p:extLst>
      <p:ext uri="{BB962C8B-B14F-4D97-AF65-F5344CB8AC3E}">
        <p14:creationId xmlns:p14="http://schemas.microsoft.com/office/powerpoint/2010/main" val="4292105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Synchronize Using std::</a:t>
            </a:r>
            <a:r>
              <a:rPr lang="en-US" dirty="0" err="1"/>
              <a:t>mutex</a:t>
            </a:r>
            <a:endParaRPr lang="en-US" dirty="0">
              <a:cs typeface="Arial" panose="020B0604020202020204" pitchFamily="34" charset="0"/>
            </a:endParaRPr>
          </a:p>
        </p:txBody>
      </p:sp>
      <p:pic>
        <p:nvPicPr>
          <p:cNvPr id="3" name="Picture 2"/>
          <p:cNvPicPr>
            <a:picLocks noChangeAspect="1"/>
          </p:cNvPicPr>
          <p:nvPr/>
        </p:nvPicPr>
        <p:blipFill rotWithShape="1">
          <a:blip r:embed="rId3" cstate="print"/>
          <a:srcRect l="23610" t="38074" r="28629" b="19579"/>
          <a:stretch/>
        </p:blipFill>
        <p:spPr>
          <a:xfrm>
            <a:off x="389466" y="1583619"/>
            <a:ext cx="8479207" cy="4226872"/>
          </a:xfrm>
          <a:prstGeom prst="rect">
            <a:avLst/>
          </a:prstGeom>
        </p:spPr>
      </p:pic>
    </p:spTree>
    <p:extLst>
      <p:ext uri="{BB962C8B-B14F-4D97-AF65-F5344CB8AC3E}">
        <p14:creationId xmlns:p14="http://schemas.microsoft.com/office/powerpoint/2010/main" val="2534794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std::</a:t>
            </a:r>
            <a:r>
              <a:rPr lang="en-US" dirty="0" err="1"/>
              <a:t>lock_guard</a:t>
            </a:r>
            <a:endParaRPr lang="en-US" dirty="0">
              <a:cs typeface="Arial" panose="020B0604020202020204" pitchFamily="34" charset="0"/>
            </a:endParaRPr>
          </a:p>
        </p:txBody>
      </p:sp>
      <p:pic>
        <p:nvPicPr>
          <p:cNvPr id="5" name="Picture 4"/>
          <p:cNvPicPr>
            <a:picLocks noChangeAspect="1"/>
          </p:cNvPicPr>
          <p:nvPr/>
        </p:nvPicPr>
        <p:blipFill rotWithShape="1">
          <a:blip r:embed="rId3" cstate="print"/>
          <a:srcRect l="23962" t="38576" r="46982" b="13474"/>
          <a:stretch/>
        </p:blipFill>
        <p:spPr>
          <a:xfrm>
            <a:off x="424148" y="1628775"/>
            <a:ext cx="4113127" cy="3816388"/>
          </a:xfrm>
          <a:prstGeom prst="rect">
            <a:avLst/>
          </a:prstGeom>
        </p:spPr>
      </p:pic>
      <p:pic>
        <p:nvPicPr>
          <p:cNvPr id="6" name="Picture 5"/>
          <p:cNvPicPr>
            <a:picLocks noChangeAspect="1"/>
          </p:cNvPicPr>
          <p:nvPr/>
        </p:nvPicPr>
        <p:blipFill rotWithShape="1">
          <a:blip r:embed="rId4" cstate="print"/>
          <a:srcRect l="57950" t="28945" r="11865" b="12858"/>
          <a:stretch/>
        </p:blipFill>
        <p:spPr>
          <a:xfrm>
            <a:off x="4777349" y="1618727"/>
            <a:ext cx="4273049" cy="4631855"/>
          </a:xfrm>
          <a:prstGeom prst="rect">
            <a:avLst/>
          </a:prstGeom>
        </p:spPr>
      </p:pic>
    </p:spTree>
    <p:extLst>
      <p:ext uri="{BB962C8B-B14F-4D97-AF65-F5344CB8AC3E}">
        <p14:creationId xmlns:p14="http://schemas.microsoft.com/office/powerpoint/2010/main" val="4047592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std::future</a:t>
            </a:r>
            <a:endParaRPr lang="en-US" dirty="0">
              <a:cs typeface="Arial" panose="020B0604020202020204" pitchFamily="34" charset="0"/>
            </a:endParaRPr>
          </a:p>
        </p:txBody>
      </p:sp>
      <p:pic>
        <p:nvPicPr>
          <p:cNvPr id="4" name="Picture 3"/>
          <p:cNvPicPr>
            <a:picLocks noChangeAspect="1"/>
          </p:cNvPicPr>
          <p:nvPr/>
        </p:nvPicPr>
        <p:blipFill rotWithShape="1">
          <a:blip r:embed="rId2" cstate="print"/>
          <a:srcRect l="57906" t="22396" r="10029" b="14583"/>
          <a:stretch/>
        </p:blipFill>
        <p:spPr>
          <a:xfrm>
            <a:off x="4488504" y="1555529"/>
            <a:ext cx="4597621" cy="5080475"/>
          </a:xfrm>
          <a:prstGeom prst="rect">
            <a:avLst/>
          </a:prstGeom>
        </p:spPr>
      </p:pic>
      <p:pic>
        <p:nvPicPr>
          <p:cNvPr id="8" name="Picture 7"/>
          <p:cNvPicPr>
            <a:picLocks noChangeAspect="1"/>
          </p:cNvPicPr>
          <p:nvPr/>
        </p:nvPicPr>
        <p:blipFill rotWithShape="1">
          <a:blip r:embed="rId3" cstate="print"/>
          <a:srcRect l="24040" t="34503" r="48135" b="16518"/>
          <a:stretch/>
        </p:blipFill>
        <p:spPr>
          <a:xfrm>
            <a:off x="435166" y="1624509"/>
            <a:ext cx="3989661" cy="3948530"/>
          </a:xfrm>
          <a:prstGeom prst="rect">
            <a:avLst/>
          </a:prstGeom>
        </p:spPr>
      </p:pic>
    </p:spTree>
    <p:extLst>
      <p:ext uri="{BB962C8B-B14F-4D97-AF65-F5344CB8AC3E}">
        <p14:creationId xmlns:p14="http://schemas.microsoft.com/office/powerpoint/2010/main" val="128008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17638" y="2595716"/>
            <a:ext cx="7211961" cy="3881284"/>
          </a:xfrm>
        </p:spPr>
        <p:txBody>
          <a:bodyPr>
            <a:noAutofit/>
          </a:bodyPr>
          <a:lstStyle/>
          <a:p>
            <a:pPr marL="0" indent="0">
              <a:buNone/>
            </a:pPr>
            <a:r>
              <a:rPr lang="en-US" sz="3200" dirty="0"/>
              <a:t>Next, we look at some more detailed code examples.</a:t>
            </a:r>
          </a:p>
          <a:p>
            <a:pPr marL="0" indent="0">
              <a:buNone/>
            </a:pPr>
            <a:endParaRPr lang="en-IN" dirty="0"/>
          </a:p>
        </p:txBody>
      </p:sp>
    </p:spTree>
    <p:extLst>
      <p:ext uri="{BB962C8B-B14F-4D97-AF65-F5344CB8AC3E}">
        <p14:creationId xmlns:p14="http://schemas.microsoft.com/office/powerpoint/2010/main" val="4255494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64836" y="2826679"/>
            <a:ext cx="5715000" cy="514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1172</TotalTime>
  <Words>279</Words>
  <Application>Microsoft Office PowerPoint</Application>
  <PresentationFormat>On-screen Show (4:3)</PresentationFormat>
  <Paragraphs>50</Paragraphs>
  <Slides>12</Slides>
  <Notes>2</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22" baseType="lpstr">
      <vt:lpstr>Arial</vt:lpstr>
      <vt:lpstr>Calibri</vt:lpstr>
      <vt:lpstr>Consolas</vt:lpstr>
      <vt:lpstr>Scala OT</vt:lpstr>
      <vt:lpstr>ScalaOT</vt:lpstr>
      <vt:lpstr>ScalaSansLF-Regular</vt:lpstr>
      <vt:lpstr>ScalaSansOT</vt:lpstr>
      <vt:lpstr>Clarity</vt:lpstr>
      <vt:lpstr>1_Clarity</vt:lpstr>
      <vt:lpstr>VISIO</vt:lpstr>
      <vt:lpstr>C++ Synchronization</vt:lpstr>
      <vt:lpstr>Shared Resources</vt:lpstr>
      <vt:lpstr>Synchronization</vt:lpstr>
      <vt:lpstr>Wait For Objects</vt:lpstr>
      <vt:lpstr>Wait For Objects (cont.)</vt:lpstr>
      <vt:lpstr>C++11 Synchronization</vt:lpstr>
      <vt:lpstr>C++11 Synchronization (cont.)</vt:lpstr>
      <vt:lpstr>Synchronize Using std::mutex</vt:lpstr>
      <vt:lpstr>std::lock_guard</vt:lpstr>
      <vt:lpstr>std::future</vt:lpstr>
      <vt:lpstr>PowerPoint Presentation</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2toradmin</cp:lastModifiedBy>
  <cp:revision>138</cp:revision>
  <dcterms:created xsi:type="dcterms:W3CDTF">2015-11-10T20:00:19Z</dcterms:created>
  <dcterms:modified xsi:type="dcterms:W3CDTF">2017-09-28T13:45:41Z</dcterms:modified>
</cp:coreProperties>
</file>