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31" r:id="rId7"/>
    <p:sldId id="330" r:id="rId8"/>
    <p:sldId id="332" r:id="rId9"/>
    <p:sldId id="333" r:id="rId10"/>
    <p:sldId id="334" r:id="rId11"/>
    <p:sldId id="335" r:id="rId12"/>
    <p:sldId id="33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1026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Creating C++ Threads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7064826" cy="1752600"/>
          </a:xfrm>
        </p:spPr>
        <p:txBody>
          <a:bodyPr>
            <a:noAutofit/>
          </a:bodyPr>
          <a:lstStyle/>
          <a:p>
            <a:r>
              <a:rPr lang="en-US" dirty="0"/>
              <a:t>Available for the First Time in C++11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Creating Threads Using C++11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sz="3200" dirty="0">
                <a:latin typeface="Consolas" panose="020B0609020204030204" pitchFamily="49" charset="0"/>
                <a:cs typeface="Arial" panose="020B0604020202020204" pitchFamily="34" charset="0"/>
              </a:rPr>
              <a:t>std::thread t(f)</a:t>
            </a:r>
          </a:p>
          <a:p>
            <a:pPr lvl="1">
              <a:spcBef>
                <a:spcPts val="1800"/>
              </a:spcBef>
            </a:pPr>
            <a:r>
              <a:rPr lang="en-IN" sz="2800" dirty="0">
                <a:cs typeface="Arial" panose="020B0604020202020204" pitchFamily="34" charset="0"/>
              </a:rPr>
              <a:t>f is a callable object; e.g., function pointer, </a:t>
            </a:r>
            <a:r>
              <a:rPr lang="en-IN" sz="2800" dirty="0" err="1">
                <a:cs typeface="Arial" panose="020B0604020202020204" pitchFamily="34" charset="0"/>
              </a:rPr>
              <a:t>functor</a:t>
            </a:r>
            <a:r>
              <a:rPr lang="en-IN" sz="2800" dirty="0">
                <a:cs typeface="Arial" panose="020B0604020202020204" pitchFamily="34" charset="0"/>
              </a:rPr>
              <a:t>, or lambda that takes no arguments and has void return type.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latin typeface="Consolas" panose="020B0609020204030204" pitchFamily="49" charset="0"/>
                <a:cs typeface="Arial" panose="020B0604020202020204" pitchFamily="34" charset="0"/>
              </a:rPr>
              <a:t>std::thread t(g,a1,	a2, …)</a:t>
            </a:r>
          </a:p>
          <a:p>
            <a:pPr lvl="1">
              <a:spcBef>
                <a:spcPts val="1800"/>
              </a:spcBef>
            </a:pPr>
            <a:r>
              <a:rPr lang="en-IN" sz="2800" dirty="0">
                <a:cs typeface="Arial" panose="020B0604020202020204" pitchFamily="34" charset="0"/>
              </a:rPr>
              <a:t>g is a callable object that takes arguments a1, a2, … and has void return type.</a:t>
            </a: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C++11 Thread Functions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IN" sz="2600" dirty="0">
                <a:cs typeface="Arial" panose="020B0604020202020204" pitchFamily="34" charset="0"/>
              </a:rPr>
              <a:t>t.get_id() returns thread id—unique among all running threads.</a:t>
            </a:r>
          </a:p>
          <a:p>
            <a:pPr>
              <a:spcBef>
                <a:spcPts val="1200"/>
              </a:spcBef>
            </a:pPr>
            <a:r>
              <a:rPr lang="en-IN" sz="2600" dirty="0" err="1">
                <a:cs typeface="Arial" panose="020B0604020202020204" pitchFamily="34" charset="0"/>
              </a:rPr>
              <a:t>t.join</a:t>
            </a:r>
            <a:r>
              <a:rPr lang="en-IN" sz="2600" dirty="0">
                <a:cs typeface="Arial" panose="020B0604020202020204" pitchFamily="34" charset="0"/>
              </a:rPr>
              <a:t>() blocks until thread t completes; e.g., exits its thread function.</a:t>
            </a:r>
          </a:p>
          <a:p>
            <a:pPr>
              <a:spcBef>
                <a:spcPts val="1200"/>
              </a:spcBef>
            </a:pPr>
            <a:r>
              <a:rPr lang="en-IN" sz="2600" dirty="0" err="1">
                <a:cs typeface="Arial" panose="020B0604020202020204" pitchFamily="34" charset="0"/>
              </a:rPr>
              <a:t>t.detach</a:t>
            </a:r>
            <a:r>
              <a:rPr lang="en-IN" sz="2600" dirty="0">
                <a:cs typeface="Arial" panose="020B0604020202020204" pitchFamily="34" charset="0"/>
              </a:rPr>
              <a:t>() disassociates thread object t from underlying OS thread.</a:t>
            </a:r>
          </a:p>
          <a:p>
            <a:pPr>
              <a:spcBef>
                <a:spcPts val="1200"/>
              </a:spcBef>
            </a:pPr>
            <a:r>
              <a:rPr lang="en-IN" sz="2600" dirty="0">
                <a:cs typeface="Arial" panose="020B0604020202020204" pitchFamily="34" charset="0"/>
              </a:rPr>
              <a:t>All </a:t>
            </a:r>
            <a:r>
              <a:rPr lang="en-IN" sz="2600" dirty="0" err="1">
                <a:cs typeface="Arial" panose="020B0604020202020204" pitchFamily="34" charset="0"/>
              </a:rPr>
              <a:t>theads</a:t>
            </a:r>
            <a:r>
              <a:rPr lang="en-IN" sz="2600" dirty="0">
                <a:cs typeface="Arial" panose="020B0604020202020204" pitchFamily="34" charset="0"/>
              </a:rPr>
              <a:t> </a:t>
            </a:r>
            <a:r>
              <a:rPr lang="en-IN" sz="2600" b="1" dirty="0">
                <a:cs typeface="Arial" panose="020B0604020202020204" pitchFamily="34" charset="0"/>
              </a:rPr>
              <a:t>must</a:t>
            </a:r>
            <a:r>
              <a:rPr lang="en-IN" sz="2600" dirty="0">
                <a:cs typeface="Arial" panose="020B0604020202020204" pitchFamily="34" charset="0"/>
              </a:rPr>
              <a:t> be joined or detached (not both) before thread object goes out of scope. Otherwise, an exception is thrown on termination.</a:t>
            </a:r>
          </a:p>
          <a:p>
            <a:pPr>
              <a:spcBef>
                <a:spcPts val="1200"/>
              </a:spcBef>
            </a:pPr>
            <a:r>
              <a:rPr lang="en-IN" sz="2600" dirty="0">
                <a:cs typeface="Arial" panose="020B0604020202020204" pitchFamily="34" charset="0"/>
              </a:rPr>
              <a:t>std::</a:t>
            </a:r>
            <a:r>
              <a:rPr lang="en-IN" sz="2600" dirty="0" err="1">
                <a:cs typeface="Arial" panose="020B0604020202020204" pitchFamily="34" charset="0"/>
              </a:rPr>
              <a:t>this_thread</a:t>
            </a:r>
            <a:r>
              <a:rPr lang="en-IN" sz="2600" dirty="0">
                <a:cs typeface="Arial" panose="020B0604020202020204" pitchFamily="34" charset="0"/>
              </a:rPr>
              <a:t>::</a:t>
            </a:r>
            <a:r>
              <a:rPr lang="en-IN" sz="2600" dirty="0" err="1">
                <a:cs typeface="Arial" panose="020B0604020202020204" pitchFamily="34" charset="0"/>
              </a:rPr>
              <a:t>sleep_for</a:t>
            </a:r>
            <a:r>
              <a:rPr lang="en-IN" sz="2600" dirty="0">
                <a:cs typeface="Arial" panose="020B0604020202020204" pitchFamily="34" charset="0"/>
              </a:rPr>
              <a:t>(</a:t>
            </a:r>
            <a:r>
              <a:rPr lang="en-IN" sz="2600" dirty="0" err="1">
                <a:cs typeface="Arial" panose="020B0604020202020204" pitchFamily="34" charset="0"/>
              </a:rPr>
              <a:t>chrono</a:t>
            </a:r>
            <a:r>
              <a:rPr lang="en-IN" sz="2600" dirty="0">
                <a:cs typeface="Arial" panose="020B0604020202020204" pitchFamily="34" charset="0"/>
              </a:rPr>
              <a:t>::duration);</a:t>
            </a:r>
            <a:endParaRPr lang="en-US" sz="26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429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Basic Thread Creation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14999" t="38418" r="32224" b="14032"/>
          <a:stretch/>
        </p:blipFill>
        <p:spPr>
          <a:xfrm>
            <a:off x="521821" y="1628774"/>
            <a:ext cx="8360922" cy="423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8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Join and Detach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/>
          <a:srcRect l="14860" t="29829" r="19014" b="17046"/>
          <a:stretch/>
        </p:blipFill>
        <p:spPr>
          <a:xfrm>
            <a:off x="469557" y="1591704"/>
            <a:ext cx="8603674" cy="388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99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Thread Parameters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/>
          <a:srcRect l="13668" t="36380" r="29182" b="19988"/>
          <a:stretch/>
        </p:blipFill>
        <p:spPr>
          <a:xfrm>
            <a:off x="528864" y="1596117"/>
            <a:ext cx="8420831" cy="36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8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Testing Joinable()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/>
          <a:srcRect l="16582" t="39094" r="56454" b="36161"/>
          <a:stretch/>
        </p:blipFill>
        <p:spPr>
          <a:xfrm>
            <a:off x="514349" y="1616094"/>
            <a:ext cx="3900470" cy="20124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/>
          <a:srcRect l="47131" t="26595" r="25475" b="12947"/>
          <a:stretch/>
        </p:blipFill>
        <p:spPr>
          <a:xfrm>
            <a:off x="4681635" y="1590697"/>
            <a:ext cx="4005165" cy="496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5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Asynchronous Methods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/>
          <a:srcRect l="14861" t="38353" r="24700" b="25283"/>
          <a:stretch/>
        </p:blipFill>
        <p:spPr>
          <a:xfrm>
            <a:off x="505025" y="1606772"/>
            <a:ext cx="8465597" cy="286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5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Starting Thread </a:t>
            </a:r>
            <a:r>
              <a:rPr lang="en-US" dirty="0" smtClean="0"/>
              <a:t>W</a:t>
            </a:r>
            <a:r>
              <a:rPr lang="en-US" sz="4400" dirty="0" smtClean="0"/>
              <a:t>ith </a:t>
            </a:r>
            <a:r>
              <a:rPr lang="en-US" sz="4400" dirty="0"/>
              <a:t>Callable Object</a:t>
            </a:r>
            <a:endParaRPr lang="en-US" sz="4400" dirty="0"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5274" t="37929" r="33740" b="19914"/>
          <a:stretch/>
        </p:blipFill>
        <p:spPr>
          <a:xfrm>
            <a:off x="557678" y="1592917"/>
            <a:ext cx="8094513" cy="376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05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76632" y="2462980"/>
            <a:ext cx="7152968" cy="40140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In the next segment we will look at code demos.</a:t>
            </a:r>
          </a:p>
          <a:p>
            <a:pPr marL="0" indent="0">
              <a:buClrTx/>
              <a:buNone/>
            </a:pPr>
            <a:endParaRPr lang="en-US" sz="3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080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Words>160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Creating C++ Threads</vt:lpstr>
      <vt:lpstr>Creating Threads Using C++11</vt:lpstr>
      <vt:lpstr>C++11 Thread Functions</vt:lpstr>
      <vt:lpstr>Basic Thread Creation</vt:lpstr>
      <vt:lpstr>Join and Detach</vt:lpstr>
      <vt:lpstr>Thread Parameters</vt:lpstr>
      <vt:lpstr>Testing Joinable()</vt:lpstr>
      <vt:lpstr>Asynchronous Methods</vt:lpstr>
      <vt:lpstr>Starting Thread With Callable Object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137</cp:revision>
  <dcterms:created xsi:type="dcterms:W3CDTF">2015-11-10T20:00:19Z</dcterms:created>
  <dcterms:modified xsi:type="dcterms:W3CDTF">2017-09-28T13:43:43Z</dcterms:modified>
</cp:coreProperties>
</file>