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7"/>
  </p:notesMasterIdLst>
  <p:sldIdLst>
    <p:sldId id="326" r:id="rId3"/>
    <p:sldId id="320" r:id="rId4"/>
    <p:sldId id="327" r:id="rId5"/>
    <p:sldId id="328" r:id="rId6"/>
    <p:sldId id="329" r:id="rId7"/>
    <p:sldId id="330" r:id="rId8"/>
    <p:sldId id="332" r:id="rId9"/>
    <p:sldId id="334" r:id="rId10"/>
    <p:sldId id="335" r:id="rId11"/>
    <p:sldId id="337" r:id="rId12"/>
    <p:sldId id="331" r:id="rId13"/>
    <p:sldId id="333" r:id="rId14"/>
    <p:sldId id="336" r:id="rId15"/>
    <p:sldId id="33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65" d="100"/>
          <a:sy n="65" d="100"/>
        </p:scale>
        <p:origin x="1452" y="78"/>
      </p:cViewPr>
      <p:guideLst>
        <p:guide orient="horz" pos="2160"/>
        <p:guide pos="3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t>Platform Threads</a:t>
            </a:r>
          </a:p>
        </p:txBody>
      </p:sp>
      <p:sp>
        <p:nvSpPr>
          <p:cNvPr id="3" name="Subtitle 2"/>
          <p:cNvSpPr>
            <a:spLocks noGrp="1"/>
          </p:cNvSpPr>
          <p:nvPr>
            <p:ph type="subTitle" idx="1"/>
          </p:nvPr>
        </p:nvSpPr>
        <p:spPr>
          <a:xfrm>
            <a:off x="555174" y="2938420"/>
            <a:ext cx="6400800" cy="1752600"/>
          </a:xfrm>
        </p:spPr>
        <p:txBody>
          <a:bodyPr>
            <a:noAutofit/>
          </a:bodyPr>
          <a:lstStyle/>
          <a:p>
            <a:r>
              <a:rPr lang="en-US" dirty="0"/>
              <a:t>Creation and Synchronization</a:t>
            </a:r>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400" dirty="0"/>
              <a:t>Call </a:t>
            </a:r>
            <a:r>
              <a:rPr lang="en-US" sz="2400" dirty="0" err="1"/>
              <a:t>CreateThread</a:t>
            </a:r>
            <a:r>
              <a:rPr lang="en-US" sz="2400" dirty="0"/>
              <a:t>(…) only if you won’t be using ANY language libraries, since these are not initialized by Win32 API functions.</a:t>
            </a:r>
          </a:p>
          <a:p>
            <a:pPr>
              <a:spcBef>
                <a:spcPts val="600"/>
              </a:spcBef>
            </a:pPr>
            <a:r>
              <a:rPr lang="en-US" sz="2400" dirty="0"/>
              <a:t>HANDLE </a:t>
            </a:r>
            <a:r>
              <a:rPr lang="en-US" sz="2400" dirty="0" err="1"/>
              <a:t>hThrd</a:t>
            </a:r>
            <a:r>
              <a:rPr lang="en-US" sz="2400" dirty="0"/>
              <a:t> = </a:t>
            </a:r>
            <a:br>
              <a:rPr lang="en-US" sz="2400" dirty="0"/>
            </a:br>
            <a:r>
              <a:rPr lang="en-US" sz="2400" dirty="0"/>
              <a:t>     (HANDLE)_</a:t>
            </a:r>
            <a:r>
              <a:rPr lang="en-US" sz="2400" dirty="0" err="1"/>
              <a:t>beginthread</a:t>
            </a:r>
            <a:r>
              <a:rPr lang="en-US" sz="2400" dirty="0"/>
              <a:t>(</a:t>
            </a:r>
            <a:r>
              <a:rPr lang="en-US" sz="2400" dirty="0" err="1"/>
              <a:t>ThreadFunc</a:t>
            </a:r>
            <a:r>
              <a:rPr lang="en-US" sz="2400" dirty="0"/>
              <a:t>, 0, &amp;</a:t>
            </a:r>
            <a:r>
              <a:rPr lang="en-US" sz="2400" dirty="0" err="1"/>
              <a:t>ThreadInfo</a:t>
            </a:r>
            <a:r>
              <a:rPr lang="en-US" sz="2400" dirty="0"/>
              <a:t>);</a:t>
            </a:r>
          </a:p>
          <a:p>
            <a:pPr>
              <a:spcBef>
                <a:spcPts val="600"/>
              </a:spcBef>
            </a:pPr>
            <a:r>
              <a:rPr lang="en-US" sz="2400" dirty="0" err="1"/>
              <a:t>ThreadFunc</a:t>
            </a:r>
            <a:r>
              <a:rPr lang="en-US" sz="2400" dirty="0"/>
              <a:t>—the function executed by the new thread</a:t>
            </a:r>
          </a:p>
          <a:p>
            <a:pPr lvl="1">
              <a:spcBef>
                <a:spcPts val="600"/>
              </a:spcBef>
            </a:pPr>
            <a:r>
              <a:rPr lang="en-US" sz="2000" dirty="0"/>
              <a:t>void _</a:t>
            </a:r>
            <a:r>
              <a:rPr lang="en-US" sz="2000" dirty="0" err="1"/>
              <a:t>cdecl</a:t>
            </a:r>
            <a:r>
              <a:rPr lang="en-US" sz="2000" dirty="0"/>
              <a:t> </a:t>
            </a:r>
            <a:r>
              <a:rPr lang="en-US" sz="2000" dirty="0" err="1"/>
              <a:t>ThreadFunc</a:t>
            </a:r>
            <a:r>
              <a:rPr lang="en-US" sz="2000" dirty="0"/>
              <a:t>(void *</a:t>
            </a:r>
            <a:r>
              <a:rPr lang="en-US" sz="2000" dirty="0" err="1"/>
              <a:t>pThreadInfo</a:t>
            </a:r>
            <a:r>
              <a:rPr lang="en-US" sz="2000" dirty="0"/>
              <a:t>);</a:t>
            </a:r>
          </a:p>
          <a:p>
            <a:pPr>
              <a:spcBef>
                <a:spcPts val="600"/>
              </a:spcBef>
            </a:pPr>
            <a:r>
              <a:rPr lang="en-US" sz="2400" dirty="0" err="1"/>
              <a:t>pThreadInfo</a:t>
            </a:r>
            <a:r>
              <a:rPr lang="en-US" sz="2400" dirty="0"/>
              <a:t>—pointer to input parameters for the thread</a:t>
            </a:r>
          </a:p>
          <a:p>
            <a:pPr>
              <a:spcBef>
                <a:spcPts val="600"/>
              </a:spcBef>
            </a:pPr>
            <a:r>
              <a:rPr lang="en-US" sz="2400" dirty="0"/>
              <a:t>For threads created with _</a:t>
            </a:r>
            <a:r>
              <a:rPr lang="en-US" sz="2400" dirty="0" err="1"/>
              <a:t>beginthread</a:t>
            </a:r>
            <a:r>
              <a:rPr lang="en-US" sz="2400" dirty="0"/>
              <a:t>, the thread function, ThreadFunc, must be a global function or static member function of a class. It cannot be a non-static member function.</a:t>
            </a:r>
          </a:p>
          <a:p>
            <a:pPr marL="0" indent="0">
              <a:lnSpc>
                <a:spcPct val="110000"/>
              </a:lnSpc>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77570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a:t>
            </a:r>
            <a:endParaRPr lang="en-US" dirty="0">
              <a:cs typeface="Arial" panose="020B0604020202020204" pitchFamily="34" charset="0"/>
            </a:endParaRPr>
          </a:p>
        </p:txBody>
      </p:sp>
      <p:sp>
        <p:nvSpPr>
          <p:cNvPr id="3" name="Content Placeholder 2"/>
          <p:cNvSpPr>
            <a:spLocks noGrp="1"/>
          </p:cNvSpPr>
          <p:nvPr>
            <p:ph idx="1"/>
          </p:nvPr>
        </p:nvSpPr>
        <p:spPr>
          <a:xfrm>
            <a:off x="457200" y="2396836"/>
            <a:ext cx="8229600" cy="4080164"/>
          </a:xfrm>
        </p:spPr>
        <p:txBody>
          <a:bodyPr>
            <a:normAutofit/>
          </a:bodyPr>
          <a:lstStyle/>
          <a:p>
            <a:pPr marL="0" indent="0">
              <a:lnSpc>
                <a:spcPct val="120000"/>
              </a:lnSpc>
              <a:buNone/>
            </a:pPr>
            <a:endParaRPr lang="en-US" sz="2800" dirty="0"/>
          </a:p>
          <a:p>
            <a:pPr>
              <a:spcBef>
                <a:spcPts val="1800"/>
              </a:spcBef>
            </a:pPr>
            <a:r>
              <a:rPr lang="en-US" sz="2400" dirty="0"/>
              <a:t>SECURITY_ATTRIBUTES *</a:t>
            </a:r>
            <a:r>
              <a:rPr lang="en-US" sz="2400" dirty="0" err="1"/>
              <a:t>pSecurity</a:t>
            </a:r>
            <a:r>
              <a:rPr lang="en-US" sz="2400" dirty="0"/>
              <a:t>—null for user privileges</a:t>
            </a:r>
          </a:p>
          <a:p>
            <a:pPr>
              <a:spcBef>
                <a:spcPts val="1800"/>
              </a:spcBef>
            </a:pPr>
            <a:r>
              <a:rPr lang="en-US" sz="2400" dirty="0"/>
              <a:t>unsigned </a:t>
            </a:r>
            <a:r>
              <a:rPr lang="en-US" sz="2400" dirty="0" err="1"/>
              <a:t>int</a:t>
            </a:r>
            <a:r>
              <a:rPr lang="en-US" sz="2400" dirty="0"/>
              <a:t> </a:t>
            </a:r>
            <a:r>
              <a:rPr lang="en-US" sz="2400" dirty="0" err="1"/>
              <a:t>stack_size</a:t>
            </a:r>
            <a:r>
              <a:rPr lang="en-US" sz="2400" dirty="0"/>
              <a:t>—size of stack to use, 0 gives default size</a:t>
            </a:r>
          </a:p>
          <a:p>
            <a:pPr>
              <a:spcBef>
                <a:spcPts val="1800"/>
              </a:spcBef>
            </a:pPr>
            <a:r>
              <a:rPr lang="en-US" sz="2400" dirty="0" err="1"/>
              <a:t>ThreadFunc</a:t>
            </a:r>
            <a:r>
              <a:rPr lang="en-US" sz="2400" dirty="0"/>
              <a:t>—the function executed by the new thread</a:t>
            </a:r>
            <a:br>
              <a:rPr lang="en-US" sz="2400" dirty="0"/>
            </a:br>
            <a:r>
              <a:rPr lang="en-US" sz="2400" dirty="0"/>
              <a:t>     unsigned _</a:t>
            </a:r>
            <a:r>
              <a:rPr lang="en-US" sz="2400" dirty="0" err="1"/>
              <a:t>stdcall</a:t>
            </a:r>
            <a:r>
              <a:rPr lang="en-US" sz="2400" dirty="0"/>
              <a:t> ThreadFunc(void *pThreadInfo);   //     </a:t>
            </a:r>
            <a:br>
              <a:rPr lang="en-US" sz="2400" dirty="0"/>
            </a:br>
            <a:r>
              <a:rPr lang="en-US" sz="2400" dirty="0"/>
              <a:t>     returns exit code</a:t>
            </a:r>
          </a:p>
        </p:txBody>
      </p:sp>
      <p:pic>
        <p:nvPicPr>
          <p:cNvPr id="4" name="Picture 3"/>
          <p:cNvPicPr>
            <a:picLocks noChangeAspect="1"/>
          </p:cNvPicPr>
          <p:nvPr/>
        </p:nvPicPr>
        <p:blipFill rotWithShape="1">
          <a:blip r:embed="rId2" cstate="print"/>
          <a:srcRect l="22552" t="39520" r="13451" b="44193"/>
          <a:stretch/>
        </p:blipFill>
        <p:spPr>
          <a:xfrm>
            <a:off x="457200" y="1602000"/>
            <a:ext cx="8326582" cy="1191491"/>
          </a:xfrm>
          <a:prstGeom prst="rect">
            <a:avLst/>
          </a:prstGeom>
        </p:spPr>
      </p:pic>
    </p:spTree>
    <p:extLst>
      <p:ext uri="{BB962C8B-B14F-4D97-AF65-F5344CB8AC3E}">
        <p14:creationId xmlns:p14="http://schemas.microsoft.com/office/powerpoint/2010/main" val="3728437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400" dirty="0"/>
              <a:t>void *</a:t>
            </a:r>
            <a:r>
              <a:rPr lang="en-US" sz="2400" dirty="0" err="1"/>
              <a:t>pThreadInfo</a:t>
            </a:r>
            <a:r>
              <a:rPr lang="en-US" sz="2400" dirty="0"/>
              <a:t>—pointer to input parameter structure for use by ThreadFunc</a:t>
            </a:r>
          </a:p>
          <a:p>
            <a:pPr>
              <a:spcBef>
                <a:spcPts val="1800"/>
              </a:spcBef>
            </a:pPr>
            <a:r>
              <a:rPr lang="en-US" sz="2400" dirty="0" err="1"/>
              <a:t>Enum</a:t>
            </a:r>
            <a:r>
              <a:rPr lang="en-US" sz="2400" dirty="0"/>
              <a:t> </a:t>
            </a:r>
            <a:r>
              <a:rPr lang="en-US" sz="2400" dirty="0" err="1"/>
              <a:t>initflg</a:t>
            </a:r>
            <a:r>
              <a:rPr lang="en-US" sz="2400" dirty="0"/>
              <a:t>—0 to start running or CREATE_SUSPENDED to start suspended</a:t>
            </a:r>
          </a:p>
          <a:p>
            <a:pPr>
              <a:spcBef>
                <a:spcPts val="1800"/>
              </a:spcBef>
            </a:pPr>
            <a:r>
              <a:rPr lang="en-US" sz="2400" dirty="0"/>
              <a:t>Int32 *</a:t>
            </a:r>
            <a:r>
              <a:rPr lang="en-US" sz="2400" dirty="0" err="1"/>
              <a:t>pThrdID</a:t>
            </a:r>
            <a:r>
              <a:rPr lang="en-US" sz="2400" dirty="0"/>
              <a:t>—returns pointer to </a:t>
            </a:r>
            <a:r>
              <a:rPr lang="en-US" sz="2400" dirty="0" err="1"/>
              <a:t>threadID</a:t>
            </a:r>
            <a:r>
              <a:rPr lang="en-US" sz="2400" dirty="0"/>
              <a:t> if non-null on call, otherwise not used </a:t>
            </a:r>
          </a:p>
          <a:p>
            <a:pPr>
              <a:spcBef>
                <a:spcPts val="1800"/>
              </a:spcBef>
            </a:pPr>
            <a:r>
              <a:rPr lang="en-US" sz="2400" dirty="0"/>
              <a:t>For threads created with _</a:t>
            </a:r>
            <a:r>
              <a:rPr lang="en-US" sz="2400" dirty="0" err="1"/>
              <a:t>beginthreadex</a:t>
            </a:r>
            <a:r>
              <a:rPr lang="en-US" sz="2400" dirty="0"/>
              <a:t>, the thread function, ThreadFunc, must be a global function or static member function of a class. It cannot be a non-static member function.</a:t>
            </a:r>
          </a:p>
          <a:p>
            <a:pPr marL="0" indent="0">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1895589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Thread Priority</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t>You use thread priority to balance processing performance between the interfaces and computations.  </a:t>
            </a:r>
          </a:p>
          <a:p>
            <a:pPr lvl="1">
              <a:spcBef>
                <a:spcPts val="1800"/>
              </a:spcBef>
            </a:pPr>
            <a:r>
              <a:rPr lang="en-US" sz="2400" dirty="0"/>
              <a:t>If UI threads have insufficient priority, the display freezes while computation proceeds.</a:t>
            </a:r>
          </a:p>
          <a:p>
            <a:pPr lvl="1">
              <a:spcBef>
                <a:spcPts val="1800"/>
              </a:spcBef>
            </a:pPr>
            <a:r>
              <a:rPr lang="en-US" sz="2400" dirty="0"/>
              <a:t>If UI threads have very high priority, the computation may suffer.</a:t>
            </a:r>
          </a:p>
          <a:p>
            <a:pPr lvl="1">
              <a:spcBef>
                <a:spcPts val="1800"/>
              </a:spcBef>
            </a:pPr>
            <a:r>
              <a:rPr lang="en-US" sz="2400" dirty="0"/>
              <a:t>We will look at an example that shows this clearly.</a:t>
            </a:r>
          </a:p>
        </p:txBody>
      </p:sp>
    </p:spTree>
    <p:extLst>
      <p:ext uri="{BB962C8B-B14F-4D97-AF65-F5344CB8AC3E}">
        <p14:creationId xmlns:p14="http://schemas.microsoft.com/office/powerpoint/2010/main" val="569739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Thread Priority (cont.)</a:t>
            </a:r>
            <a:endParaRPr lang="en-US" dirty="0">
              <a:cs typeface="Arial" panose="020B0604020202020204" pitchFamily="34" charset="0"/>
            </a:endParaRPr>
          </a:p>
        </p:txBody>
      </p:sp>
      <p:sp>
        <p:nvSpPr>
          <p:cNvPr id="3" name="Content Placeholder 2"/>
          <p:cNvSpPr>
            <a:spLocks noGrp="1"/>
          </p:cNvSpPr>
          <p:nvPr>
            <p:ph idx="1"/>
          </p:nvPr>
        </p:nvSpPr>
        <p:spPr/>
        <p:txBody>
          <a:bodyPr>
            <a:normAutofit/>
          </a:bodyPr>
          <a:lstStyle/>
          <a:p>
            <a:pPr>
              <a:spcBef>
                <a:spcPts val="1800"/>
              </a:spcBef>
            </a:pPr>
            <a:r>
              <a:rPr lang="en-US" sz="2800" dirty="0"/>
              <a:t>Thread priorities take the values:</a:t>
            </a:r>
          </a:p>
          <a:p>
            <a:pPr lvl="1">
              <a:spcBef>
                <a:spcPts val="1800"/>
              </a:spcBef>
            </a:pPr>
            <a:r>
              <a:rPr lang="en-US" sz="2400" dirty="0"/>
              <a:t>THREAD_PRIORITY_IDLE</a:t>
            </a:r>
          </a:p>
          <a:p>
            <a:pPr lvl="1">
              <a:spcBef>
                <a:spcPts val="1800"/>
              </a:spcBef>
            </a:pPr>
            <a:r>
              <a:rPr lang="en-US" sz="2400" dirty="0"/>
              <a:t>THREAD_PRIORITY_LOWEST</a:t>
            </a:r>
          </a:p>
          <a:p>
            <a:pPr lvl="1">
              <a:spcBef>
                <a:spcPts val="1800"/>
              </a:spcBef>
            </a:pPr>
            <a:r>
              <a:rPr lang="en-US" sz="2400" dirty="0"/>
              <a:t>THREAD_PRIORITY_BELOW_NORMAL</a:t>
            </a:r>
          </a:p>
          <a:p>
            <a:pPr lvl="1">
              <a:spcBef>
                <a:spcPts val="1800"/>
              </a:spcBef>
            </a:pPr>
            <a:r>
              <a:rPr lang="en-US" sz="2400" dirty="0"/>
              <a:t>THREAD_PRIORITY_NORMAL</a:t>
            </a:r>
          </a:p>
          <a:p>
            <a:pPr lvl="1">
              <a:spcBef>
                <a:spcPts val="1800"/>
              </a:spcBef>
            </a:pPr>
            <a:r>
              <a:rPr lang="en-US" sz="2400" dirty="0"/>
              <a:t>THREAD_PRIORITY_ABOVE_NORMAL</a:t>
            </a:r>
          </a:p>
          <a:p>
            <a:pPr lvl="1">
              <a:spcBef>
                <a:spcPts val="1800"/>
              </a:spcBef>
            </a:pPr>
            <a:r>
              <a:rPr lang="en-US" sz="2400" dirty="0"/>
              <a:t>THREAD_PRIORITY_HIGHEST</a:t>
            </a:r>
          </a:p>
          <a:p>
            <a:pPr lvl="1">
              <a:spcBef>
                <a:spcPts val="1800"/>
              </a:spcBef>
            </a:pPr>
            <a:r>
              <a:rPr lang="en-US" sz="2400" dirty="0"/>
              <a:t>THREAD_PRIORITY_TIME_CRITICAL</a:t>
            </a:r>
          </a:p>
          <a:p>
            <a:pPr marL="0" indent="0">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171538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Resources</a:t>
            </a:r>
            <a:endParaRPr lang="en-US" dirty="0">
              <a:cs typeface="Arial" panose="020B0604020202020204" pitchFamily="34" charset="0"/>
            </a:endParaRPr>
          </a:p>
        </p:txBody>
      </p:sp>
      <p:sp>
        <p:nvSpPr>
          <p:cNvPr id="3" name="Content Placeholder 2"/>
          <p:cNvSpPr>
            <a:spLocks noGrp="1"/>
          </p:cNvSpPr>
          <p:nvPr>
            <p:ph idx="1"/>
          </p:nvPr>
        </p:nvSpPr>
        <p:spPr>
          <a:xfrm>
            <a:off x="457200" y="1600200"/>
            <a:ext cx="8229600" cy="1107831"/>
          </a:xfrm>
        </p:spPr>
        <p:txBody>
          <a:bodyPr>
            <a:noAutofit/>
          </a:bodyPr>
          <a:lstStyle/>
          <a:p>
            <a:pPr>
              <a:spcBef>
                <a:spcPts val="600"/>
              </a:spcBef>
            </a:pPr>
            <a:r>
              <a:rPr lang="en-US" sz="2600" dirty="0"/>
              <a:t>A child thread often needs to communicate with its parent thread. It does this via some shared resource, like a queue.</a:t>
            </a:r>
          </a:p>
          <a:p>
            <a:pPr>
              <a:spcBef>
                <a:spcPts val="600"/>
              </a:spcBef>
            </a:pPr>
            <a:endParaRPr lang="en-US" sz="2800" dirty="0"/>
          </a:p>
          <a:p>
            <a:pPr marL="0" indent="0">
              <a:buClrTx/>
              <a:buNone/>
            </a:pPr>
            <a:endParaRPr lang="en-US" sz="3200" dirty="0">
              <a:cs typeface="Arial" panose="020B0604020202020204" pitchFamily="34" charset="0"/>
            </a:endParaRPr>
          </a:p>
        </p:txBody>
      </p:sp>
      <p:graphicFrame>
        <p:nvGraphicFramePr>
          <p:cNvPr id="4" name="Object 8"/>
          <p:cNvGraphicFramePr>
            <a:graphicFrameLocks noChangeAspect="1"/>
          </p:cNvGraphicFramePr>
          <p:nvPr>
            <p:extLst>
              <p:ext uri="{D42A27DB-BD31-4B8C-83A1-F6EECF244321}">
                <p14:modId xmlns:p14="http://schemas.microsoft.com/office/powerpoint/2010/main" val="3757506560"/>
              </p:ext>
            </p:extLst>
          </p:nvPr>
        </p:nvGraphicFramePr>
        <p:xfrm>
          <a:off x="1945481" y="2987895"/>
          <a:ext cx="5253038" cy="3382963"/>
        </p:xfrm>
        <a:graphic>
          <a:graphicData uri="http://schemas.openxmlformats.org/presentationml/2006/ole">
            <mc:AlternateContent xmlns:mc="http://schemas.openxmlformats.org/markup-compatibility/2006">
              <mc:Choice xmlns:v="urn:schemas-microsoft-com:vml" Requires="v">
                <p:oleObj spid="_x0000_s1059" name="VISIO" r:id="rId3" imgW="5978160" imgH="3692160" progId="">
                  <p:embed/>
                </p:oleObj>
              </mc:Choice>
              <mc:Fallback>
                <p:oleObj name="VISIO" r:id="rId3" imgW="5978160" imgH="3692160" progId="">
                  <p:embed/>
                  <p:pic>
                    <p:nvPicPr>
                      <p:cNvPr id="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5481" y="2987895"/>
                        <a:ext cx="5253038"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5009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2600" dirty="0"/>
              <a:t>A program may need multiple threads to share </a:t>
            </a:r>
            <a:br>
              <a:rPr lang="en-US" sz="2600" dirty="0"/>
            </a:br>
            <a:r>
              <a:rPr lang="en-US" sz="2600" dirty="0"/>
              <a:t>some data.</a:t>
            </a:r>
          </a:p>
          <a:p>
            <a:r>
              <a:rPr lang="en-US" sz="2600" dirty="0"/>
              <a:t>If access is not controlled to be sequential, then shared data may become corrupted.</a:t>
            </a:r>
          </a:p>
          <a:p>
            <a:pPr lvl="1"/>
            <a:r>
              <a:rPr lang="en-US" sz="2200" dirty="0"/>
              <a:t>One thread accesses the data, begins to modify the data, and then is put to sleep because its time slice has expired.  The problem arises when the data is in an incomplete state of modification.</a:t>
            </a:r>
          </a:p>
          <a:p>
            <a:pPr lvl="1"/>
            <a:r>
              <a:rPr lang="en-US" sz="2200" dirty="0"/>
              <a:t>Another thread awakes and accesses the data, that is only partially modified. The result is very likely to be corrupt data.</a:t>
            </a:r>
          </a:p>
          <a:p>
            <a:r>
              <a:rPr lang="en-US" sz="2600" dirty="0"/>
              <a:t>The process of making access serial is called serialization or synchronization.</a:t>
            </a:r>
          </a:p>
          <a:p>
            <a:pPr marL="0" indent="0">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43325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Wait For Objects</a:t>
            </a:r>
            <a:endParaRPr lang="en-US" dirty="0">
              <a:cs typeface="Arial" panose="020B0604020202020204" pitchFamily="34" charset="0"/>
            </a:endParaRPr>
          </a:p>
        </p:txBody>
      </p:sp>
      <p:sp>
        <p:nvSpPr>
          <p:cNvPr id="3" name="Content Placeholder 2"/>
          <p:cNvSpPr>
            <a:spLocks noGrp="1"/>
          </p:cNvSpPr>
          <p:nvPr>
            <p:ph idx="1"/>
          </p:nvPr>
        </p:nvSpPr>
        <p:spPr>
          <a:xfrm>
            <a:off x="457200" y="1600200"/>
            <a:ext cx="8229600" cy="5257800"/>
          </a:xfrm>
        </p:spPr>
        <p:txBody>
          <a:bodyPr>
            <a:noAutofit/>
          </a:bodyPr>
          <a:lstStyle/>
          <a:p>
            <a:pPr>
              <a:lnSpc>
                <a:spcPct val="120000"/>
              </a:lnSpc>
            </a:pPr>
            <a:r>
              <a:rPr lang="en-US" sz="2800" b="1" i="1" dirty="0"/>
              <a:t>WaitForSingleObject</a:t>
            </a:r>
            <a:r>
              <a:rPr lang="en-US" sz="2800" dirty="0"/>
              <a:t> makes one thread wait for:</a:t>
            </a:r>
          </a:p>
          <a:p>
            <a:pPr lvl="1"/>
            <a:r>
              <a:rPr lang="en-US" sz="2400" dirty="0"/>
              <a:t>Termination of another thread</a:t>
            </a:r>
          </a:p>
          <a:p>
            <a:pPr lvl="1"/>
            <a:r>
              <a:rPr lang="en-US" sz="2400" dirty="0"/>
              <a:t>An event</a:t>
            </a:r>
          </a:p>
          <a:p>
            <a:pPr lvl="1"/>
            <a:r>
              <a:rPr lang="en-US" sz="2400" dirty="0"/>
              <a:t>Release of a </a:t>
            </a:r>
            <a:r>
              <a:rPr lang="en-US" sz="2400" dirty="0" err="1"/>
              <a:t>mutex</a:t>
            </a:r>
            <a:endParaRPr lang="en-US" sz="2400" dirty="0"/>
          </a:p>
          <a:p>
            <a:pPr lvl="1"/>
            <a:r>
              <a:rPr lang="en-US" sz="2400" dirty="0"/>
              <a:t>Syntax:	</a:t>
            </a:r>
            <a:r>
              <a:rPr lang="en-US" sz="2000" dirty="0">
                <a:latin typeface="Consolas" panose="020B0609020204030204" pitchFamily="49" charset="0"/>
              </a:rPr>
              <a:t>WaitForSingleObject(</a:t>
            </a:r>
            <a:r>
              <a:rPr lang="en-US" sz="2000" dirty="0" err="1">
                <a:latin typeface="Consolas" panose="020B0609020204030204" pitchFamily="49" charset="0"/>
              </a:rPr>
              <a:t>objHandle</a:t>
            </a:r>
            <a:r>
              <a:rPr lang="en-US" sz="2000" dirty="0">
                <a:latin typeface="Consolas" panose="020B0609020204030204" pitchFamily="49" charset="0"/>
              </a:rPr>
              <a:t>, </a:t>
            </a:r>
            <a:r>
              <a:rPr lang="en-US" sz="2000" dirty="0" err="1">
                <a:latin typeface="Consolas" panose="020B0609020204030204" pitchFamily="49" charset="0"/>
              </a:rPr>
              <a:t>dwMillisec</a:t>
            </a:r>
            <a:r>
              <a:rPr lang="en-US" sz="2000" dirty="0">
                <a:latin typeface="Consolas" panose="020B0609020204030204" pitchFamily="49" charset="0"/>
              </a:rPr>
              <a:t>)</a:t>
            </a:r>
            <a:endParaRPr lang="en-US" sz="2000" dirty="0"/>
          </a:p>
          <a:p>
            <a:r>
              <a:rPr lang="en-US" sz="2800" b="1" i="1" dirty="0"/>
              <a:t>WaitForMultipleObjects</a:t>
            </a:r>
            <a:r>
              <a:rPr lang="en-US" sz="2800" dirty="0"/>
              <a:t> makes one thread wait for the elements of an array of kernel objects; e.g., threads, events, mutexes.</a:t>
            </a:r>
          </a:p>
          <a:p>
            <a:pPr marL="457200" lvl="2"/>
            <a:r>
              <a:rPr lang="en-US" dirty="0"/>
              <a:t>Syntax:   </a:t>
            </a:r>
            <a:r>
              <a:rPr lang="en-US" sz="2000" dirty="0" err="1">
                <a:latin typeface="Consolas" panose="020B0609020204030204" pitchFamily="49" charset="0"/>
              </a:rPr>
              <a:t>WaitForMultipleObjects</a:t>
            </a: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            nCount, </a:t>
            </a:r>
            <a:r>
              <a:rPr lang="en-US" sz="2000" dirty="0" err="1">
                <a:latin typeface="Consolas" panose="020B0609020204030204" pitchFamily="49" charset="0"/>
              </a:rPr>
              <a:t>lpHandles</a:t>
            </a:r>
            <a:r>
              <a:rPr lang="en-US" sz="2000" dirty="0">
                <a:latin typeface="Consolas" panose="020B0609020204030204" pitchFamily="49" charset="0"/>
              </a:rPr>
              <a:t>, </a:t>
            </a:r>
            <a:r>
              <a:rPr lang="en-US" sz="2000" dirty="0" err="1">
                <a:latin typeface="Consolas" panose="020B0609020204030204" pitchFamily="49" charset="0"/>
              </a:rPr>
              <a:t>fwait</a:t>
            </a:r>
            <a:r>
              <a:rPr lang="en-US" sz="2000" dirty="0">
                <a:latin typeface="Consolas" panose="020B0609020204030204" pitchFamily="49" charset="0"/>
              </a:rPr>
              <a:t>, </a:t>
            </a:r>
            <a:r>
              <a:rPr lang="en-US" sz="2000" dirty="0" err="1">
                <a:latin typeface="Consolas" panose="020B0609020204030204" pitchFamily="49" charset="0"/>
              </a:rPr>
              <a:t>dwMillisec</a:t>
            </a:r>
            <a:r>
              <a:rPr lang="en-US" sz="2000" dirty="0">
                <a:latin typeface="Consolas" panose="020B0609020204030204" pitchFamily="49" charset="0"/>
              </a:rPr>
              <a:t/>
            </a:r>
            <a:br>
              <a:rPr lang="en-US" sz="2000" dirty="0">
                <a:latin typeface="Consolas" panose="020B0609020204030204" pitchFamily="49" charset="0"/>
              </a:rPr>
            </a:br>
            <a:r>
              <a:rPr lang="en-US" sz="2000" dirty="0">
                <a:latin typeface="Consolas" panose="020B0609020204030204" pitchFamily="49" charset="0"/>
              </a:rPr>
              <a:t>       )</a:t>
            </a:r>
          </a:p>
          <a:p>
            <a:endParaRPr lang="en-US" sz="2800" dirty="0"/>
          </a:p>
        </p:txBody>
      </p:sp>
    </p:spTree>
    <p:extLst>
      <p:ext uri="{BB962C8B-B14F-4D97-AF65-F5344CB8AC3E}">
        <p14:creationId xmlns:p14="http://schemas.microsoft.com/office/powerpoint/2010/main" val="2360392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Wait For Objects (cont.)</a:t>
            </a:r>
            <a:endParaRPr lang="en-US" dirty="0">
              <a:cs typeface="Arial" panose="020B0604020202020204" pitchFamily="34" charset="0"/>
            </a:endParaRPr>
          </a:p>
        </p:txBody>
      </p:sp>
      <p:sp>
        <p:nvSpPr>
          <p:cNvPr id="3" name="Content Placeholder 2"/>
          <p:cNvSpPr>
            <a:spLocks noGrp="1"/>
          </p:cNvSpPr>
          <p:nvPr>
            <p:ph idx="1"/>
          </p:nvPr>
        </p:nvSpPr>
        <p:spPr/>
        <p:txBody>
          <a:bodyPr>
            <a:normAutofit/>
          </a:bodyPr>
          <a:lstStyle/>
          <a:p>
            <a:pPr lvl="1">
              <a:spcBef>
                <a:spcPts val="1800"/>
              </a:spcBef>
            </a:pPr>
            <a:r>
              <a:rPr lang="en-US" sz="2400" dirty="0"/>
              <a:t>nCount: number of objects in array of handles</a:t>
            </a:r>
          </a:p>
          <a:p>
            <a:pPr lvl="1">
              <a:spcBef>
                <a:spcPts val="1800"/>
              </a:spcBef>
            </a:pPr>
            <a:r>
              <a:rPr lang="en-US" sz="2400" dirty="0" err="1"/>
              <a:t>lpHandles</a:t>
            </a:r>
            <a:r>
              <a:rPr lang="en-US" sz="2400" dirty="0"/>
              <a:t>: array of handles to kernel objects</a:t>
            </a:r>
          </a:p>
          <a:p>
            <a:pPr lvl="1">
              <a:spcBef>
                <a:spcPts val="1800"/>
              </a:spcBef>
            </a:pPr>
            <a:r>
              <a:rPr lang="en-US" sz="2400" dirty="0" err="1"/>
              <a:t>fwait</a:t>
            </a:r>
            <a:r>
              <a:rPr lang="en-US" sz="2400" dirty="0"/>
              <a:t>: TRUE =&gt; wait for all objects, FALSE =&gt; wait for first object</a:t>
            </a:r>
          </a:p>
          <a:p>
            <a:pPr lvl="1">
              <a:spcBef>
                <a:spcPts val="1800"/>
              </a:spcBef>
            </a:pPr>
            <a:r>
              <a:rPr lang="en-US" sz="2400" dirty="0" err="1"/>
              <a:t>dwMillisec</a:t>
            </a:r>
            <a:r>
              <a:rPr lang="en-US" sz="2400" dirty="0"/>
              <a:t>: time to wait, can be INFINITE</a:t>
            </a:r>
          </a:p>
          <a:p>
            <a:pPr marL="0" indent="0">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1431582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Win32 Thread 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600" dirty="0"/>
              <a:t>Synchronizing threads means that every access to data shared between threads is protected, so that when any thread starts an operation on the shared data, no other thread is allowed access until the first thread is done.</a:t>
            </a:r>
          </a:p>
          <a:p>
            <a:r>
              <a:rPr lang="en-US" sz="2600" dirty="0"/>
              <a:t>The principle means of synchronizing access to shared data within the Win32 API are:</a:t>
            </a:r>
          </a:p>
          <a:p>
            <a:pPr lvl="1"/>
            <a:r>
              <a:rPr lang="en-US" sz="2200" dirty="0"/>
              <a:t>Interlocked increment</a:t>
            </a:r>
          </a:p>
          <a:p>
            <a:pPr lvl="2"/>
            <a:r>
              <a:rPr lang="en-US" sz="2000" dirty="0"/>
              <a:t>Used for incrementing or decrementing integral types</a:t>
            </a:r>
          </a:p>
          <a:p>
            <a:pPr lvl="1"/>
            <a:r>
              <a:rPr lang="en-US" sz="2200" dirty="0"/>
              <a:t>Critical Section</a:t>
            </a:r>
          </a:p>
          <a:p>
            <a:pPr lvl="2"/>
            <a:r>
              <a:rPr lang="en-US" sz="2000" dirty="0"/>
              <a:t>Good only inside one process</a:t>
            </a:r>
          </a:p>
        </p:txBody>
      </p:sp>
    </p:spTree>
    <p:extLst>
      <p:ext uri="{BB962C8B-B14F-4D97-AF65-F5344CB8AC3E}">
        <p14:creationId xmlns:p14="http://schemas.microsoft.com/office/powerpoint/2010/main" val="3341555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Win32 Thread Synchronization (cont.)</a:t>
            </a:r>
            <a:endParaRPr lang="en-US" sz="3600" dirty="0">
              <a:cs typeface="Arial" panose="020B0604020202020204" pitchFamily="34" charset="0"/>
            </a:endParaRPr>
          </a:p>
        </p:txBody>
      </p:sp>
      <p:sp>
        <p:nvSpPr>
          <p:cNvPr id="3" name="Content Placeholder 2"/>
          <p:cNvSpPr>
            <a:spLocks noGrp="1"/>
          </p:cNvSpPr>
          <p:nvPr>
            <p:ph idx="1"/>
          </p:nvPr>
        </p:nvSpPr>
        <p:spPr/>
        <p:txBody>
          <a:bodyPr>
            <a:noAutofit/>
          </a:bodyPr>
          <a:lstStyle/>
          <a:p>
            <a:pPr lvl="1">
              <a:spcBef>
                <a:spcPts val="600"/>
              </a:spcBef>
            </a:pPr>
            <a:r>
              <a:rPr lang="en-US" sz="2200" dirty="0"/>
              <a:t>Mutex (kernel object)</a:t>
            </a:r>
          </a:p>
          <a:p>
            <a:pPr lvl="2">
              <a:spcBef>
                <a:spcPts val="600"/>
              </a:spcBef>
            </a:pPr>
            <a:r>
              <a:rPr lang="en-US" sz="2000" dirty="0"/>
              <a:t>Named mutexes can be shared by threads in different processes</a:t>
            </a:r>
          </a:p>
          <a:p>
            <a:pPr lvl="1">
              <a:spcBef>
                <a:spcPts val="600"/>
              </a:spcBef>
            </a:pPr>
            <a:r>
              <a:rPr lang="en-US" sz="2200" dirty="0"/>
              <a:t>Event (kernel object)</a:t>
            </a:r>
          </a:p>
          <a:p>
            <a:pPr lvl="2">
              <a:spcBef>
                <a:spcPts val="600"/>
              </a:spcBef>
            </a:pPr>
            <a:r>
              <a:rPr lang="en-US" sz="2000" dirty="0"/>
              <a:t>Useful for synchronization as well as other event notifications</a:t>
            </a:r>
          </a:p>
          <a:p>
            <a:pPr lvl="1">
              <a:spcBef>
                <a:spcPts val="600"/>
              </a:spcBef>
            </a:pPr>
            <a:r>
              <a:rPr lang="en-US" sz="2200" dirty="0" err="1"/>
              <a:t>Semiphore</a:t>
            </a:r>
            <a:r>
              <a:rPr lang="en-US" sz="2200" dirty="0"/>
              <a:t> (kernel object)</a:t>
            </a:r>
          </a:p>
          <a:p>
            <a:pPr lvl="2">
              <a:spcBef>
                <a:spcPts val="600"/>
              </a:spcBef>
            </a:pPr>
            <a:r>
              <a:rPr lang="en-US" sz="2000" dirty="0"/>
              <a:t>Allows a specified number of threads to use a resource</a:t>
            </a:r>
          </a:p>
          <a:p>
            <a:pPr lvl="1">
              <a:spcBef>
                <a:spcPts val="600"/>
              </a:spcBef>
            </a:pPr>
            <a:r>
              <a:rPr lang="en-US" sz="2200" dirty="0" err="1"/>
              <a:t>SlimReaderWriter</a:t>
            </a:r>
            <a:r>
              <a:rPr lang="en-US" sz="2200" dirty="0"/>
              <a:t> lock</a:t>
            </a:r>
          </a:p>
          <a:p>
            <a:pPr lvl="2">
              <a:spcBef>
                <a:spcPts val="600"/>
              </a:spcBef>
            </a:pPr>
            <a:r>
              <a:rPr lang="en-US" sz="2000" dirty="0"/>
              <a:t>Supports concurrent reads while making writes and reads sequential</a:t>
            </a:r>
          </a:p>
          <a:p>
            <a:pPr lvl="1">
              <a:spcBef>
                <a:spcPts val="600"/>
              </a:spcBef>
            </a:pPr>
            <a:r>
              <a:rPr lang="en-US" sz="2200" dirty="0"/>
              <a:t>Condition variable (kernel object)</a:t>
            </a:r>
          </a:p>
          <a:p>
            <a:pPr lvl="2">
              <a:spcBef>
                <a:spcPts val="600"/>
              </a:spcBef>
            </a:pPr>
            <a:r>
              <a:rPr lang="en-US" sz="2000" dirty="0"/>
              <a:t>Used in conjunction with a Critical Section or Mutex to signal an event that allows one or more threads to proceed</a:t>
            </a:r>
          </a:p>
          <a:p>
            <a:pPr marL="0" indent="0">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4056842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t>There is a lot more to say about platform threads and synchronization.</a:t>
            </a:r>
          </a:p>
          <a:p>
            <a:pPr>
              <a:spcBef>
                <a:spcPts val="1800"/>
              </a:spcBef>
            </a:pPr>
            <a:r>
              <a:rPr lang="en-US" sz="2800" dirty="0"/>
              <a:t>Some of that will be covered briefly when we look at the platform synchronization API.</a:t>
            </a:r>
          </a:p>
          <a:p>
            <a:pPr>
              <a:spcBef>
                <a:spcPts val="1800"/>
              </a:spcBef>
            </a:pPr>
            <a:r>
              <a:rPr lang="en-US" sz="2800" dirty="0"/>
              <a:t>However, our prime focus is use of C++ threads and synchronization constructs, which we turn to in the next segment.</a:t>
            </a:r>
          </a:p>
          <a:p>
            <a:pPr marL="0" indent="0">
              <a:buClrTx/>
              <a:buNone/>
            </a:pPr>
            <a:endParaRPr lang="en-US" sz="3200" dirty="0">
              <a:cs typeface="Arial" panose="020B0604020202020204" pitchFamily="34" charset="0"/>
            </a:endParaRPr>
          </a:p>
        </p:txBody>
      </p:sp>
    </p:spTree>
    <p:extLst>
      <p:ext uri="{BB962C8B-B14F-4D97-AF65-F5344CB8AC3E}">
        <p14:creationId xmlns:p14="http://schemas.microsoft.com/office/powerpoint/2010/main" val="2667449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1292</TotalTime>
  <Words>529</Words>
  <Application>Microsoft Office PowerPoint</Application>
  <PresentationFormat>On-screen Show (4:3)</PresentationFormat>
  <Paragraphs>76</Paragraphs>
  <Slides>14</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4" baseType="lpstr">
      <vt:lpstr>Arial</vt:lpstr>
      <vt:lpstr>Calibri</vt:lpstr>
      <vt:lpstr>Consolas</vt:lpstr>
      <vt:lpstr>Scala OT</vt:lpstr>
      <vt:lpstr>ScalaOT</vt:lpstr>
      <vt:lpstr>ScalaSansLF-Regular</vt:lpstr>
      <vt:lpstr>ScalaSansOT</vt:lpstr>
      <vt:lpstr>Clarity</vt:lpstr>
      <vt:lpstr>1_Clarity</vt:lpstr>
      <vt:lpstr>VISIO</vt:lpstr>
      <vt:lpstr>Platform Threads</vt:lpstr>
      <vt:lpstr>Creating Win32 Threads</vt:lpstr>
      <vt:lpstr>Creating Win32 Threads</vt:lpstr>
      <vt:lpstr>Creating Win32 Threads (cont.)</vt:lpstr>
      <vt:lpstr>Thread Priority</vt:lpstr>
      <vt:lpstr>Thread Priority (cont.)</vt:lpstr>
      <vt:lpstr>Shared Resources</vt:lpstr>
      <vt:lpstr>Synchronization</vt:lpstr>
      <vt:lpstr>Wait For Objects</vt:lpstr>
      <vt:lpstr>Wait For Objects (cont.)</vt:lpstr>
      <vt:lpstr>Win32 Thread Synchronization</vt:lpstr>
      <vt:lpstr>Win32 Thread Synchronization (cont.)</vt:lpstr>
      <vt:lpstr>Conclusion</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146</cp:revision>
  <dcterms:created xsi:type="dcterms:W3CDTF">2015-11-10T20:00:19Z</dcterms:created>
  <dcterms:modified xsi:type="dcterms:W3CDTF">2017-09-28T13:27:04Z</dcterms:modified>
</cp:coreProperties>
</file>