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24"/>
  </p:notesMasterIdLst>
  <p:sldIdLst>
    <p:sldId id="326" r:id="rId3"/>
    <p:sldId id="352" r:id="rId4"/>
    <p:sldId id="353" r:id="rId5"/>
    <p:sldId id="354" r:id="rId6"/>
    <p:sldId id="356" r:id="rId7"/>
    <p:sldId id="355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1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986" autoAdjust="0"/>
  </p:normalViewPr>
  <p:slideViewPr>
    <p:cSldViewPr snapToGrid="0" snapToObjects="1">
      <p:cViewPr varScale="1">
        <p:scale>
          <a:sx n="95" d="100"/>
          <a:sy n="95" d="100"/>
        </p:scale>
        <p:origin x="846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</a:t>
            </a:r>
            <a:r>
              <a:rPr lang="en-US" altLang="en-US" cap="none" dirty="0"/>
              <a:t>Exceptions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97DD594-5F03-4304-9CEB-BC24613B8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3900" dirty="0"/>
              <a:t>How to Deal With Exceptional States?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F0F066B6-3BE0-4875-B012-857CEEF8DF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Ignore them: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Wrong thing to do for all but demo programs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Abort processing—detect but don’t try to recover: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Not appropriate for programs with safety issues or critical missions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Have functions return error codes: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Program is constantly spending CPU cycles looking for rare events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Easy to miss a check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Use C++ Exceptions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3709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0CCA270-C59D-4511-9A70-658621947A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C++ Exceptions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36A7A4C-8C60-48CA-9301-917B03A809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Exceptions use three keywords: </a:t>
            </a:r>
            <a:br>
              <a:rPr lang="en-US" altLang="en-US" sz="2400" dirty="0"/>
            </a:br>
            <a:r>
              <a:rPr lang="en-US" altLang="en-US" sz="2400" dirty="0"/>
              <a:t> 		</a:t>
            </a:r>
            <a:r>
              <a:rPr lang="en-US" altLang="en-US" sz="2400" b="1" dirty="0"/>
              <a:t>throw</a:t>
            </a:r>
            <a:r>
              <a:rPr lang="en-US" altLang="en-US" sz="2400" dirty="0"/>
              <a:t>, </a:t>
            </a:r>
            <a:r>
              <a:rPr lang="en-US" altLang="en-US" sz="2400" b="1" dirty="0"/>
              <a:t>try</a:t>
            </a:r>
            <a:r>
              <a:rPr lang="en-US" altLang="en-US" sz="2400" dirty="0"/>
              <a:t>, and </a:t>
            </a:r>
            <a:r>
              <a:rPr lang="en-US" altLang="en-US" sz="2400" b="1" dirty="0"/>
              <a:t>catch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throw e:</a:t>
            </a:r>
            <a:br>
              <a:rPr lang="en-US" altLang="en-US" sz="2000" dirty="0"/>
            </a:br>
            <a:r>
              <a:rPr lang="en-US" altLang="en-US" sz="2000" dirty="0"/>
              <a:t>constructs an exception object, e, and takes it out of an enclosing context defined by a try block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try {…}:</a:t>
            </a:r>
            <a:br>
              <a:rPr lang="en-US" altLang="en-US" sz="2000" dirty="0"/>
            </a:br>
            <a:r>
              <a:rPr lang="en-US" altLang="en-US" sz="2000" dirty="0"/>
              <a:t>defines, for thrown exceptions, an enclosing context with specified catch handlers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catch(E e) {…}:</a:t>
            </a:r>
            <a:br>
              <a:rPr lang="en-US" altLang="en-US" sz="2000" dirty="0"/>
            </a:br>
            <a:r>
              <a:rPr lang="en-US" altLang="en-US" sz="2000" dirty="0"/>
              <a:t>exception handler catch(E e) responds to an exception object of type “E”</a:t>
            </a:r>
          </a:p>
        </p:txBody>
      </p:sp>
    </p:spTree>
    <p:extLst>
      <p:ext uri="{BB962C8B-B14F-4D97-AF65-F5344CB8AC3E}">
        <p14:creationId xmlns:p14="http://schemas.microsoft.com/office/powerpoint/2010/main" val="2378134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6CDFE69-D13D-4A58-AB23-2FE5F8067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Example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AFCA0E8-0423-43F5-AA89-2092F4EA47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199"/>
            <a:ext cx="8489092" cy="5047735"/>
          </a:xfrm>
        </p:spPr>
        <p:txBody>
          <a:bodyPr>
            <a:noAutofit/>
          </a:bodyPr>
          <a:lstStyle/>
          <a:p>
            <a:pPr marL="0">
              <a:buClr>
                <a:schemeClr val="folHlink"/>
              </a:buClr>
              <a:buSzPct val="60000"/>
              <a:buNone/>
            </a:pPr>
            <a:r>
              <a:rPr lang="en-US" altLang="en-US" sz="2000" dirty="0"/>
              <a:t>If no exception is thrown, the code in the try block is executed, the </a:t>
            </a:r>
            <a:br>
              <a:rPr lang="en-US" altLang="en-US" sz="2000" dirty="0"/>
            </a:br>
            <a:r>
              <a:rPr lang="en-US" altLang="en-US" sz="2000" dirty="0"/>
              <a:t>catch clause is skipped, and computation resumes after the </a:t>
            </a:r>
            <a:br>
              <a:rPr lang="en-US" altLang="en-US" sz="2000" dirty="0"/>
            </a:br>
            <a:r>
              <a:rPr lang="en-US" altLang="en-US" sz="2000" dirty="0"/>
              <a:t>catch clause.</a:t>
            </a:r>
          </a:p>
          <a:p>
            <a:pPr marL="0" indent="0">
              <a:buNone/>
            </a:pPr>
            <a:br>
              <a:rPr lang="en-US" altLang="en-US" sz="1400" dirty="0"/>
            </a:br>
            <a:endParaRPr lang="en-US" altLang="en-US" sz="1400" dirty="0"/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try 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{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 // code that may throw exception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Catch(exception &amp;e) 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{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  // some processing to attempt to recover from error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  // based on information carried by the exception 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992CBCA7-61B8-4A42-9A11-943FA97C3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8963" y="2377439"/>
            <a:ext cx="2763296" cy="2405576"/>
          </a:xfrm>
          <a:prstGeom prst="wedgeRoundRectCallout">
            <a:avLst>
              <a:gd name="adj1" fmla="val -57989"/>
              <a:gd name="adj2" fmla="val 1497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+mn-lt"/>
              </a:rPr>
              <a:t>If exception is thrown in some lower level scope, defined, perhaps, by a called function within the try block, all local objects in that scope are destroyed as exception moves out of that scope.</a:t>
            </a:r>
          </a:p>
        </p:txBody>
      </p:sp>
    </p:spTree>
    <p:extLst>
      <p:ext uri="{BB962C8B-B14F-4D97-AF65-F5344CB8AC3E}">
        <p14:creationId xmlns:p14="http://schemas.microsoft.com/office/powerpoint/2010/main" val="4068803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6CDFE69-D13D-4A58-AB23-2FE5F8067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Example (cont.)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AFCA0E8-0423-43F5-AA89-2092F4EA47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>
              <a:buClr>
                <a:schemeClr val="folHlink"/>
              </a:buClr>
              <a:buSzPct val="60000"/>
              <a:buNone/>
            </a:pPr>
            <a:r>
              <a:rPr lang="en-US" altLang="en-US" sz="2000" dirty="0"/>
              <a:t>If an exception is thrown somewhere in the try block, the remaining code in the try block is skipped, and a matching catch clause is entered, if found. Computation resumes after the last statement in matching catch clause. Matching is based on the type of the exception.</a:t>
            </a:r>
          </a:p>
        </p:txBody>
      </p:sp>
    </p:spTree>
    <p:extLst>
      <p:ext uri="{BB962C8B-B14F-4D97-AF65-F5344CB8AC3E}">
        <p14:creationId xmlns:p14="http://schemas.microsoft.com/office/powerpoint/2010/main" val="2781223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781DDBA-B4A5-49C8-A93C-7C111542C1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Chained Handlers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D093030-57A9-4591-B18D-2B0E6DE3D5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0"/>
              </a:spcBef>
            </a:pPr>
            <a:r>
              <a:rPr lang="en-US" altLang="en-US" sz="2400" dirty="0"/>
              <a:t>Exception handlers are often chained at the end of a try block, e.g.:</a:t>
            </a:r>
          </a:p>
          <a:p>
            <a:pPr>
              <a:spcBef>
                <a:spcPts val="0"/>
              </a:spcBef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try {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	  // some code that may throw an exception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Catch(T1 t1) {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   // processing for type T1 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Catch(T2 t2)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// processing for type T2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  <a:endParaRPr lang="en-US" altLang="en-US" sz="2000" dirty="0"/>
          </a:p>
          <a:p>
            <a:pPr>
              <a:spcBef>
                <a:spcPts val="0"/>
              </a:spcBef>
              <a:buNone/>
            </a:pPr>
            <a:endParaRPr lang="en-US" altLang="en-US" sz="2400" dirty="0"/>
          </a:p>
          <a:p>
            <a:pPr eaLnBrk="1" hangingPunct="1">
              <a:spcBef>
                <a:spcPts val="0"/>
              </a:spcBef>
            </a:pPr>
            <a:r>
              <a:rPr lang="en-US" altLang="en-US" sz="2400" dirty="0"/>
              <a:t>Matching attempts are based on the order of declaration of the handlers.</a:t>
            </a:r>
          </a:p>
        </p:txBody>
      </p:sp>
    </p:spTree>
    <p:extLst>
      <p:ext uri="{BB962C8B-B14F-4D97-AF65-F5344CB8AC3E}">
        <p14:creationId xmlns:p14="http://schemas.microsoft.com/office/powerpoint/2010/main" val="268901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2F83D8B-2D2E-422F-A1C8-3AA877FB2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Cleaning Up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FE9ADBF-39B2-466B-99B1-6490BB0A7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C++ exception handling guarantees that, as an exception leaves a scope, all objects in that scope that have been successfully constructed will have their destructors called.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Only destructors are called, so resources that are allocated in that scope, but not deallocated by destructors, will be lost.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So, in an exception environment, you must make all allocations within objects and deallocate in their destructors.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If a second exception is thrown while a first has not yet been handled, the special function terminate() is called (more on that later).</a:t>
            </a:r>
          </a:p>
        </p:txBody>
      </p:sp>
    </p:spTree>
    <p:extLst>
      <p:ext uri="{BB962C8B-B14F-4D97-AF65-F5344CB8AC3E}">
        <p14:creationId xmlns:p14="http://schemas.microsoft.com/office/powerpoint/2010/main" val="148607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78F19E2-C90C-4CAA-9D9F-AC0A2C917E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Matching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5F20F7A-C7AE-4D9D-A2A0-B85B5F327E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A catch handler matches a thrown exception based on </a:t>
            </a:r>
            <a:br>
              <a:rPr lang="en-US" altLang="en-US" sz="2400" dirty="0"/>
            </a:br>
            <a:r>
              <a:rPr lang="en-US" altLang="en-US" sz="2400" dirty="0"/>
              <a:t>its type.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If you throw a literal string, say: “big trouble in River City” then it can be caught with the catch handler: catch(char *</a:t>
            </a:r>
            <a:r>
              <a:rPr lang="en-US" altLang="en-US" sz="2000" dirty="0" err="1"/>
              <a:t>msg</a:t>
            </a:r>
            <a:r>
              <a:rPr lang="en-US" altLang="en-US" sz="2000" dirty="0"/>
              <a:t>) { … }.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An exception handler that accepts a reference to a base class object will match a derived class object, as well as the base type specified.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If a derived class object is passed to a handler by value, it will be sliced to a base class object.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If, however, a derived object is passed by reference, no slicing occurs, and polymorphic calls within the handler are honored.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A catch handler with an ellipsis, catch(…) { … }, will catch any exception thrown in its context, not caught earlier.</a:t>
            </a:r>
          </a:p>
        </p:txBody>
      </p:sp>
    </p:spTree>
    <p:extLst>
      <p:ext uri="{BB962C8B-B14F-4D97-AF65-F5344CB8AC3E}">
        <p14:creationId xmlns:p14="http://schemas.microsoft.com/office/powerpoint/2010/main" val="2052951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DA48A81-B3E0-49F0-A440-08054A47F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Uncaught Exceptions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BAEE9BD-D140-4AE4-9AA3-484363D7DB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If none of the catch handlers for a try block matches a thrown exception, the exception moves to the next enclosing try block.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If there is no match in any enclosing try block, the exception is uncaught. An uncaught exception also occurs if a new exception is thrown before an existing one is handled.  Cleanups may fail to occur with an uncaught exception, so this is an error.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If an exception is uncaught, the special function terminate() </a:t>
            </a:r>
            <a:br>
              <a:rPr lang="en-US" altLang="en-US" sz="2200" dirty="0"/>
            </a:br>
            <a:r>
              <a:rPr lang="en-US" altLang="en-US" sz="2200" dirty="0"/>
              <a:t>is called.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Uncaught exceptions can always be avoided by enclosing the contents of main in a try block with an ellipsis handler.</a:t>
            </a:r>
          </a:p>
        </p:txBody>
      </p:sp>
    </p:spTree>
    <p:extLst>
      <p:ext uri="{BB962C8B-B14F-4D97-AF65-F5344CB8AC3E}">
        <p14:creationId xmlns:p14="http://schemas.microsoft.com/office/powerpoint/2010/main" val="2235866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BD6C569-3547-4753-A635-705548AFE2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terminate() Function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C8C2CAB-0DE6-48AF-B648-D9B3BF715C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200" dirty="0"/>
              <a:t>Terminate is a function pointer with default value the C library function abort().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/>
            <a:r>
              <a:rPr lang="en-US" altLang="en-US" sz="2200" dirty="0"/>
              <a:t>You can define your own terminate handler using</a:t>
            </a:r>
          </a:p>
          <a:p>
            <a:pPr marL="720000" indent="0" eaLnBrk="1" hangingPunct="1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set_terminate(void(*)());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r>
              <a:rPr lang="en-US" altLang="en-US" sz="2200" dirty="0"/>
              <a:t>Example:</a:t>
            </a:r>
          </a:p>
          <a:p>
            <a:pPr marL="720000" indent="0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void Arnold() { </a:t>
            </a:r>
            <a:r>
              <a:rPr lang="en-US" altLang="en-US" sz="2000" dirty="0" err="1">
                <a:latin typeface="Consolas" panose="020B0609020204030204" pitchFamily="49" charset="0"/>
              </a:rPr>
              <a:t>std</a:t>
            </a:r>
            <a:r>
              <a:rPr lang="en-US" altLang="en-US" sz="2000" dirty="0">
                <a:latin typeface="Consolas" panose="020B0609020204030204" pitchFamily="49" charset="0"/>
              </a:rPr>
              <a:t>::</a:t>
            </a:r>
            <a:r>
              <a:rPr lang="en-US" altLang="en-US" sz="2000" dirty="0" err="1">
                <a:latin typeface="Consolas" panose="020B0609020204030204" pitchFamily="49" charset="0"/>
              </a:rPr>
              <a:t>cout</a:t>
            </a:r>
            <a:r>
              <a:rPr lang="en-US" altLang="en-US" sz="2000" dirty="0">
                <a:latin typeface="Consolas" panose="020B0609020204030204" pitchFamily="49" charset="0"/>
              </a:rPr>
              <a:t> &lt;&lt; “I’ll be back” 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main()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set_terminate(Arnold);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: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83389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C39530C-94A1-42A8-B915-CF0890C878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Rethrowing Exceptions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9D18737-E1A6-489F-95E0-59B5EEE011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200" dirty="0"/>
              <a:t>If your catch handler does not completely handle an exception, you may rethrow it to the next enclosing context.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 </a:t>
            </a:r>
            <a:r>
              <a:rPr lang="en-US" altLang="en-US" sz="1800" dirty="0">
                <a:latin typeface="Courier New" panose="02070309020205020404" pitchFamily="49" charset="0"/>
              </a:rPr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catch(E e)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  // processing to handle e is incomplete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    throw;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sz="2200" dirty="0"/>
              <a:t>This allows processing an exception in several passes as it travels up through a series of try contexts.</a:t>
            </a:r>
          </a:p>
        </p:txBody>
      </p:sp>
    </p:spTree>
    <p:extLst>
      <p:ext uri="{BB962C8B-B14F-4D97-AF65-F5344CB8AC3E}">
        <p14:creationId xmlns:p14="http://schemas.microsoft.com/office/powerpoint/2010/main" val="2058579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BDA1EB7-106E-465A-8E8D-1755AC4F0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Standard Exceptions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E45004D-14ED-4B8B-B525-60911FC0D4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eaLnBrk="1" hangingPunct="1"/>
            <a:r>
              <a:rPr lang="en-US" altLang="en-US" sz="2200" dirty="0"/>
              <a:t>Standard Exception class:</a:t>
            </a:r>
          </a:p>
          <a:p>
            <a:pPr marL="183600" eaLnBrk="1" hangingPunct="1"/>
            <a:endParaRPr lang="en-US" altLang="en-US" sz="2200" dirty="0">
              <a:latin typeface="Consolas" panose="020B0609020204030204" pitchFamily="49" charset="0"/>
            </a:endParaRPr>
          </a:p>
          <a:p>
            <a:pPr marL="720000" indent="0" eaLnBrk="1" hangingPunct="1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namespace </a:t>
            </a:r>
            <a:r>
              <a:rPr lang="en-US" altLang="en-US" sz="2000" dirty="0" err="1">
                <a:latin typeface="Consolas" panose="020B0609020204030204" pitchFamily="49" charset="0"/>
              </a:rPr>
              <a:t>std</a:t>
            </a:r>
            <a:r>
              <a:rPr lang="en-US" altLang="en-US" sz="2000" dirty="0">
                <a:latin typeface="Consolas" panose="020B0609020204030204" pitchFamily="49" charset="0"/>
              </a:rPr>
              <a:t>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class exception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public: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  virtual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char* what()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throw();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  // create, copy, assign, and destroy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  // exception objects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};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32093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2D27C1A-3A46-4575-86D3-3AD46B4FA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Standard Exceptions</a:t>
            </a:r>
          </a:p>
        </p:txBody>
      </p:sp>
      <p:graphicFrame>
        <p:nvGraphicFramePr>
          <p:cNvPr id="15363" name="Object 3">
            <a:extLst>
              <a:ext uri="{FF2B5EF4-FFF2-40B4-BE49-F238E27FC236}">
                <a16:creationId xmlns:a16="http://schemas.microsoft.com/office/drawing/2014/main" id="{052E2632-0E18-4E27-9E5F-EA20520D5E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118898"/>
              </p:ext>
            </p:extLst>
          </p:nvPr>
        </p:nvGraphicFramePr>
        <p:xfrm>
          <a:off x="990600" y="1676400"/>
          <a:ext cx="71628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VISIO" r:id="rId3" imgW="9064440" imgH="6206760" progId="">
                  <p:embed/>
                </p:oleObj>
              </mc:Choice>
              <mc:Fallback>
                <p:oleObj name="VISIO" r:id="rId3" imgW="9064440" imgH="620676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7162800" cy="426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3000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FEEA873-3567-4754-9D7D-045B89CA9C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Exception Specifications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25CC4C2-A371-4AE2-9EA4-5CD5E11D5C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All exception specifications have been removed from C++11 except for throw() and </a:t>
            </a:r>
            <a:r>
              <a:rPr lang="en-US" altLang="en-US" sz="2400" dirty="0" err="1"/>
              <a:t>nothrow</a:t>
            </a:r>
            <a:r>
              <a:rPr lang="en-US" altLang="en-US" sz="2400" dirty="0"/>
              <a:t>().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A function can declare exception specifications:</a:t>
            </a:r>
            <a:br>
              <a:rPr lang="en-US" altLang="en-US" sz="2000" dirty="0"/>
            </a:br>
            <a:endParaRPr lang="en-US" altLang="en-US" sz="1200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void f() throw (E1, E2, E3);</a:t>
            </a:r>
            <a:br>
              <a:rPr lang="en-US" altLang="en-US" sz="2000" dirty="0"/>
            </a:br>
            <a:r>
              <a:rPr lang="en-US" altLang="en-US" sz="2000" dirty="0"/>
              <a:t>declares that f may throw any of E1, E2, or E3.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void f() throw()</a:t>
            </a:r>
            <a:br>
              <a:rPr lang="en-US" altLang="en-US" sz="2000" dirty="0"/>
            </a:br>
            <a:r>
              <a:rPr lang="en-US" altLang="en-US" sz="2000" dirty="0"/>
              <a:t>declares that no exceptions are thrown in f.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void f()</a:t>
            </a:r>
            <a:br>
              <a:rPr lang="en-US" altLang="en-US" sz="2000" dirty="0"/>
            </a:br>
            <a:r>
              <a:rPr lang="en-US" altLang="en-US" sz="2000" dirty="0"/>
              <a:t>declares that any type exception may be thrown in f.</a:t>
            </a:r>
          </a:p>
        </p:txBody>
      </p:sp>
    </p:spTree>
    <p:extLst>
      <p:ext uri="{BB962C8B-B14F-4D97-AF65-F5344CB8AC3E}">
        <p14:creationId xmlns:p14="http://schemas.microsoft.com/office/powerpoint/2010/main" val="4179492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9945C27-2C46-4273-8927-88335C4043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Specification Violations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28D5712-3939-475C-A4B0-79E31BE16C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200" dirty="0"/>
              <a:t>If an exception specification is violated, the special function unexpected() is called when the exception is thrown.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/>
            <a:r>
              <a:rPr lang="en-US" altLang="en-US" sz="2200" dirty="0"/>
              <a:t>By default, unexpected() terminates execution. However, you may change that behavior by defining your own: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void </a:t>
            </a:r>
            <a:r>
              <a:rPr lang="en-US" altLang="en-US" sz="2000" dirty="0" err="1">
                <a:latin typeface="Consolas" panose="020B0609020204030204" pitchFamily="49" charset="0"/>
              </a:rPr>
              <a:t>FreddyKrueger</a:t>
            </a:r>
            <a:r>
              <a:rPr lang="en-US" altLang="en-US" sz="2000" dirty="0">
                <a:latin typeface="Consolas" panose="020B0609020204030204" pitchFamily="49" charset="0"/>
              </a:rPr>
              <a:t>() { … 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main()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</a:t>
            </a:r>
            <a:r>
              <a:rPr lang="en-US" altLang="en-US" sz="2000" dirty="0" err="1">
                <a:latin typeface="Consolas" panose="020B0609020204030204" pitchFamily="49" charset="0"/>
              </a:rPr>
              <a:t>set_unexpected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FreddyKrueger</a:t>
            </a:r>
            <a:r>
              <a:rPr lang="en-US" altLang="en-US" sz="2000" dirty="0">
                <a:latin typeface="Consolas" panose="020B0609020204030204" pitchFamily="49" charset="0"/>
              </a:rPr>
              <a:t>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		: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3161833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>
            <a:extLst>
              <a:ext uri="{FF2B5EF4-FFF2-40B4-BE49-F238E27FC236}">
                <a16:creationId xmlns:a16="http://schemas.microsoft.com/office/drawing/2014/main" id="{5F6D039D-C5FC-44E9-8224-BCBBE8BABF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Exception Safety (Sutter, 2000)</a:t>
            </a:r>
          </a:p>
        </p:txBody>
      </p:sp>
      <p:sp>
        <p:nvSpPr>
          <p:cNvPr id="18435" name="Rectangle 1027">
            <a:extLst>
              <a:ext uri="{FF2B5EF4-FFF2-40B4-BE49-F238E27FC236}">
                <a16:creationId xmlns:a16="http://schemas.microsoft.com/office/drawing/2014/main" id="{CC731258-3DB4-4E75-B83D-506F9E983A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800" dirty="0"/>
              <a:t>Basic guarantee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In the presence of exceptions thrown by called global functions, object messages, template parameters, or library calls, the code:</a:t>
            </a:r>
          </a:p>
          <a:p>
            <a:pPr lvl="2" eaLnBrk="1" hangingPunct="1">
              <a:spcBef>
                <a:spcPts val="400"/>
              </a:spcBef>
            </a:pPr>
            <a:r>
              <a:rPr lang="en-US" altLang="en-US" sz="2000" dirty="0"/>
              <a:t>Will not leak resources</a:t>
            </a:r>
          </a:p>
          <a:p>
            <a:pPr lvl="2" eaLnBrk="1" hangingPunct="1">
              <a:spcBef>
                <a:spcPts val="400"/>
              </a:spcBef>
            </a:pPr>
            <a:r>
              <a:rPr lang="en-US" altLang="en-US" sz="2000" dirty="0"/>
              <a:t>Will remain in a consistent, if unpredictable, state</a:t>
            </a:r>
          </a:p>
        </p:txBody>
      </p:sp>
    </p:spTree>
    <p:extLst>
      <p:ext uri="{BB962C8B-B14F-4D97-AF65-F5344CB8AC3E}">
        <p14:creationId xmlns:p14="http://schemas.microsoft.com/office/powerpoint/2010/main" val="3171463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906234A-7991-4C91-B6E1-68C010980C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Exception Safety (cont.)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786D439-0454-4199-8453-6136C22052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800" dirty="0"/>
              <a:t>Strong guarantee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If an operation terminates because of an exception, program state will remain unchanged.</a:t>
            </a:r>
            <a:br>
              <a:rPr lang="en-US" altLang="en-US" sz="2400" dirty="0"/>
            </a:br>
            <a:endParaRPr lang="en-US" altLang="en-US" sz="2400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This implies commit-or-rollback semantics, including that no references or iterators will become invalid if an operation fails.</a:t>
            </a:r>
          </a:p>
        </p:txBody>
      </p:sp>
    </p:spTree>
    <p:extLst>
      <p:ext uri="{BB962C8B-B14F-4D97-AF65-F5344CB8AC3E}">
        <p14:creationId xmlns:p14="http://schemas.microsoft.com/office/powerpoint/2010/main" val="3848887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3D271F1-B661-44D5-BEF8-D385B3EFB1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Exception Safety (cont.)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31F2321-7C2E-40A1-B61C-8DE912DC1B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800" dirty="0" err="1"/>
              <a:t>Nothrow</a:t>
            </a:r>
            <a:r>
              <a:rPr lang="en-US" altLang="en-US" sz="2800" dirty="0"/>
              <a:t> guarantee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A function will not emit an exception under any circumstances.</a:t>
            </a:r>
            <a:br>
              <a:rPr lang="en-US" altLang="en-US" sz="2400" dirty="0"/>
            </a:br>
            <a:endParaRPr lang="en-US" altLang="en-US" sz="2400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Strong exception safety isn’t possible unless certain functions are guaranteed not to throw.</a:t>
            </a:r>
          </a:p>
        </p:txBody>
      </p:sp>
    </p:spTree>
    <p:extLst>
      <p:ext uri="{BB962C8B-B14F-4D97-AF65-F5344CB8AC3E}">
        <p14:creationId xmlns:p14="http://schemas.microsoft.com/office/powerpoint/2010/main" val="2221984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898104C-6740-4093-8903-C746017B9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Exception Safety (cont.)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37C92C9-A056-467B-B596-A0E4033565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800" dirty="0"/>
              <a:t>To implement strong exception safety: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In each function, take all the code that might emit an exception and do all its work safely off-to-the-side.</a:t>
            </a:r>
          </a:p>
          <a:p>
            <a:pPr lvl="2" eaLnBrk="1" hangingPunct="1">
              <a:spcBef>
                <a:spcPts val="400"/>
              </a:spcBef>
            </a:pPr>
            <a:r>
              <a:rPr lang="en-US" altLang="en-US" sz="2000" dirty="0"/>
              <a:t>Only when you know that work has succeeded should you modify program state, by swapping current state with the off-to-the-side state, using only non-throwing operations like pointer swaps.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Destructors must always provide the </a:t>
            </a:r>
            <a:r>
              <a:rPr lang="en-US" altLang="en-US" sz="2400" dirty="0" err="1"/>
              <a:t>nothrow</a:t>
            </a:r>
            <a:r>
              <a:rPr lang="en-US" altLang="en-US" sz="2400" dirty="0"/>
              <a:t> guarantee, since destructors are called in the scope of an exception, and a second active exception will always immediately call terminate() without further cleanup.</a:t>
            </a:r>
          </a:p>
        </p:txBody>
      </p:sp>
    </p:spTree>
    <p:extLst>
      <p:ext uri="{BB962C8B-B14F-4D97-AF65-F5344CB8AC3E}">
        <p14:creationId xmlns:p14="http://schemas.microsoft.com/office/powerpoint/2010/main" val="3433141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3A785B4-3448-4C9B-88C7-4644F3A3E4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References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16D77DA0-F811-4D2D-A6AE-0328056E64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The C++ Programming Language, 4</a:t>
            </a:r>
            <a:r>
              <a:rPr lang="en-US" altLang="en-US" sz="2400" baseline="30000" dirty="0"/>
              <a:t>th</a:t>
            </a:r>
            <a:r>
              <a:rPr lang="en-US" altLang="en-US" sz="2400" dirty="0"/>
              <a:t> Edition, </a:t>
            </a:r>
            <a:r>
              <a:rPr lang="en-US" altLang="en-US" sz="2400" dirty="0" err="1"/>
              <a:t>Stroustrup</a:t>
            </a:r>
            <a:r>
              <a:rPr lang="en-US" altLang="en-US" sz="2400" dirty="0"/>
              <a:t>, Addison-Wesley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Exceptional C++, Sutter, Addison-Wesley, 2000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There is a very nice summary in our text:</a:t>
            </a:r>
            <a:br>
              <a:rPr lang="en-US" altLang="en-US" sz="2400" dirty="0"/>
            </a:br>
            <a:r>
              <a:rPr lang="en-US" altLang="en-US" sz="2400" dirty="0"/>
              <a:t>The C++ Standard Library, 2</a:t>
            </a:r>
            <a:r>
              <a:rPr lang="en-US" altLang="en-US" sz="2400" baseline="30000" dirty="0"/>
              <a:t>nd</a:t>
            </a:r>
            <a:r>
              <a:rPr lang="en-US" altLang="en-US" sz="2400" dirty="0"/>
              <a:t> Edition, Nicolai </a:t>
            </a:r>
            <a:r>
              <a:rPr lang="en-US" altLang="en-US" sz="2400" dirty="0" err="1"/>
              <a:t>Josuttis</a:t>
            </a:r>
            <a:r>
              <a:rPr lang="en-US" altLang="en-US" sz="2400" dirty="0"/>
              <a:t>, Addison-Wesley</a:t>
            </a:r>
          </a:p>
        </p:txBody>
      </p:sp>
    </p:spTree>
    <p:extLst>
      <p:ext uri="{BB962C8B-B14F-4D97-AF65-F5344CB8AC3E}">
        <p14:creationId xmlns:p14="http://schemas.microsoft.com/office/powerpoint/2010/main" val="3945278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1792</TotalTime>
  <Words>488</Words>
  <Application>Microsoft Office PowerPoint</Application>
  <PresentationFormat>On-screen Show (4:3)</PresentationFormat>
  <Paragraphs>105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Consolas</vt:lpstr>
      <vt:lpstr>Courier New</vt:lpstr>
      <vt:lpstr>Scala OT</vt:lpstr>
      <vt:lpstr>ScalaOT</vt:lpstr>
      <vt:lpstr>ScalaSansLF-Regular</vt:lpstr>
      <vt:lpstr>ScalaSansOT</vt:lpstr>
      <vt:lpstr>Wingdings</vt:lpstr>
      <vt:lpstr>Clarity</vt:lpstr>
      <vt:lpstr>1_Clarity</vt:lpstr>
      <vt:lpstr>VISIO</vt:lpstr>
      <vt:lpstr>C++ Exceptions</vt:lpstr>
      <vt:lpstr>How to Deal With Exceptional States?</vt:lpstr>
      <vt:lpstr>C++ Exceptions</vt:lpstr>
      <vt:lpstr>Example</vt:lpstr>
      <vt:lpstr>Example (cont.)</vt:lpstr>
      <vt:lpstr>Chained Handlers</vt:lpstr>
      <vt:lpstr>Cleaning Up</vt:lpstr>
      <vt:lpstr>Matching</vt:lpstr>
      <vt:lpstr>Uncaught Exceptions</vt:lpstr>
      <vt:lpstr>terminate() Function</vt:lpstr>
      <vt:lpstr>Rethrowing Exceptions</vt:lpstr>
      <vt:lpstr>Standard Exceptions</vt:lpstr>
      <vt:lpstr>Standard Exceptions</vt:lpstr>
      <vt:lpstr>Exception Specifications</vt:lpstr>
      <vt:lpstr>Specification Violations</vt:lpstr>
      <vt:lpstr>Exception Safety (Sutter, 2000)</vt:lpstr>
      <vt:lpstr>Exception Safety (cont.)</vt:lpstr>
      <vt:lpstr>Exception Safety (cont.)</vt:lpstr>
      <vt:lpstr>Exception Safety (cont.)</vt:lpstr>
      <vt:lpstr>References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241</cp:revision>
  <dcterms:created xsi:type="dcterms:W3CDTF">2015-11-10T20:00:19Z</dcterms:created>
  <dcterms:modified xsi:type="dcterms:W3CDTF">2017-10-05T14:18:59Z</dcterms:modified>
</cp:coreProperties>
</file>