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0"/>
  </p:notesMasterIdLst>
  <p:sldIdLst>
    <p:sldId id="326" r:id="rId3"/>
    <p:sldId id="337" r:id="rId4"/>
    <p:sldId id="338" r:id="rId5"/>
    <p:sldId id="336" r:id="rId6"/>
    <p:sldId id="339" r:id="rId7"/>
    <p:sldId id="341" r:id="rId8"/>
    <p:sldId id="318" r:id="rId9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76" d="100"/>
          <a:sy n="76" d="100"/>
        </p:scale>
        <p:origin x="1956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725293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05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875605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4925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 marL="183600" indent="-183600">
              <a:spcBef>
                <a:spcPts val="600"/>
              </a:spcBef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1590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00" y="8564400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</a:t>
            </a:r>
            <a:r>
              <a:rPr lang="en-US" altLang="en-US" cap="none" dirty="0"/>
              <a:t>Models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200" dirty="0"/>
              <a:t>C/C++ Compilation Model</a:t>
            </a:r>
            <a:endParaRPr lang="en-IN" sz="4200" dirty="0"/>
          </a:p>
        </p:txBody>
      </p:sp>
      <p:graphicFrame>
        <p:nvGraphicFramePr>
          <p:cNvPr id="4" name="Object 37">
            <a:extLst>
              <a:ext uri="{FF2B5EF4-FFF2-40B4-BE49-F238E27FC236}">
                <a16:creationId xmlns:a16="http://schemas.microsoft.com/office/drawing/2014/main" id="{CECB7FCB-BF81-4BE9-963F-A50355C381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015158"/>
              </p:ext>
            </p:extLst>
          </p:nvPr>
        </p:nvGraphicFramePr>
        <p:xfrm>
          <a:off x="777875" y="1459707"/>
          <a:ext cx="5302250" cy="721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VISIO" r:id="rId3" imgW="6492600" imgH="8835840" progId="Visio.Drawing.6">
                  <p:embed/>
                </p:oleObj>
              </mc:Choice>
              <mc:Fallback>
                <p:oleObj name="VISIO" r:id="rId3" imgW="6492600" imgH="88358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875" y="1459707"/>
                        <a:ext cx="5302250" cy="721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0670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/>
              <a:t>C/C++ Computational Model</a:t>
            </a:r>
            <a:endParaRPr lang="en-IN" sz="3800" dirty="0"/>
          </a:p>
        </p:txBody>
      </p:sp>
      <p:graphicFrame>
        <p:nvGraphicFramePr>
          <p:cNvPr id="5" name="Object 34">
            <a:extLst>
              <a:ext uri="{FF2B5EF4-FFF2-40B4-BE49-F238E27FC236}">
                <a16:creationId xmlns:a16="http://schemas.microsoft.com/office/drawing/2014/main" id="{5E7F4422-3A57-496B-8098-91E07F6AC8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960393"/>
              </p:ext>
            </p:extLst>
          </p:nvPr>
        </p:nvGraphicFramePr>
        <p:xfrm>
          <a:off x="658813" y="1792288"/>
          <a:ext cx="5540375" cy="575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3" name="VISIO" r:id="rId3" imgW="5539320" imgH="5755680" progId="Visio.Drawing.6">
                  <p:embed/>
                </p:oleObj>
              </mc:Choice>
              <mc:Fallback>
                <p:oleObj name="VISIO" r:id="rId3" imgW="5539320" imgH="5755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1792288"/>
                        <a:ext cx="5540375" cy="575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4300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C/C++ Memory Model</a:t>
            </a:r>
            <a:endParaRPr lang="en-US" sz="4400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26327" y="2605403"/>
            <a:ext cx="3689673" cy="5845870"/>
          </a:xfrm>
        </p:spPr>
        <p:txBody>
          <a:bodyPr>
            <a:noAutofit/>
          </a:bodyPr>
          <a:lstStyle/>
          <a:p>
            <a:r>
              <a:rPr lang="en-US" altLang="en-US" sz="2000" dirty="0"/>
              <a:t>Defined outside any function (</a:t>
            </a:r>
            <a:r>
              <a:rPr lang="en-US" altLang="en-US" sz="2000" dirty="0" err="1"/>
              <a:t>globals</a:t>
            </a:r>
            <a:r>
              <a:rPr lang="en-US" altLang="en-US" sz="2000" dirty="0"/>
              <a:t>) and initialized before main is entered</a:t>
            </a:r>
          </a:p>
          <a:p>
            <a:endParaRPr lang="en-US" altLang="en-US" sz="2000" dirty="0"/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Global data and functions, made private by qualifying as static, otherwise public</a:t>
            </a:r>
          </a:p>
          <a:p>
            <a:pPr>
              <a:spcBef>
                <a:spcPct val="0"/>
              </a:spcBef>
              <a:buSzTx/>
            </a:pPr>
            <a:endParaRPr lang="en-US" altLang="en-US" sz="2000" dirty="0"/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Memory allocations local to a function, but qualified as static</a:t>
            </a:r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477842" y="1687109"/>
            <a:ext cx="6038158" cy="71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47625" rIns="95250" bIns="47625">
            <a:spAutoFit/>
          </a:bodyPr>
          <a:lstStyle>
            <a:lvl1pPr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u="sng" dirty="0">
                <a:latin typeface="+mn-lt"/>
              </a:rPr>
              <a:t>Static memory</a:t>
            </a:r>
            <a:r>
              <a:rPr lang="en-US" altLang="en-US" sz="2000" dirty="0">
                <a:latin typeface="+mn-lt"/>
              </a:rPr>
              <a:t>: available for the lifetime of the program  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285546"/>
              </p:ext>
            </p:extLst>
          </p:nvPr>
        </p:nvGraphicFramePr>
        <p:xfrm>
          <a:off x="584200" y="2605403"/>
          <a:ext cx="2039938" cy="34970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404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public global functions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and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62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private global functions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and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03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local static data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817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800" dirty="0"/>
              <a:t>C/C++ Memory Model (cont.)</a:t>
            </a:r>
            <a:endParaRPr lang="en-US" sz="3800" dirty="0"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40182" y="2301600"/>
            <a:ext cx="3674918" cy="6158756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Defined only while computational thread passes through a function or control scope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Holds input parameters, local data, and return 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Values, used as scratch pad memory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Guaranteed to be valid  during the evaluation of a containing expression, won’t be valid after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Expression evaluation starts with function evaluation first, then expression evaluation as algebraic combination of terms</a:t>
            </a:r>
          </a:p>
          <a:p>
            <a:pPr>
              <a:spcBef>
                <a:spcPct val="0"/>
              </a:spcBef>
              <a:buSzTx/>
            </a:pPr>
            <a:r>
              <a:rPr lang="en-US" altLang="en-US" sz="2000" dirty="0"/>
              <a:t>Stack frame is destroyed when expression evaluation is complete</a:t>
            </a:r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477842" y="1687109"/>
            <a:ext cx="6038158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47625" rIns="95250" bIns="47625">
            <a:spAutoFit/>
          </a:bodyPr>
          <a:lstStyle>
            <a:lvl1pPr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u="sng" dirty="0">
                <a:latin typeface="Arial" panose="020B0604020202020204" pitchFamily="34" charset="0"/>
              </a:rPr>
              <a:t>Stack memory</a:t>
            </a:r>
            <a:r>
              <a:rPr lang="en-US" altLang="en-US" sz="2000" dirty="0">
                <a:latin typeface="Arial" panose="020B0604020202020204" pitchFamily="34" charset="0"/>
              </a:rPr>
              <a:t>: temporary scratch pad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929224"/>
              </p:ext>
            </p:extLst>
          </p:nvPr>
        </p:nvGraphicFramePr>
        <p:xfrm>
          <a:off x="584200" y="2454000"/>
          <a:ext cx="2039938" cy="32558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6806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main stack frame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151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function called by main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stack frame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8062"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more stack frames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43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current function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+mn-lt"/>
                        </a:rPr>
                        <a:t>   stack frame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757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800" dirty="0"/>
              <a:t>C/C++ Memory Model (cont.)</a:t>
            </a:r>
            <a:endParaRPr lang="en-US" sz="3800" dirty="0"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840182" y="2606400"/>
            <a:ext cx="3674918" cy="6158756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buSzTx/>
            </a:pPr>
            <a:r>
              <a:rPr lang="en-US" altLang="en-US" sz="2000" dirty="0">
                <a:latin typeface="Arial" panose="020B0604020202020204" pitchFamily="34" charset="0"/>
              </a:rPr>
              <a:t>Allocated/deallocated at run time by invoking operators new/delete (or functions malloc/free)</a:t>
            </a:r>
          </a:p>
          <a:p>
            <a:pPr>
              <a:spcBef>
                <a:spcPct val="0"/>
              </a:spcBef>
              <a:buSzTx/>
            </a:pPr>
            <a:endParaRPr lang="en-US" altLang="en-US" sz="20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SzTx/>
            </a:pPr>
            <a:r>
              <a:rPr lang="en-US" altLang="en-US" sz="2000" dirty="0">
                <a:latin typeface="Arial" panose="020B0604020202020204" pitchFamily="34" charset="0"/>
              </a:rPr>
              <a:t>Memory is available to anyone with a pointer to the allocated memory from the time of allocation </a:t>
            </a:r>
            <a:r>
              <a:rPr lang="en-US" altLang="en-US" sz="2000">
                <a:latin typeface="Arial" panose="020B0604020202020204" pitchFamily="34" charset="0"/>
              </a:rPr>
              <a:t>until deallocated</a:t>
            </a:r>
            <a:endParaRPr lang="en-US" altLang="en-US" sz="2000" dirty="0"/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477842" y="1687109"/>
            <a:ext cx="6038158" cy="711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50" tIns="47625" rIns="95250" bIns="47625">
            <a:spAutoFit/>
          </a:bodyPr>
          <a:lstStyle>
            <a:lvl1pPr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091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09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en-US" altLang="en-US" sz="2000" u="sng" dirty="0">
                <a:latin typeface="Arial" panose="020B0604020202020204" pitchFamily="34" charset="0"/>
              </a:rPr>
              <a:t>Heap memory</a:t>
            </a:r>
            <a:r>
              <a:rPr lang="en-US" altLang="en-US" sz="2000" dirty="0">
                <a:latin typeface="Arial" panose="020B0604020202020204" pitchFamily="34" charset="0"/>
              </a:rPr>
              <a:t>: valid from the time of allocation to deallocation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509956"/>
              </p:ext>
            </p:extLst>
          </p:nvPr>
        </p:nvGraphicFramePr>
        <p:xfrm>
          <a:off x="584200" y="2606400"/>
          <a:ext cx="2039938" cy="1475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39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933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allocated heap memory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92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ct val="0"/>
                        </a:spcBef>
                        <a:buSzTx/>
                        <a:buFontTx/>
                        <a:buNone/>
                      </a:pPr>
                      <a:r>
                        <a:rPr lang="en-US" altLang="en-US" sz="180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</a:rPr>
                        <a:t>free heap memory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26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27" y="4120259"/>
            <a:ext cx="4286250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1594</TotalTime>
  <Words>247</Words>
  <Application>Microsoft Office PowerPoint</Application>
  <PresentationFormat>On-screen Show (4:3)</PresentationFormat>
  <Paragraphs>36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VISIO</vt:lpstr>
      <vt:lpstr>C++ Models</vt:lpstr>
      <vt:lpstr>C/C++ Compilation Model</vt:lpstr>
      <vt:lpstr>C/C++ Computational Model</vt:lpstr>
      <vt:lpstr>C/C++ Memory Model</vt:lpstr>
      <vt:lpstr>C/C++ Memory Model (cont.)</vt:lpstr>
      <vt:lpstr>C/C++ Memory Model (cont.)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190</cp:revision>
  <dcterms:created xsi:type="dcterms:W3CDTF">2015-11-10T20:00:19Z</dcterms:created>
  <dcterms:modified xsi:type="dcterms:W3CDTF">2017-10-05T14:14:07Z</dcterms:modified>
</cp:coreProperties>
</file>