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8"/>
  </p:handout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1F92BE-31E2-49A4-B172-C1B965354D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29A0EA3-025B-4E47-82CB-615413A9A8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97F765C-2DE5-45C6-892D-1DAFC50446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F774315-F750-4433-B3EF-FDDCF8F732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A3CB9DB-CEF6-41DF-91AC-5ABF02E69B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7E22-C1A0-4EA2-9494-74576E676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768B6-9DA0-42D8-9FD1-F652DC0CB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D5699-4A92-4F4D-84BB-DC248A4F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EB4C3-ECEA-4AA2-8E6B-343E074D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27EC3-CA1A-4989-AFE4-FD796D51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C1BC-27F6-4F9C-B3B4-D50BB590BC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3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2A05-7DB2-42A5-AF03-59743DE9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C4DF4-BB96-45B8-95F9-0E2E4462C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61159-8AD6-4539-A1ED-D8DCF68A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FAD4A-2755-4EC4-B5FC-5CEC3D80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A963A-E4A7-4515-BE48-D2073E6B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DA77-79C3-48B4-AA58-EE1751046A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65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4B976-68C3-4DED-B96E-705C49097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A7038-58EB-4525-889D-01EE4792D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4EDE8-ADA4-40F2-BACD-4F43D29C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FCF10-54AA-4645-B2BD-7A5930B8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08CCA-55F5-4A5C-A5EF-53471F81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9080-89C8-4765-8120-B7C3A3BF77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97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F5E4-2302-4779-93ED-79C9F94D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8B4DD-97E1-4DBC-9249-AB8CC6E98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6409-4EFA-42E3-A6B3-BF5351F0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508CD-A49A-485A-942A-B9C987FA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1CC3A-B627-494E-97CA-C09AE359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1EEB-DE82-47F9-81C1-E22A5FF70E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41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47EE-F7CF-481E-ABD3-80EA0934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ADF79-54FA-4BC3-B8F4-26DABC78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56CB8-BF22-4FFF-89C4-F917A5CC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E469-583D-4016-84FB-8E5A3C23D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FDE48-7139-48D1-92CA-765E5AF1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92D5-74A8-4ABF-B4C9-94A83F0B61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02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3B67-6ED2-457D-8AF4-5D71884A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4033-9248-4B54-92BB-68BFABE3A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F6FD6-3B77-47DC-A6C9-EDC4BACCF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6FF0A-5E9F-4073-88EE-8B9D732F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3816D-ECB0-4478-BAA7-C0505A60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685B8-8959-4F0A-9341-6EA0C605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2D92-64AF-4F6A-A229-7DBB64D8C4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63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FA97-197C-4EED-B79D-E927F1C4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D0258-6613-4DC3-A945-AD8400578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ACE6F-5399-4B68-A51D-6B7E50606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2407D-73B0-4D98-954B-276B064C3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DBC8C-B756-4058-9832-760FF6AE7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13598-F914-483C-ABB3-C9DCFDFE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F5C8E-5627-4BF8-B47B-DB102C6B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F88C2B-AF05-4F42-8E53-7D610157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12A-8AEA-44CD-8677-D3B4216634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75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8A0F-8881-4AED-950B-92112008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3CA89-C56F-474E-BC70-10971A10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8928A-FCBC-44B9-8E0F-261901BD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2C503-A0AE-46CF-8982-AD2E124C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214-044F-4890-988D-6CAA517304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4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9974B-8B00-43B6-8692-9BFC4220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FF98A-62DD-4484-BA07-BE90E4BE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06A79-FC06-4DA5-89BF-D4301AB4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ADF7-1797-4FE4-8141-0CE306ACA1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0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05A6-0360-4A52-A98D-6238E1EEE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36F2-6338-40A5-AFBD-A84AA2CAA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4D34D-77F7-4DA2-BD80-36FC5604F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79C73-ACBE-4D1C-A84C-1D5F2F43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3B6F4-F4A3-4938-BABB-337C53BB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74E55-1C44-4D6C-BA54-D348107D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62F8-805C-4354-9DD8-F817C8FEE1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7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46E5-055E-4FA3-AA61-8C3D0064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1EED7-0BEA-4105-935F-F18EF92B6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6927A-0188-4C64-BC5E-2C8BB1FFF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B7E33-F4E4-41D5-85F2-13723E98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EC84C-07E8-48A0-BB36-C2247D8B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E8682-5CE7-4C82-ABF3-54246376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BBB1-2711-4656-9558-78AFD98E80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80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C444D-E28E-412C-83A0-2822AE8A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4316D-6C6C-4DFF-8ABE-FD89BD49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7F942-3AC8-424A-868F-ADFC85F40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728D-74B7-4365-9710-26C2D26D79B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2407F-AFF8-4E06-9A68-DDDECAEA1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F4D4A-75DB-4C37-8422-DB010CCCD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6842-58D9-4662-8C1B-3C1F9F4A93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7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i.com/tech/stl/" TargetMode="External"/><Relationship Id="rId7" Type="http://schemas.openxmlformats.org/officeDocument/2006/relationships/hyperlink" Target="http://www-h.eng.cam.ac.uk/help/tpl/talks/C++.html" TargetMode="External"/><Relationship Id="rId2" Type="http://schemas.openxmlformats.org/officeDocument/2006/relationships/hyperlink" Target="http://www.dinkumware.com/manua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sionx.com/mfcpro/kbstl.htm" TargetMode="External"/><Relationship Id="rId5" Type="http://schemas.openxmlformats.org/officeDocument/2006/relationships/hyperlink" Target="http://www2.roguewave.com/support/docs/sourcepro/edition9/html/stdlibref/index.html" TargetMode="External"/><Relationship Id="rId4" Type="http://schemas.openxmlformats.org/officeDocument/2006/relationships/hyperlink" Target="http://osl.iu.edu/research/mt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5EB85FF-5D73-4F29-8DF1-90CE116E59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STL Odds and Ends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690DAE4-0708-4CDB-8ABD-B5EC188E73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Jim Fawcett</a:t>
            </a:r>
          </a:p>
          <a:p>
            <a:r>
              <a:rPr lang="en-US" altLang="en-US"/>
              <a:t>CSE687 – Object Oriented Design</a:t>
            </a:r>
          </a:p>
          <a:p>
            <a:r>
              <a:rPr lang="en-US" altLang="en-US"/>
              <a:t>Spring 2002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78178A5-11EE-45B5-ADD3-E70323C25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References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74FA7FE-D8FD-44D7-8D1F-75A232A8CE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Dinkumware – author of Visual C++ library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2"/>
              </a:rPr>
              <a:t>http://www.dinkumware.com/manuals/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Silicon Graphics Incorporated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3"/>
              </a:rPr>
              <a:t>http://www.sgi.com/tech/stl/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Matrix Template Library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4"/>
              </a:rPr>
              <a:t>http://osl.iu.edu/research/mtl/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Rogue Wave STL Tutorial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5"/>
              </a:rPr>
              <a:t>http://www2.roguewave.com/support/docs/sourcepro/edition9/html/stdlibref/index.html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MSKB STL Samples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6"/>
              </a:rPr>
              <a:t>http://www.visionx.com/mfcpro/kbstl.htm</a:t>
            </a:r>
            <a:endParaRPr lang="en-US" altLang="en-US"/>
          </a:p>
          <a:p>
            <a:pPr marL="381000" indent="-381000">
              <a:buFont typeface="Symbol" panose="05050102010706020507" pitchFamily="18" charset="2"/>
              <a:buAutoNum type="arabicPeriod"/>
            </a:pPr>
            <a:r>
              <a:rPr lang="en-US" altLang="en-US" sz="1800"/>
              <a:t>University of Cambridge – C++ and the STL</a:t>
            </a:r>
          </a:p>
          <a:p>
            <a:pPr marL="800100" lvl="1" indent="-342900">
              <a:buFont typeface="Symbol" panose="05050102010706020507" pitchFamily="18" charset="2"/>
              <a:buChar char="·"/>
            </a:pPr>
            <a:r>
              <a:rPr lang="en-US" altLang="en-US">
                <a:hlinkClick r:id="rId7"/>
              </a:rPr>
              <a:t>http://www-h.eng.cam.ac.uk/help/tpl/talks/C++.html</a:t>
            </a:r>
            <a:endParaRPr lang="en-US" altLang="en-US"/>
          </a:p>
          <a:p>
            <a:pPr marL="800100" lvl="1" indent="-342900">
              <a:buFont typeface="Symbol" panose="05050102010706020507" pitchFamily="18" charset="2"/>
              <a:buChar char="·"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20E3940-4EC3-46FD-A3F4-676ED1172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Removing Element Values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FAA4113-D9CD-41ED-862B-AE1AE03DB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</a:pPr>
            <a:r>
              <a:rPr lang="en-US" altLang="en-US" sz="2000" dirty="0">
                <a:latin typeface="Tahoma" panose="020B0604030504040204" pitchFamily="34" charset="0"/>
              </a:rPr>
              <a:t>To remove all values, t, from a vector, v, use:</a:t>
            </a:r>
            <a:br>
              <a:rPr lang="en-US" altLang="en-US" sz="2000" dirty="0">
                <a:latin typeface="Tahoma" panose="020B0604030504040204" pitchFamily="34" charset="0"/>
              </a:rPr>
            </a:b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 	</a:t>
            </a:r>
            <a:r>
              <a:rPr lang="en-US" altLang="en-US" sz="2000" dirty="0" err="1">
                <a:latin typeface="Tahoma" panose="020B0604030504040204" pitchFamily="34" charset="0"/>
              </a:rPr>
              <a:t>v.erase</a:t>
            </a:r>
            <a:r>
              <a:rPr lang="en-US" altLang="en-US" sz="2000" dirty="0">
                <a:latin typeface="Tahoma" panose="020B0604030504040204" pitchFamily="34" charset="0"/>
              </a:rPr>
              <a:t>(remove(</a:t>
            </a:r>
            <a:r>
              <a:rPr lang="en-US" altLang="en-US" sz="2000" dirty="0" err="1">
                <a:latin typeface="Tahoma" panose="020B0604030504040204" pitchFamily="34" charset="0"/>
              </a:rPr>
              <a:t>v.begin</a:t>
            </a:r>
            <a:r>
              <a:rPr lang="en-US" altLang="en-US" sz="2000" dirty="0">
                <a:latin typeface="Tahoma" panose="020B0604030504040204" pitchFamily="34" charset="0"/>
              </a:rPr>
              <a:t>(),</a:t>
            </a:r>
            <a:r>
              <a:rPr lang="en-US" altLang="en-US" sz="2000" dirty="0" err="1">
                <a:latin typeface="Tahoma" panose="020B0604030504040204" pitchFamily="34" charset="0"/>
              </a:rPr>
              <a:t>v.end</a:t>
            </a:r>
            <a:r>
              <a:rPr lang="en-US" altLang="en-US" sz="2000" dirty="0">
                <a:latin typeface="Tahoma" panose="020B0604030504040204" pitchFamily="34" charset="0"/>
              </a:rPr>
              <a:t>(),t),</a:t>
            </a:r>
            <a:r>
              <a:rPr lang="en-US" altLang="en-US" sz="2000" dirty="0" err="1">
                <a:latin typeface="Tahoma" panose="020B0604030504040204" pitchFamily="34" charset="0"/>
              </a:rPr>
              <a:t>v.end</a:t>
            </a:r>
            <a:r>
              <a:rPr lang="en-US" altLang="en-US" sz="2000" dirty="0">
                <a:latin typeface="Tahoma" panose="020B0604030504040204" pitchFamily="34" charset="0"/>
              </a:rPr>
              <a:t>());</a:t>
            </a:r>
            <a:br>
              <a:rPr lang="en-US" altLang="en-US" sz="2000" dirty="0">
                <a:latin typeface="Tahoma" panose="020B0604030504040204" pitchFamily="34" charset="0"/>
              </a:rPr>
            </a:br>
            <a:endParaRPr lang="en-US" altLang="en-US" sz="2000" dirty="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</a:pPr>
            <a:r>
              <a:rPr lang="en-US" altLang="en-US" sz="2000" dirty="0">
                <a:latin typeface="Tahoma" panose="020B0604030504040204" pitchFamily="34" charset="0"/>
              </a:rPr>
              <a:t>To remove all values, t, from a list, l, use:</a:t>
            </a:r>
            <a:br>
              <a:rPr lang="en-US" altLang="en-US" sz="2000" dirty="0">
                <a:latin typeface="Tahoma" panose="020B0604030504040204" pitchFamily="34" charset="0"/>
              </a:rPr>
            </a:b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 	</a:t>
            </a:r>
            <a:r>
              <a:rPr lang="en-US" altLang="en-US" sz="2000" dirty="0" err="1">
                <a:latin typeface="Tahoma" panose="020B0604030504040204" pitchFamily="34" charset="0"/>
              </a:rPr>
              <a:t>l.remove</a:t>
            </a:r>
            <a:r>
              <a:rPr lang="en-US" altLang="en-US" sz="2000" dirty="0">
                <a:latin typeface="Tahoma" panose="020B0604030504040204" pitchFamily="34" charset="0"/>
              </a:rPr>
              <a:t>(t); 	// note: this remove is a member function</a:t>
            </a:r>
            <a:br>
              <a:rPr lang="en-US" altLang="en-US" sz="2000" dirty="0">
                <a:latin typeface="Tahoma" panose="020B0604030504040204" pitchFamily="34" charset="0"/>
              </a:rPr>
            </a:br>
            <a:endParaRPr lang="en-US" altLang="en-US" sz="2000" dirty="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</a:pPr>
            <a:r>
              <a:rPr lang="en-US" altLang="en-US" sz="2000" dirty="0">
                <a:latin typeface="Tahoma" panose="020B0604030504040204" pitchFamily="34" charset="0"/>
              </a:rPr>
              <a:t>To remove all values, t, from an associative container, c, use:</a:t>
            </a:r>
            <a:br>
              <a:rPr lang="en-US" altLang="en-US" sz="2000" dirty="0">
                <a:latin typeface="Tahoma" panose="020B0604030504040204" pitchFamily="34" charset="0"/>
              </a:rPr>
            </a:b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 	</a:t>
            </a:r>
            <a:r>
              <a:rPr lang="en-US" altLang="en-US" sz="2000" dirty="0" err="1">
                <a:latin typeface="Tahoma" panose="020B0604030504040204" pitchFamily="34" charset="0"/>
              </a:rPr>
              <a:t>c.erase</a:t>
            </a:r>
            <a:r>
              <a:rPr lang="en-US" altLang="en-US" sz="2000" dirty="0">
                <a:latin typeface="Tahoma" panose="020B0604030504040204" pitchFamily="34" charset="0"/>
              </a:rPr>
              <a:t>(t); 	// remove corrupts an associative container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DCBAD6-EE03-4AD1-ABB2-3AEA2326D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and Counting Values</a:t>
            </a:r>
          </a:p>
        </p:txBody>
      </p:sp>
      <p:sp>
        <p:nvSpPr>
          <p:cNvPr id="5123" name="Rectangle 254">
            <a:extLst>
              <a:ext uri="{FF2B5EF4-FFF2-40B4-BE49-F238E27FC236}">
                <a16:creationId xmlns:a16="http://schemas.microsoft.com/office/drawing/2014/main" id="{0CD53CDF-560A-4927-B6F9-17CA6B51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3200" y="4618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latin typeface="Tahoma" panose="020B0604030504040204" pitchFamily="34" charset="0"/>
            </a:endParaRPr>
          </a:p>
        </p:txBody>
      </p:sp>
      <p:graphicFrame>
        <p:nvGraphicFramePr>
          <p:cNvPr id="7687" name="Group 519">
            <a:extLst>
              <a:ext uri="{FF2B5EF4-FFF2-40B4-BE49-F238E27FC236}">
                <a16:creationId xmlns:a16="http://schemas.microsoft.com/office/drawing/2014/main" id="{2674DEF9-D23E-405E-B66F-CFCF65795BF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81988" cy="2867027"/>
        </p:xfrm>
        <a:graphic>
          <a:graphicData uri="http://schemas.openxmlformats.org/drawingml/2006/table">
            <a:tbl>
              <a:tblPr/>
              <a:tblGrid>
                <a:gridCol w="420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What do you want to know?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Algorithm to Use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Member function to use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Unsorted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Sorted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Set or map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Multiset or multimap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Does the desired value exist?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binary_search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Does the desired value exist?  If so, where is the first object with that value?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equal_range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lower_bound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Where is the first object with a value not preceding the desired value?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find_if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lower_bound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lower_bound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lower_bound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Where is the first object with a value succeeding the desired value?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find_if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upper_bound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upper_bound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upper_bound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How many objects have the desired value?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equal_range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Where are all the objects with the desired value?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find (iteratively)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equal_range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equal_range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equal_range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77" name="Rectangle 506">
            <a:extLst>
              <a:ext uri="{FF2B5EF4-FFF2-40B4-BE49-F238E27FC236}">
                <a16:creationId xmlns:a16="http://schemas.microsoft.com/office/drawing/2014/main" id="{4A72240C-76DE-48FD-AB78-F66C49FAA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3200" y="4618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5178" name="Text Box 515">
            <a:extLst>
              <a:ext uri="{FF2B5EF4-FFF2-40B4-BE49-F238E27FC236}">
                <a16:creationId xmlns:a16="http://schemas.microsoft.com/office/drawing/2014/main" id="{49CF201F-F889-4AF9-AAEC-CFAE934FE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10200"/>
            <a:ext cx="472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Tahoma" panose="020B0604030504040204" pitchFamily="34" charset="0"/>
              </a:rPr>
              <a:t>Effective STL, Scott Meyers, Addison Wesley, 2001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618C25-17EA-4A0F-A953-B0A867C97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Functor Notes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3FB75B-CD73-4285-80DB-5030FDA2B2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STL Algorithms pass functors by value, so all your functor designs should properly support copying and assignment, perhaps by simply allowing compiler to generate those operations.</a:t>
            </a:r>
            <a:br>
              <a:rPr lang="en-US" altLang="en-US" sz="800"/>
            </a:br>
            <a:endParaRPr lang="en-US" altLang="en-US" sz="800"/>
          </a:p>
          <a:p>
            <a:r>
              <a:rPr lang="en-US" altLang="en-US"/>
              <a:t>Predicate functors should be pure functions, e.g., they always return a boolean result as a function of their argument(s) only, e.g., internal state plays no role in determining the return value.  </a:t>
            </a:r>
            <a:br>
              <a:rPr lang="en-US" altLang="en-US" sz="800"/>
            </a:br>
            <a:br>
              <a:rPr lang="en-US" altLang="en-US" sz="800"/>
            </a:br>
            <a:r>
              <a:rPr lang="en-US" altLang="en-US"/>
              <a:t>The usual way to do this is simply to avoid giving predicate functors any state or declare them const.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011C7D95-058A-4ECF-A0A4-062ECE620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Examples</a:t>
            </a:r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32C87B97-407F-4BE0-9591-BD0487F689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Inserter – demonstrates use of transform algorithm using an inserter iterator.</a:t>
            </a:r>
          </a:p>
          <a:p>
            <a:endParaRPr lang="en-US" altLang="en-US"/>
          </a:p>
          <a:p>
            <a:r>
              <a:rPr lang="en-US" altLang="en-US"/>
              <a:t>Sorting – demonstrates use of sort, find_if, upper_bound, and  lower_bound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Words>384</Words>
  <Application>Microsoft Office PowerPoint</Application>
  <PresentationFormat>On-screen Show (4:3)</PresentationFormat>
  <Paragraphs>71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Tahoma</vt:lpstr>
      <vt:lpstr>Symbol</vt:lpstr>
      <vt:lpstr>Calibri</vt:lpstr>
      <vt:lpstr>Office Theme</vt:lpstr>
      <vt:lpstr>STL Odds and Ends</vt:lpstr>
      <vt:lpstr>Web References</vt:lpstr>
      <vt:lpstr>Removing Element Values</vt:lpstr>
      <vt:lpstr>Finding and Counting Values</vt:lpstr>
      <vt:lpstr>Functor Notes</vt:lpstr>
      <vt:lpstr>Code Examples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Odds and Ends</dc:title>
  <dc:creator>Jim Fawcett</dc:creator>
  <cp:lastModifiedBy>James Fawcett</cp:lastModifiedBy>
  <cp:revision>8</cp:revision>
  <dcterms:created xsi:type="dcterms:W3CDTF">2002-04-14T22:11:22Z</dcterms:created>
  <dcterms:modified xsi:type="dcterms:W3CDTF">2017-08-08T03:10:37Z</dcterms:modified>
</cp:coreProperties>
</file>