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1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9" r:id="rId13"/>
    <p:sldId id="262" r:id="rId14"/>
    <p:sldId id="265" r:id="rId15"/>
    <p:sldId id="266" r:id="rId16"/>
    <p:sldId id="267" r:id="rId17"/>
    <p:sldId id="26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7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14CA0-4B2D-4260-85B7-AB64045F1441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2E01B-07BF-4B7E-88E3-0FA8BF19F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2FDC3-4EDA-4108-A5C9-E8C8FCF304F7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03B4-DDAB-4006-AAC3-F33B0E420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A5762-F14D-4A3F-9FBC-7F6C96B355C8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B4DCF-00E7-4B5E-9DDA-00BC26936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D1B8-D084-48D3-B702-A35472532B4C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A86C6-259A-43E0-A3DD-0DFA14BC0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E753-0045-4BE2-98C8-C5C208194ED6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E8DC3-00CB-499E-BCBF-41EFC7DC6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2997-27ED-424D-B797-E6DB47F1555A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C61A-4458-4BE4-A110-01546114C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2A6F-8A6C-4E91-ABD2-4A8E74147F26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CBE0-2B4C-4AC7-8AB2-4E56AB82E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71E7-A21B-47C4-AE35-04BB4D66AF77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50111-24E0-487D-A93D-2ADA9C1B1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97F4-72C0-4E0B-AFAE-C442FCFB228E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E701-1039-4E30-A4DD-EC6D092F2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AF60-CF61-42EB-A87A-F2910387566E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85B6-AB61-42AA-AA9B-6499F108A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D634-132B-4176-81F7-BC464ADEB293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E4D34-0B1F-4B9D-BA42-7F457ADCE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906614-EC55-456E-8676-F58E9B8B571B}" type="datetimeFigureOut">
              <a:rPr lang="en-US"/>
              <a:pPr>
                <a:defRPr/>
              </a:pPr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87BF71-DEC3-4FE4-8E61-8936FC1D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query/jquery_ref_selectors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query.com/" TargetMode="External"/><Relationship Id="rId2" Type="http://schemas.openxmlformats.org/officeDocument/2006/relationships/hyperlink" Target="http://www.w3schools.com/jQue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b="1" dirty="0" err="1">
                <a:latin typeface="Tahoma" pitchFamily="112" charset="0"/>
                <a:cs typeface="Tahoma" pitchFamily="112" charset="0"/>
              </a:rPr>
              <a:t>jQuery</a:t>
            </a:r>
            <a:r>
              <a:rPr lang="en-US" sz="3200" b="1" dirty="0">
                <a:latin typeface="Tahoma" pitchFamily="112" charset="0"/>
                <a:cs typeface="Tahoma" pitchFamily="112" charset="0"/>
              </a:rPr>
              <a:t> – JavaScript Library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400800" cy="1143000"/>
          </a:xfrm>
        </p:spPr>
        <p:txBody>
          <a:bodyPr/>
          <a:lstStyle/>
          <a:p>
            <a:pPr eaLnBrk="1" hangingPunct="1"/>
            <a:r>
              <a:rPr lang="en-US" sz="2000" b="1" dirty="0">
                <a:latin typeface="Arial" charset="0"/>
                <a:cs typeface="Arial" charset="0"/>
              </a:rPr>
              <a:t>Jim Fawcett</a:t>
            </a:r>
          </a:p>
          <a:p>
            <a:pPr eaLnBrk="1" hangingPunct="1"/>
            <a:r>
              <a:rPr lang="en-US" sz="2000" b="1" dirty="0">
                <a:latin typeface="Arial" charset="0"/>
                <a:cs typeface="Arial" charset="0"/>
              </a:rPr>
              <a:t>CSE686 – Internet Programming</a:t>
            </a:r>
          </a:p>
          <a:p>
            <a:pPr eaLnBrk="1" hangingPunct="1"/>
            <a:r>
              <a:rPr lang="en-US" sz="2000" b="1" dirty="0">
                <a:latin typeface="Arial" charset="0"/>
                <a:cs typeface="Arial" charset="0"/>
              </a:rPr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Markup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221163"/>
          </a:xfrm>
        </p:spPr>
        <p:txBody>
          <a:bodyPr/>
          <a:lstStyle/>
          <a:p>
            <a:r>
              <a:rPr lang="en-US" dirty="0"/>
              <a:t>$(‘&lt;b&gt;CSE686&lt;/b&gt;’)</a:t>
            </a:r>
          </a:p>
          <a:p>
            <a:pPr lvl="1"/>
            <a:r>
              <a:rPr lang="en-US" dirty="0"/>
              <a:t>Creates a new text node</a:t>
            </a:r>
          </a:p>
          <a:p>
            <a:r>
              <a:rPr lang="en-US" dirty="0"/>
              <a:t>$(‘&lt;b&gt;CSE686&lt;/b&gt;’).</a:t>
            </a:r>
            <a:r>
              <a:rPr lang="en-US" dirty="0" err="1"/>
              <a:t>insertAfter</a:t>
            </a:r>
            <a:r>
              <a:rPr lang="en-US" dirty="0"/>
              <a:t>(‘</a:t>
            </a:r>
            <a:r>
              <a:rPr lang="en-US" dirty="0" err="1"/>
              <a:t>div.chapter</a:t>
            </a:r>
            <a:r>
              <a:rPr lang="en-US" dirty="0"/>
              <a:t> p’);</a:t>
            </a:r>
          </a:p>
          <a:p>
            <a:pPr lvl="1"/>
            <a:r>
              <a:rPr lang="en-US" dirty="0"/>
              <a:t>Creates element and inserts after paragraph in div with chapter</a:t>
            </a:r>
          </a:p>
        </p:txBody>
      </p:sp>
    </p:spTree>
    <p:extLst>
      <p:ext uri="{BB962C8B-B14F-4D97-AF65-F5344CB8AC3E}">
        <p14:creationId xmlns:p14="http://schemas.microsoft.com/office/powerpoint/2010/main" val="19964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r>
              <a:rPr lang="en-US" dirty="0"/>
              <a:t> Supports</a:t>
            </a:r>
          </a:p>
          <a:p>
            <a:pPr lvl="1"/>
            <a:r>
              <a:rPr lang="en-US" dirty="0"/>
              <a:t>Selecting and modifying DOM elements</a:t>
            </a:r>
          </a:p>
          <a:p>
            <a:pPr lvl="1"/>
            <a:r>
              <a:rPr lang="en-US" dirty="0"/>
              <a:t>Adding and removing DOM elements</a:t>
            </a:r>
          </a:p>
          <a:p>
            <a:pPr lvl="1"/>
            <a:r>
              <a:rPr lang="en-US" dirty="0"/>
              <a:t>Adding, editing, and removing styles from a selected set of elements</a:t>
            </a:r>
          </a:p>
          <a:p>
            <a:pPr lvl="1"/>
            <a:r>
              <a:rPr lang="en-US" dirty="0"/>
              <a:t>Adding event handlers</a:t>
            </a:r>
          </a:p>
          <a:p>
            <a:pPr lvl="1"/>
            <a:r>
              <a:rPr lang="en-US" dirty="0"/>
              <a:t>AJAX: asynchronous JavaScript and XML</a:t>
            </a:r>
          </a:p>
          <a:p>
            <a:pPr lvl="2"/>
            <a:r>
              <a:rPr lang="en-US" dirty="0"/>
              <a:t>Communicate with server without page refresh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52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Selection</a:t>
            </a:r>
            <a:r>
              <a:rPr lang="en-US" dirty="0"/>
              <a:t> </a:t>
            </a:r>
            <a:r>
              <a:rPr lang="en-US" sz="3600" dirty="0"/>
              <a:t>- </a:t>
            </a:r>
            <a:r>
              <a:rPr lang="en-US" sz="3600" dirty="0">
                <a:hlinkClick r:id="rId2"/>
              </a:rPr>
              <a:t>W3Schools.com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DOM elements by:</a:t>
            </a:r>
          </a:p>
          <a:p>
            <a:pPr lvl="1"/>
            <a:r>
              <a:rPr lang="en-US" dirty="0"/>
              <a:t>DOM element, e.g., p, li, div</a:t>
            </a:r>
          </a:p>
          <a:p>
            <a:pPr lvl="1"/>
            <a:r>
              <a:rPr lang="en-US" dirty="0"/>
              <a:t>Element id name</a:t>
            </a:r>
          </a:p>
          <a:p>
            <a:pPr lvl="1"/>
            <a:r>
              <a:rPr lang="en-US" dirty="0"/>
              <a:t>Element attribute, e.g., </a:t>
            </a:r>
            <a:r>
              <a:rPr lang="en-US" dirty="0" err="1"/>
              <a:t>href</a:t>
            </a:r>
            <a:endParaRPr lang="en-US" dirty="0"/>
          </a:p>
          <a:p>
            <a:pPr lvl="1"/>
            <a:r>
              <a:rPr lang="en-US" dirty="0"/>
              <a:t>Attribute value, e.g., </a:t>
            </a:r>
            <a:r>
              <a:rPr lang="en-US" dirty="0" err="1"/>
              <a:t>href</a:t>
            </a:r>
            <a:r>
              <a:rPr lang="en-US" dirty="0"/>
              <a:t>=“some.htm”</a:t>
            </a:r>
          </a:p>
          <a:p>
            <a:pPr lvl="1"/>
            <a:r>
              <a:rPr lang="en-US" dirty="0"/>
              <a:t>CSS class</a:t>
            </a:r>
          </a:p>
          <a:p>
            <a:pPr lvl="1"/>
            <a:r>
              <a:rPr lang="en-US" dirty="0"/>
              <a:t>Contained text</a:t>
            </a:r>
          </a:p>
          <a:p>
            <a:pPr lvl="1"/>
            <a:r>
              <a:rPr lang="en-US" dirty="0"/>
              <a:t>Properties, e.g., hidden, animated</a:t>
            </a:r>
          </a:p>
        </p:txBody>
      </p:sp>
    </p:spTree>
    <p:extLst>
      <p:ext uri="{BB962C8B-B14F-4D97-AF65-F5344CB8AC3E}">
        <p14:creationId xmlns:p14="http://schemas.microsoft.com/office/powerpoint/2010/main" val="79008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84237"/>
            <a:ext cx="8229600" cy="990600"/>
          </a:xfrm>
        </p:spPr>
        <p:txBody>
          <a:bodyPr/>
          <a:lstStyle/>
          <a:p>
            <a:r>
              <a:rPr lang="en-US" dirty="0"/>
              <a:t>Events and Animation Effects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90600" y="1733550"/>
            <a:ext cx="3506788" cy="639762"/>
          </a:xfrm>
        </p:spPr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14400" y="2373312"/>
            <a:ext cx="3582988" cy="3951288"/>
          </a:xfrm>
        </p:spPr>
        <p:txBody>
          <a:bodyPr/>
          <a:lstStyle/>
          <a:p>
            <a:r>
              <a:rPr lang="en-US" dirty="0"/>
              <a:t>change</a:t>
            </a:r>
          </a:p>
          <a:p>
            <a:r>
              <a:rPr lang="en-US" dirty="0"/>
              <a:t>click</a:t>
            </a:r>
          </a:p>
          <a:p>
            <a:r>
              <a:rPr lang="en-US" dirty="0" err="1"/>
              <a:t>dblclick</a:t>
            </a:r>
            <a:endParaRPr lang="en-US" dirty="0"/>
          </a:p>
          <a:p>
            <a:r>
              <a:rPr lang="en-US" dirty="0"/>
              <a:t>error</a:t>
            </a:r>
          </a:p>
          <a:p>
            <a:r>
              <a:rPr lang="en-US" dirty="0"/>
              <a:t>hover</a:t>
            </a:r>
          </a:p>
          <a:p>
            <a:r>
              <a:rPr lang="en-US" dirty="0" err="1"/>
              <a:t>keypress</a:t>
            </a:r>
            <a:endParaRPr lang="en-US" dirty="0"/>
          </a:p>
          <a:p>
            <a:r>
              <a:rPr lang="en-US" dirty="0"/>
              <a:t>load</a:t>
            </a:r>
          </a:p>
          <a:p>
            <a:r>
              <a:rPr lang="en-US" dirty="0" err="1"/>
              <a:t>mouseover</a:t>
            </a:r>
            <a:endParaRPr lang="en-US" dirty="0"/>
          </a:p>
          <a:p>
            <a:r>
              <a:rPr lang="en-US" dirty="0"/>
              <a:t>…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4041775" cy="639762"/>
          </a:xfrm>
        </p:spPr>
        <p:txBody>
          <a:bodyPr/>
          <a:lstStyle/>
          <a:p>
            <a:r>
              <a:rPr lang="en-US" dirty="0"/>
              <a:t>Effects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</p:spPr>
        <p:txBody>
          <a:bodyPr/>
          <a:lstStyle/>
          <a:p>
            <a:r>
              <a:rPr lang="en-US" dirty="0"/>
              <a:t>animate</a:t>
            </a:r>
          </a:p>
          <a:p>
            <a:r>
              <a:rPr lang="en-US" dirty="0" err="1"/>
              <a:t>dequeue</a:t>
            </a:r>
            <a:endParaRPr lang="en-US" dirty="0"/>
          </a:p>
          <a:p>
            <a:r>
              <a:rPr lang="en-US" dirty="0" err="1"/>
              <a:t>fadeIn</a:t>
            </a:r>
            <a:endParaRPr lang="en-US" dirty="0"/>
          </a:p>
          <a:p>
            <a:r>
              <a:rPr lang="en-US" dirty="0" err="1"/>
              <a:t>fadeOut</a:t>
            </a:r>
            <a:endParaRPr lang="en-US" dirty="0"/>
          </a:p>
          <a:p>
            <a:r>
              <a:rPr lang="en-US" dirty="0"/>
              <a:t>hide</a:t>
            </a:r>
          </a:p>
          <a:p>
            <a:r>
              <a:rPr lang="en-US" dirty="0" err="1"/>
              <a:t>slideDown</a:t>
            </a:r>
            <a:endParaRPr lang="en-US" dirty="0"/>
          </a:p>
          <a:p>
            <a:r>
              <a:rPr lang="en-US" dirty="0" err="1"/>
              <a:t>slideUp</a:t>
            </a:r>
            <a:endParaRPr lang="en-US" dirty="0"/>
          </a:p>
          <a:p>
            <a:r>
              <a:rPr lang="en-US" dirty="0"/>
              <a:t>toggle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01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r>
              <a:rPr lang="en-US" dirty="0"/>
              <a:t>Markup and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582988" cy="639762"/>
          </a:xfrm>
        </p:spPr>
        <p:txBody>
          <a:bodyPr/>
          <a:lstStyle/>
          <a:p>
            <a:r>
              <a:rPr lang="en-US" dirty="0"/>
              <a:t>HTML Methods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174875"/>
            <a:ext cx="3659188" cy="3951288"/>
          </a:xfrm>
        </p:spPr>
        <p:txBody>
          <a:bodyPr/>
          <a:lstStyle/>
          <a:p>
            <a:r>
              <a:rPr lang="en-US" dirty="0"/>
              <a:t>after()</a:t>
            </a:r>
          </a:p>
          <a:p>
            <a:r>
              <a:rPr lang="en-US" dirty="0"/>
              <a:t>append()</a:t>
            </a:r>
          </a:p>
          <a:p>
            <a:r>
              <a:rPr lang="en-US" dirty="0" err="1"/>
              <a:t>attr</a:t>
            </a:r>
            <a:r>
              <a:rPr lang="en-US" dirty="0"/>
              <a:t>()</a:t>
            </a:r>
          </a:p>
          <a:p>
            <a:r>
              <a:rPr lang="en-US" dirty="0"/>
              <a:t>before()</a:t>
            </a:r>
          </a:p>
          <a:p>
            <a:r>
              <a:rPr lang="en-US" dirty="0" err="1"/>
              <a:t>hasClass</a:t>
            </a:r>
            <a:r>
              <a:rPr lang="en-US" dirty="0"/>
              <a:t>()</a:t>
            </a:r>
          </a:p>
          <a:p>
            <a:r>
              <a:rPr lang="en-US" dirty="0"/>
              <a:t>html()</a:t>
            </a:r>
          </a:p>
          <a:p>
            <a:r>
              <a:rPr lang="en-US" dirty="0" err="1"/>
              <a:t>insertAfter</a:t>
            </a:r>
            <a:r>
              <a:rPr lang="en-US" dirty="0"/>
              <a:t>()</a:t>
            </a:r>
          </a:p>
          <a:p>
            <a:r>
              <a:rPr lang="en-US" dirty="0"/>
              <a:t>remove()</a:t>
            </a:r>
          </a:p>
          <a:p>
            <a:r>
              <a:rPr lang="en-US" dirty="0"/>
              <a:t>text()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CSS Methods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addClass</a:t>
            </a:r>
            <a:r>
              <a:rPr lang="en-US" dirty="0"/>
              <a:t>()</a:t>
            </a:r>
          </a:p>
          <a:p>
            <a:r>
              <a:rPr lang="en-US" dirty="0" err="1"/>
              <a:t>xss</a:t>
            </a:r>
            <a:r>
              <a:rPr lang="en-US" dirty="0"/>
              <a:t>()</a:t>
            </a:r>
          </a:p>
          <a:p>
            <a:r>
              <a:rPr lang="en-US" dirty="0" err="1"/>
              <a:t>hasClass</a:t>
            </a:r>
            <a:r>
              <a:rPr lang="en-US" dirty="0"/>
              <a:t>()</a:t>
            </a:r>
          </a:p>
          <a:p>
            <a:r>
              <a:rPr lang="en-US" dirty="0"/>
              <a:t>height()</a:t>
            </a:r>
          </a:p>
          <a:p>
            <a:r>
              <a:rPr lang="en-US" dirty="0"/>
              <a:t>position()</a:t>
            </a:r>
          </a:p>
          <a:p>
            <a:r>
              <a:rPr lang="en-US" dirty="0" err="1"/>
              <a:t>removeClass</a:t>
            </a:r>
            <a:r>
              <a:rPr lang="en-US" dirty="0"/>
              <a:t>()</a:t>
            </a:r>
          </a:p>
          <a:p>
            <a:r>
              <a:rPr lang="en-US" dirty="0" err="1"/>
              <a:t>scrollLeft</a:t>
            </a:r>
            <a:r>
              <a:rPr lang="en-US" dirty="0"/>
              <a:t>()</a:t>
            </a:r>
          </a:p>
          <a:p>
            <a:r>
              <a:rPr lang="en-US" dirty="0" err="1"/>
              <a:t>scrollTop</a:t>
            </a:r>
            <a:r>
              <a:rPr lang="en-US" dirty="0"/>
              <a:t>()</a:t>
            </a:r>
          </a:p>
          <a:p>
            <a:r>
              <a:rPr lang="en-US" dirty="0"/>
              <a:t>width()</a:t>
            </a:r>
          </a:p>
        </p:txBody>
      </p:sp>
    </p:spTree>
    <p:extLst>
      <p:ext uri="{BB962C8B-B14F-4D97-AF65-F5344CB8AC3E}">
        <p14:creationId xmlns:p14="http://schemas.microsoft.com/office/powerpoint/2010/main" val="4092293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2362200"/>
            <a:ext cx="708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&lt;script&gt;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$(document).ready(function () 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/* add event handler to selected h2 */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$("h2").click(function(event)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alert("got alert on heading click");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597065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www.w3Schools.com/jQuery</a:t>
            </a:r>
            <a:endParaRPr lang="en-US" dirty="0"/>
          </a:p>
          <a:p>
            <a:r>
              <a:rPr lang="en-US" dirty="0">
                <a:hlinkClick r:id="rId3"/>
              </a:rPr>
              <a:t>http://jquery.com/</a:t>
            </a:r>
            <a:endParaRPr lang="en-US" dirty="0"/>
          </a:p>
          <a:p>
            <a:r>
              <a:rPr lang="en-US" dirty="0"/>
              <a:t>Included with </a:t>
            </a:r>
            <a:r>
              <a:rPr lang="en-US" dirty="0" err="1"/>
              <a:t>Asp.Net</a:t>
            </a:r>
            <a:r>
              <a:rPr lang="en-US" dirty="0"/>
              <a:t> MVC</a:t>
            </a:r>
          </a:p>
          <a:p>
            <a:pPr lvl="1"/>
            <a:r>
              <a:rPr lang="en-US" dirty="0"/>
              <a:t>See Script folder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4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r>
              <a:rPr lang="en-US" dirty="0"/>
              <a:t> is a JavaScript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JavaScript?</a:t>
            </a:r>
          </a:p>
          <a:p>
            <a:pPr lvl="1"/>
            <a:r>
              <a:rPr lang="en-US" dirty="0"/>
              <a:t>Build responsive User Interfaces</a:t>
            </a:r>
          </a:p>
          <a:p>
            <a:pPr lvl="2"/>
            <a:r>
              <a:rPr lang="en-US" dirty="0"/>
              <a:t>Don’t need to query server for UI actions</a:t>
            </a:r>
          </a:p>
          <a:p>
            <a:pPr lvl="2"/>
            <a:r>
              <a:rPr lang="en-US" dirty="0"/>
              <a:t>Menus, input validation, navigation</a:t>
            </a:r>
          </a:p>
          <a:p>
            <a:pPr lvl="1"/>
            <a:r>
              <a:rPr lang="en-US" dirty="0"/>
              <a:t>Move processing from server to browser</a:t>
            </a:r>
          </a:p>
          <a:p>
            <a:pPr lvl="2"/>
            <a:r>
              <a:rPr lang="en-US" dirty="0"/>
              <a:t>Servers are busy, browsers idle</a:t>
            </a:r>
          </a:p>
          <a:p>
            <a:pPr lvl="1"/>
            <a:r>
              <a:rPr lang="en-US" dirty="0"/>
              <a:t>Use AJAX for partial updates</a:t>
            </a:r>
          </a:p>
          <a:p>
            <a:pPr lvl="2"/>
            <a:r>
              <a:rPr lang="en-US" dirty="0"/>
              <a:t>Render some small part of screen instead of a full page</a:t>
            </a:r>
          </a:p>
        </p:txBody>
      </p:sp>
    </p:spTree>
    <p:extLst>
      <p:ext uri="{BB962C8B-B14F-4D97-AF65-F5344CB8AC3E}">
        <p14:creationId xmlns:p14="http://schemas.microsoft.com/office/powerpoint/2010/main" val="149092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jQuery?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cross-browser support</a:t>
            </a:r>
          </a:p>
          <a:p>
            <a:pPr lvl="1"/>
            <a:r>
              <a:rPr lang="en-US" dirty="0"/>
              <a:t>Chrome, </a:t>
            </a:r>
            <a:r>
              <a:rPr lang="en-US" dirty="0" err="1"/>
              <a:t>FireFox</a:t>
            </a:r>
            <a:r>
              <a:rPr lang="en-US" dirty="0"/>
              <a:t>, Edge, IE, Safari, Opera</a:t>
            </a:r>
          </a:p>
          <a:p>
            <a:pPr lvl="1"/>
            <a:r>
              <a:rPr lang="en-US" dirty="0"/>
              <a:t>Includes legacy browsers</a:t>
            </a:r>
          </a:p>
          <a:p>
            <a:r>
              <a:rPr lang="en-US" dirty="0"/>
              <a:t>CSS selector syntax</a:t>
            </a:r>
          </a:p>
          <a:p>
            <a:pPr lvl="1"/>
            <a:r>
              <a:rPr lang="en-US" dirty="0"/>
              <a:t>Easy to understand and use</a:t>
            </a:r>
          </a:p>
          <a:p>
            <a:r>
              <a:rPr lang="en-US" dirty="0"/>
              <a:t>Extensible</a:t>
            </a:r>
          </a:p>
          <a:p>
            <a:pPr lvl="1"/>
            <a:r>
              <a:rPr lang="en-US" dirty="0"/>
              <a:t>Your custom functionality</a:t>
            </a:r>
          </a:p>
          <a:p>
            <a:pPr lvl="1"/>
            <a:r>
              <a:rPr lang="en-US" dirty="0"/>
              <a:t>Plugins, e.g., calendars, grids, …</a:t>
            </a:r>
          </a:p>
        </p:txBody>
      </p:sp>
    </p:spTree>
    <p:extLst>
      <p:ext uri="{BB962C8B-B14F-4D97-AF65-F5344CB8AC3E}">
        <p14:creationId xmlns:p14="http://schemas.microsoft.com/office/powerpoint/2010/main" val="397966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$(selector) is a factory method that creates </a:t>
            </a:r>
            <a:r>
              <a:rPr lang="en-US" dirty="0" err="1"/>
              <a:t>jQuery</a:t>
            </a:r>
            <a:r>
              <a:rPr lang="en-US" dirty="0"/>
              <a:t> objects matching selector</a:t>
            </a:r>
          </a:p>
          <a:p>
            <a:r>
              <a:rPr lang="en-US" dirty="0"/>
              <a:t>$(document).ready(function() {</a:t>
            </a:r>
            <a:br>
              <a:rPr lang="en-US" dirty="0"/>
            </a:br>
            <a:r>
              <a:rPr lang="en-US" dirty="0"/>
              <a:t>   $(“p”).click(function() {</a:t>
            </a:r>
            <a:br>
              <a:rPr lang="en-US" dirty="0"/>
            </a:br>
            <a:r>
              <a:rPr lang="en-US" dirty="0"/>
              <a:t>     $(this).hide();</a:t>
            </a:r>
            <a:br>
              <a:rPr lang="en-US" dirty="0"/>
            </a:br>
            <a:r>
              <a:rPr lang="en-US" dirty="0"/>
              <a:t>   });</a:t>
            </a:r>
            <a:br>
              <a:rPr lang="en-US" dirty="0"/>
            </a:b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44305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style Selectors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		element name</a:t>
            </a:r>
          </a:p>
          <a:p>
            <a:r>
              <a:rPr lang="en-US" dirty="0"/>
              <a:t>#id		identifier</a:t>
            </a:r>
          </a:p>
          <a:p>
            <a:r>
              <a:rPr lang="en-US" dirty="0"/>
              <a:t>.class	</a:t>
            </a:r>
            <a:r>
              <a:rPr lang="en-US" dirty="0" err="1"/>
              <a:t>classname</a:t>
            </a:r>
            <a:endParaRPr lang="en-US" dirty="0"/>
          </a:p>
          <a:p>
            <a:r>
              <a:rPr lang="en-US" dirty="0" err="1"/>
              <a:t>p.class</a:t>
            </a:r>
            <a:r>
              <a:rPr lang="en-US" dirty="0"/>
              <a:t>	element with class</a:t>
            </a:r>
          </a:p>
          <a:p>
            <a:r>
              <a:rPr lang="en-US" dirty="0"/>
              <a:t>p a		anchor that is descendant of p</a:t>
            </a:r>
          </a:p>
          <a:p>
            <a:r>
              <a:rPr lang="en-US" dirty="0"/>
              <a:t>p &gt; a	anchor that is direct child of p</a:t>
            </a:r>
          </a:p>
        </p:txBody>
      </p:sp>
    </p:spTree>
    <p:extLst>
      <p:ext uri="{BB962C8B-B14F-4D97-AF65-F5344CB8AC3E}">
        <p14:creationId xmlns:p14="http://schemas.microsoft.com/office/powerpoint/2010/main" val="27621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XPath</a:t>
            </a:r>
            <a:r>
              <a:rPr lang="en-US" dirty="0"/>
              <a:t> Selectors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/html/body//div	all </a:t>
            </a:r>
            <a:r>
              <a:rPr lang="en-US" dirty="0" err="1"/>
              <a:t>divs</a:t>
            </a:r>
            <a:r>
              <a:rPr lang="en-US" dirty="0"/>
              <a:t> anywhere in body</a:t>
            </a:r>
          </a:p>
          <a:p>
            <a:r>
              <a:rPr lang="en-US" dirty="0"/>
              <a:t>A[@</a:t>
            </a:r>
            <a:r>
              <a:rPr lang="en-US" dirty="0" err="1"/>
              <a:t>href</a:t>
            </a:r>
            <a:r>
              <a:rPr lang="en-US" dirty="0"/>
              <a:t>]		anchor with an </a:t>
            </a:r>
            <a:r>
              <a:rPr lang="en-US" dirty="0" err="1"/>
              <a:t>href</a:t>
            </a:r>
            <a:r>
              <a:rPr lang="en-US" dirty="0"/>
              <a:t> attrib.</a:t>
            </a:r>
          </a:p>
          <a:p>
            <a:r>
              <a:rPr lang="en-US" dirty="0"/>
              <a:t>div[</a:t>
            </a:r>
            <a:r>
              <a:rPr lang="en-US" dirty="0" err="1"/>
              <a:t>ol</a:t>
            </a:r>
            <a:r>
              <a:rPr lang="en-US" dirty="0"/>
              <a:t>]			div with an ordered list</a:t>
            </a:r>
          </a:p>
          <a:p>
            <a:r>
              <a:rPr lang="en-US" dirty="0"/>
              <a:t>//a[@ref=“</a:t>
            </a:r>
            <a:r>
              <a:rPr lang="en-US" dirty="0" err="1"/>
              <a:t>nofollow</a:t>
            </a:r>
            <a:r>
              <a:rPr lang="en-US" dirty="0"/>
              <a:t>”]</a:t>
            </a:r>
            <a:br>
              <a:rPr lang="en-US" dirty="0"/>
            </a:br>
            <a:r>
              <a:rPr lang="en-US" dirty="0"/>
              <a:t>				any anchor with a specific 				value for the ref attribute</a:t>
            </a:r>
          </a:p>
        </p:txBody>
      </p:sp>
    </p:spTree>
    <p:extLst>
      <p:ext uri="{BB962C8B-B14F-4D97-AF65-F5344CB8AC3E}">
        <p14:creationId xmlns:p14="http://schemas.microsoft.com/office/powerpoint/2010/main" val="18757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p:first			first paragraph</a:t>
            </a:r>
          </a:p>
          <a:p>
            <a:r>
              <a:rPr lang="en-US" dirty="0" err="1"/>
              <a:t>li:last</a:t>
            </a:r>
            <a:r>
              <a:rPr lang="en-US" dirty="0"/>
              <a:t>			last list item</a:t>
            </a:r>
          </a:p>
          <a:p>
            <a:r>
              <a:rPr lang="en-US" dirty="0"/>
              <a:t>a:nth(3)			fourth link</a:t>
            </a:r>
          </a:p>
          <a:p>
            <a:r>
              <a:rPr lang="en-US" dirty="0"/>
              <a:t>a:eq(3)			fourth link</a:t>
            </a:r>
          </a:p>
          <a:p>
            <a:r>
              <a:rPr lang="en-US" dirty="0"/>
              <a:t>p:even			every other paragraph</a:t>
            </a:r>
          </a:p>
          <a:p>
            <a:r>
              <a:rPr lang="en-US" dirty="0"/>
              <a:t>a:gt(3)			every link after 4th</a:t>
            </a:r>
          </a:p>
          <a:p>
            <a:r>
              <a:rPr lang="en-US" dirty="0"/>
              <a:t>a:contains(‘click’)	links containing word click</a:t>
            </a:r>
          </a:p>
        </p:txBody>
      </p:sp>
    </p:spTree>
    <p:extLst>
      <p:ext uri="{BB962C8B-B14F-4D97-AF65-F5344CB8AC3E}">
        <p14:creationId xmlns:p14="http://schemas.microsoft.com/office/powerpoint/2010/main" val="298114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r>
              <a:rPr lang="en-US" dirty="0"/>
              <a:t> methods can be chained:</a:t>
            </a:r>
          </a:p>
          <a:p>
            <a:pPr lvl="1"/>
            <a:r>
              <a:rPr lang="en-US" dirty="0"/>
              <a:t>$(“</a:t>
            </a:r>
            <a:r>
              <a:rPr lang="en-US" dirty="0" err="1"/>
              <a:t>a.contains</a:t>
            </a:r>
            <a:r>
              <a:rPr lang="en-US" dirty="0"/>
              <a:t>(‘home’)).parent().</a:t>
            </a:r>
            <a:r>
              <a:rPr lang="en-US" dirty="0" err="1"/>
              <a:t>addClass</a:t>
            </a:r>
            <a:r>
              <a:rPr lang="en-US" dirty="0"/>
              <a:t>(“</a:t>
            </a:r>
            <a:r>
              <a:rPr lang="en-US" dirty="0" err="1"/>
              <a:t>emph</a:t>
            </a:r>
            <a:r>
              <a:rPr lang="en-US" dirty="0"/>
              <a:t>”);</a:t>
            </a:r>
          </a:p>
        </p:txBody>
      </p:sp>
    </p:spTree>
    <p:extLst>
      <p:ext uri="{BB962C8B-B14F-4D97-AF65-F5344CB8AC3E}">
        <p14:creationId xmlns:p14="http://schemas.microsoft.com/office/powerpoint/2010/main" val="165645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.ccs(‘</a:t>
            </a:r>
            <a:r>
              <a:rPr lang="en-US" dirty="0" err="1"/>
              <a:t>property’,’value</a:t>
            </a:r>
            <a:r>
              <a:rPr lang="en-US" dirty="0"/>
              <a:t>’)</a:t>
            </a:r>
          </a:p>
          <a:p>
            <a:pPr lvl="1"/>
            <a:r>
              <a:rPr lang="en-US" dirty="0"/>
              <a:t>$(‘p’).</a:t>
            </a:r>
            <a:r>
              <a:rPr lang="en-US" dirty="0" err="1"/>
              <a:t>css</a:t>
            </a:r>
            <a:r>
              <a:rPr lang="en-US" dirty="0"/>
              <a:t>(‘</a:t>
            </a:r>
            <a:r>
              <a:rPr lang="en-US" dirty="0" err="1"/>
              <a:t>color’,’maroon</a:t>
            </a:r>
            <a:r>
              <a:rPr lang="en-US" dirty="0"/>
              <a:t>’);</a:t>
            </a:r>
          </a:p>
          <a:p>
            <a:r>
              <a:rPr lang="en-US" dirty="0"/>
              <a:t>.</a:t>
            </a:r>
            <a:r>
              <a:rPr lang="en-US" dirty="0" err="1"/>
              <a:t>css</a:t>
            </a:r>
            <a:r>
              <a:rPr lang="en-US" dirty="0"/>
              <a:t>({‘pr1’:’val1’, ‘pr2’:’val2’, … })</a:t>
            </a:r>
          </a:p>
        </p:txBody>
      </p:sp>
    </p:spTree>
    <p:extLst>
      <p:ext uri="{BB962C8B-B14F-4D97-AF65-F5344CB8AC3E}">
        <p14:creationId xmlns:p14="http://schemas.microsoft.com/office/powerpoint/2010/main" val="3988993049"/>
      </p:ext>
    </p:extLst>
  </p:cSld>
  <p:clrMapOvr>
    <a:masterClrMapping/>
  </p:clrMapOvr>
</p:sld>
</file>

<file path=ppt/theme/theme1.xml><?xml version="1.0" encoding="utf-8"?>
<a:theme xmlns:a="http://schemas.openxmlformats.org/drawingml/2006/main" name="TP101983021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FB53C9-35A9-467F-919A-22BB23375D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TP101983021_template</Template>
  <TotalTime>642</TotalTime>
  <Words>482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Tahoma</vt:lpstr>
      <vt:lpstr>TP101983021_template</vt:lpstr>
      <vt:lpstr>jQuery – JavaScript Library</vt:lpstr>
      <vt:lpstr>jQuery is a JavaScript Library</vt:lpstr>
      <vt:lpstr>Why use jQuery?</vt:lpstr>
      <vt:lpstr>Basics</vt:lpstr>
      <vt:lpstr>CSS style Selectors</vt:lpstr>
      <vt:lpstr>XPath Selectors</vt:lpstr>
      <vt:lpstr>Filters</vt:lpstr>
      <vt:lpstr>Chaining</vt:lpstr>
      <vt:lpstr>Changing Styles</vt:lpstr>
      <vt:lpstr>Changing Markup</vt:lpstr>
      <vt:lpstr>Summary</vt:lpstr>
      <vt:lpstr>Selection - W3Schools.com</vt:lpstr>
      <vt:lpstr>Events and Animation Effects</vt:lpstr>
      <vt:lpstr>Markup and Styles</vt:lpstr>
      <vt:lpstr>An Example</vt:lpstr>
      <vt:lpstr>Resources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Jim Fawcett</dc:creator>
  <cp:lastModifiedBy>James Fawcett</cp:lastModifiedBy>
  <cp:revision>17</cp:revision>
  <dcterms:created xsi:type="dcterms:W3CDTF">2011-02-21T16:40:23Z</dcterms:created>
  <dcterms:modified xsi:type="dcterms:W3CDTF">2019-01-05T14:29:24Z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TC019830229991</vt:lpwstr>
  </property>
</Properties>
</file>