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3DB95B1-AB4A-4265-A6E1-C46F41A7AAFA}" type="datetimeFigureOut">
              <a:rPr lang="en-US"/>
              <a:pPr>
                <a:defRPr/>
              </a:pPr>
              <a:t>4/12/2011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CE9DC07-2785-44E8-BE46-3C3D93E034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9FDE034-2078-455A-BE02-F7C42265846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ACC88AB-3BC2-4DD3-853B-9270C96300B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9C50B40-0E17-474A-BA82-6726899BFDA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A412D9D-D617-49B0-A94E-59CFBE39937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027D791-8670-47C3-B427-0B9B7C319EF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DD39E6-5884-4D70-A058-D67734D5830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A9AF76F-7150-46C1-A64F-6FEFFD48347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EE744BC-8B78-4876-A671-DA73699E5E4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E68183F-2090-4C83-94CA-EA81E4BBE92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9324461-F6FD-49E4-BFC0-F641BC65081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AC765CD-367F-4BF9-ADFA-F6B672470CA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A2DCAA4-4A48-4941-9053-5B3F608822C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FF88B14-782E-4C95-997D-4F5E1109B0D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E8906F6-A9A3-46E0-A340-93A1C75FE81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26598D3-6FF5-41FF-BE3D-8940796DC29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75"/>
            <a:ext cx="46038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8B77F36-8536-4CA1-86C5-4F120F122062}" type="datetimeFigureOut">
              <a:rPr lang="en-US"/>
              <a:pPr>
                <a:defRPr/>
              </a:pPr>
              <a:t>4/12/2011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FC0C7C6-BE6C-4394-84DB-5EFA12F8F6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6997A5B-66A4-4F2E-BA68-47C6EB4BAA9C}" type="datetimeFigureOut">
              <a:rPr lang="en-US"/>
              <a:pPr>
                <a:defRPr/>
              </a:pPr>
              <a:t>4/12/2011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73965BB-C687-4F21-8586-AE4DA4CED5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F8E5742-FE49-42A0-BEFE-3EA1B6FFD5E3}" type="datetimeFigureOut">
              <a:rPr lang="en-US"/>
              <a:pPr>
                <a:defRPr/>
              </a:pPr>
              <a:t>4/12/2011</a:t>
            </a:fld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D5B8F3-21EF-4E02-A018-F23657B539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C19FDD-08DE-42AB-9413-C6C0A460CA97}" type="datetimeFigureOut">
              <a:rPr lang="en-US"/>
              <a:pPr>
                <a:defRPr/>
              </a:pPr>
              <a:t>4/12/2011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17E6B26-0D69-4E08-982E-42290DF694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F9D155A-D4E1-4F01-8EF5-5A21514282F9}" type="datetimeFigureOut">
              <a:rPr lang="en-US"/>
              <a:pPr>
                <a:defRPr/>
              </a:pPr>
              <a:t>4/12/2011</a:t>
            </a:fld>
            <a:endParaRPr lang="en-US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A4ACD32-E2F5-48BC-A013-9CC5BF79BD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64367-5E5B-4FB9-A567-0DC055C17CD1}" type="datetimeFigureOut">
              <a:rPr lang="en-US"/>
              <a:pPr>
                <a:defRPr/>
              </a:pPr>
              <a:t>4/12/2011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C28B4-8B30-486E-A05F-A38581D21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F9D38B7-30DC-4227-BBCF-5D73F26F06F7}" type="datetimeFigureOut">
              <a:rPr lang="en-US"/>
              <a:pPr>
                <a:defRPr/>
              </a:pPr>
              <a:t>4/12/2011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EA0D688-311F-4CDD-8C23-C48D7814CA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69B0F-1014-41B1-9DA9-AF6600A18434}" type="datetimeFigureOut">
              <a:rPr lang="en-US"/>
              <a:pPr>
                <a:defRPr/>
              </a:pPr>
              <a:t>4/12/2011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B866C-7E73-4786-875C-A6091D5425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300307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93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D7B9E16-C8B7-4F50-9953-4ECB82AADBC9}" type="datetimeFigureOut">
              <a:rPr lang="en-US"/>
              <a:pPr>
                <a:defRPr/>
              </a:pPr>
              <a:t>4/12/2011</a:t>
            </a:fld>
            <a:endParaRPr lang="en-US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C397662-BAC3-4594-8F1A-86C494967D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FB11D-85EA-4587-8D01-E5108320579F}" type="datetimeFigureOut">
              <a:rPr lang="en-US"/>
              <a:pPr>
                <a:defRPr/>
              </a:pPr>
              <a:t>4/12/2011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5838F-AA13-4CED-8EB2-25D000D0DC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6930A-0FCA-47DD-AFB9-41CA9C03C19B}" type="datetimeFigureOut">
              <a:rPr lang="en-US"/>
              <a:pPr>
                <a:defRPr/>
              </a:pPr>
              <a:t>4/12/2011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7A331-959C-4ACA-A720-D36CB68612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40B1A97-F54D-47FA-BB37-8B119BBB5769}" type="datetimeFigureOut">
              <a:rPr lang="en-US"/>
              <a:pPr>
                <a:defRPr/>
              </a:pPr>
              <a:t>4/12/2011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7985DC0-82F8-4B4D-B89E-FB80A782B4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27" r:id="rId6"/>
    <p:sldLayoutId id="2147483736" r:id="rId7"/>
    <p:sldLayoutId id="2147483728" r:id="rId8"/>
    <p:sldLayoutId id="2147483737" r:id="rId9"/>
    <p:sldLayoutId id="2147483729" r:id="rId10"/>
    <p:sldLayoutId id="214748373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fontAlgn="base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ilverlight.net/quickstarts/" TargetMode="External"/><Relationship Id="rId7" Type="http://schemas.openxmlformats.org/officeDocument/2006/relationships/hyperlink" Target="http://timheuer.com/blog/archive/2008/03/09/calling-javascript-functions-from-silverlight-2.asp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ynapse.com/Silverlight_Tutorials.aspx" TargetMode="External"/><Relationship Id="rId5" Type="http://schemas.openxmlformats.org/officeDocument/2006/relationships/hyperlink" Target="http://msdn.microsoft.com/en-us/library/cc838158(vs.95).aspx" TargetMode="External"/><Relationship Id="rId4" Type="http://schemas.openxmlformats.org/officeDocument/2006/relationships/hyperlink" Target="http://silverlight.net/learn/whitepapers.aspx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Introduction to Silverlight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914400" y="2835275"/>
            <a:ext cx="7772400" cy="1508125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dirty="0" smtClean="0"/>
              <a:t>Jim Fawcett</a:t>
            </a:r>
          </a:p>
          <a:p>
            <a:pPr>
              <a:spcBef>
                <a:spcPct val="0"/>
              </a:spcBef>
            </a:pPr>
            <a:r>
              <a:rPr lang="en-US" dirty="0" smtClean="0"/>
              <a:t>CSE686 – Internet Programming</a:t>
            </a:r>
          </a:p>
          <a:p>
            <a:pPr>
              <a:spcBef>
                <a:spcPct val="0"/>
              </a:spcBef>
            </a:pPr>
            <a:r>
              <a:rPr lang="en-US" dirty="0" smtClean="0"/>
              <a:t>Summer </a:t>
            </a:r>
            <a:r>
              <a:rPr lang="en-US" dirty="0" smtClean="0"/>
              <a:t>2011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References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hlinkClick r:id="rId3"/>
              </a:rPr>
              <a:t>Silverlight Get Started</a:t>
            </a:r>
          </a:p>
          <a:p>
            <a:r>
              <a:rPr lang="en-US" smtClean="0">
                <a:hlinkClick r:id="rId3"/>
              </a:rPr>
              <a:t>Quickstarts</a:t>
            </a:r>
            <a:endParaRPr lang="en-US" smtClean="0"/>
          </a:p>
          <a:p>
            <a:r>
              <a:rPr lang="en-US" smtClean="0">
                <a:hlinkClick r:id="rId4"/>
              </a:rPr>
              <a:t>Whitepapers</a:t>
            </a:r>
            <a:endParaRPr lang="en-US" smtClean="0"/>
          </a:p>
          <a:p>
            <a:r>
              <a:rPr lang="en-US" smtClean="0">
                <a:hlinkClick r:id="rId5"/>
              </a:rPr>
              <a:t>MSDN Documentation</a:t>
            </a:r>
            <a:endParaRPr lang="en-US" smtClean="0"/>
          </a:p>
          <a:p>
            <a:r>
              <a:rPr lang="en-US" smtClean="0">
                <a:hlinkClick r:id="rId6"/>
              </a:rPr>
              <a:t>Silverlight tutorials from wynapse</a:t>
            </a:r>
            <a:endParaRPr lang="en-US" smtClean="0"/>
          </a:p>
          <a:p>
            <a:r>
              <a:rPr lang="en-US" smtClean="0">
                <a:hlinkClick r:id="rId7"/>
              </a:rPr>
              <a:t>Interacting with HTML DOM and Javascript</a:t>
            </a:r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What is Silverlight?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 system for drawing on web pages.  It has:</a:t>
            </a:r>
          </a:p>
          <a:p>
            <a:pPr lvl="1"/>
            <a:r>
              <a:rPr lang="en-US" smtClean="0"/>
              <a:t>A plug-in for Internet Explorer and the other most used browsers.</a:t>
            </a:r>
          </a:p>
          <a:p>
            <a:pPr lvl="2"/>
            <a:r>
              <a:rPr lang="en-US" smtClean="0"/>
              <a:t>Hosts a slim CLR running code using a subset of the Framework  Class Libraries</a:t>
            </a:r>
          </a:p>
          <a:p>
            <a:pPr lvl="1"/>
            <a:r>
              <a:rPr lang="en-US" smtClean="0"/>
              <a:t>A control that sits on a web page (html or aspx).</a:t>
            </a:r>
          </a:p>
          <a:p>
            <a:pPr lvl="2"/>
            <a:r>
              <a:rPr lang="en-US" smtClean="0"/>
              <a:t>Functionality provided by Xaml markup and code behind, using an event model similar to Javascript</a:t>
            </a:r>
          </a:p>
          <a:p>
            <a:pPr lvl="2"/>
            <a:r>
              <a:rPr lang="en-US" smtClean="0"/>
              <a:t>Code-behind runs on the browser, not the server, in the plug-in’s slim CLR.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Drawing on Web Pages?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2291" name="Content Placeholder 4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2350"/>
          </a:xfrm>
        </p:spPr>
        <p:txBody>
          <a:bodyPr/>
          <a:lstStyle/>
          <a:p>
            <a:r>
              <a:rPr lang="en-US" smtClean="0"/>
              <a:t>All of the content below is drawn with vector graphics.</a:t>
            </a: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2667000"/>
            <a:ext cx="5076825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tx2">
                    <a:satMod val="200000"/>
                  </a:schemeClr>
                </a:solidFill>
              </a:rPr>
              <a:t>Xaml</a:t>
            </a: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?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 &lt;Border </a:t>
            </a:r>
            <a:r>
              <a:rPr lang="en-US" dirty="0" err="1" smtClean="0"/>
              <a:t>CornerRadius</a:t>
            </a:r>
            <a:r>
              <a:rPr lang="en-US" dirty="0" smtClean="0"/>
              <a:t>="10" Width="365" </a:t>
            </a:r>
            <a:br>
              <a:rPr lang="en-US" dirty="0" smtClean="0"/>
            </a:br>
            <a:r>
              <a:rPr lang="en-US" dirty="0" smtClean="0"/>
              <a:t>              </a:t>
            </a:r>
            <a:r>
              <a:rPr lang="en-US" dirty="0" err="1" smtClean="0"/>
              <a:t>Canvas.Top</a:t>
            </a:r>
            <a:r>
              <a:rPr lang="en-US" dirty="0" smtClean="0"/>
              <a:t>="50" </a:t>
            </a:r>
            <a:r>
              <a:rPr lang="en-US" dirty="0" err="1" smtClean="0"/>
              <a:t>Canvas.Left</a:t>
            </a:r>
            <a:r>
              <a:rPr lang="en-US" dirty="0" smtClean="0"/>
              <a:t>="250"&gt;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       &lt;</a:t>
            </a:r>
            <a:r>
              <a:rPr lang="en-US" dirty="0" err="1" smtClean="0"/>
              <a:t>Border.Background</a:t>
            </a:r>
            <a:r>
              <a:rPr lang="en-US" dirty="0" smtClean="0"/>
              <a:t>&gt;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          &lt;</a:t>
            </a:r>
            <a:r>
              <a:rPr lang="en-US" dirty="0" err="1" smtClean="0"/>
              <a:t>RadialGradientBrush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</a:t>
            </a:r>
            <a:r>
              <a:rPr lang="en-US" dirty="0" err="1" smtClean="0"/>
              <a:t>GradientOrigin</a:t>
            </a:r>
            <a:r>
              <a:rPr lang="en-US" dirty="0" smtClean="0"/>
              <a:t>="0.25,0.5" Center="0.5,0.5“</a:t>
            </a:r>
            <a:br>
              <a:rPr lang="en-US" dirty="0" smtClean="0"/>
            </a:br>
            <a:r>
              <a:rPr lang="en-US" dirty="0" smtClean="0"/>
              <a:t>          </a:t>
            </a:r>
            <a:r>
              <a:rPr lang="en-US" dirty="0" err="1" smtClean="0"/>
              <a:t>RadiusX</a:t>
            </a:r>
            <a:r>
              <a:rPr lang="en-US" dirty="0" smtClean="0"/>
              <a:t>="0.85" </a:t>
            </a:r>
            <a:r>
              <a:rPr lang="en-US" dirty="0" err="1" smtClean="0"/>
              <a:t>RadiusY</a:t>
            </a:r>
            <a:r>
              <a:rPr lang="en-US" dirty="0" smtClean="0"/>
              <a:t>="0.85"&gt;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              &lt;</a:t>
            </a:r>
            <a:r>
              <a:rPr lang="en-US" dirty="0" err="1" smtClean="0"/>
              <a:t>GradientStop</a:t>
            </a:r>
            <a:r>
              <a:rPr lang="en-US" dirty="0" smtClean="0"/>
              <a:t> Color="#FF5C7590“</a:t>
            </a:r>
            <a:br>
              <a:rPr lang="en-US" dirty="0" smtClean="0"/>
            </a:br>
            <a:r>
              <a:rPr lang="en-US" dirty="0" smtClean="0"/>
              <a:t>                                                                     Offset="1" /&gt;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              &lt;</a:t>
            </a:r>
            <a:r>
              <a:rPr lang="en-US" dirty="0" err="1" smtClean="0"/>
              <a:t>GradientStop</a:t>
            </a:r>
            <a:r>
              <a:rPr lang="en-US" dirty="0" smtClean="0"/>
              <a:t> Color="White" Offset="0" /&gt;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          &lt;/</a:t>
            </a:r>
            <a:r>
              <a:rPr lang="en-US" dirty="0" err="1" smtClean="0"/>
              <a:t>RadialGradientBrush</a:t>
            </a:r>
            <a:r>
              <a:rPr lang="en-US" dirty="0" smtClean="0"/>
              <a:t>&gt;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       &lt;/</a:t>
            </a:r>
            <a:r>
              <a:rPr lang="en-US" dirty="0" err="1" smtClean="0"/>
              <a:t>Border.Background</a:t>
            </a:r>
            <a:r>
              <a:rPr lang="en-US" dirty="0" smtClean="0"/>
              <a:t>&gt;</a:t>
            </a:r>
            <a:br>
              <a:rPr lang="en-US" dirty="0" smtClean="0"/>
            </a:br>
            <a:r>
              <a:rPr lang="en-US" dirty="0" smtClean="0"/>
              <a:t> &lt;</a:t>
            </a:r>
            <a:r>
              <a:rPr lang="en-US" dirty="0" err="1" smtClean="0"/>
              <a:t>TextBlock</a:t>
            </a:r>
            <a:r>
              <a:rPr lang="en-US" dirty="0" smtClean="0"/>
              <a:t> Text="CSE686 - Internet Programming“</a:t>
            </a:r>
            <a:br>
              <a:rPr lang="en-US" dirty="0" smtClean="0"/>
            </a:br>
            <a:r>
              <a:rPr lang="en-US" dirty="0" smtClean="0"/>
              <a:t>                                     Margin="10" </a:t>
            </a:r>
            <a:r>
              <a:rPr lang="en-US" dirty="0" err="1" smtClean="0"/>
              <a:t>FontSize</a:t>
            </a:r>
            <a:r>
              <a:rPr lang="en-US" dirty="0" smtClean="0"/>
              <a:t>="20" /&gt;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 &lt;/Border&gt;</a:t>
            </a:r>
            <a:endParaRPr lang="en-US" dirty="0"/>
          </a:p>
        </p:txBody>
      </p:sp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457200"/>
            <a:ext cx="41148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Code-behind?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908550"/>
          </a:xfrm>
        </p:spPr>
        <p:txBody>
          <a:bodyPr>
            <a:normAutofit fontScale="55000" lnSpcReduction="20000"/>
          </a:bodyPr>
          <a:lstStyle/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3300" dirty="0" smtClean="0">
                <a:latin typeface="Courier New" pitchFamily="49" charset="0"/>
                <a:cs typeface="Courier New" pitchFamily="49" charset="0"/>
              </a:rPr>
              <a:t>private void button1_Click(object sender, RoutedEventArgs e)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3300" dirty="0" smtClean="0">
                <a:latin typeface="Courier New" pitchFamily="49" charset="0"/>
                <a:cs typeface="Courier New" pitchFamily="49" charset="0"/>
              </a:rPr>
              <a:t> {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3300" dirty="0" smtClean="0">
                <a:latin typeface="Courier New" pitchFamily="49" charset="0"/>
                <a:cs typeface="Courier New" pitchFamily="49" charset="0"/>
              </a:rPr>
              <a:t>   if (button1.Content.ToString() == "Click me")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3300" dirty="0" smtClean="0">
                <a:latin typeface="Courier New" pitchFamily="49" charset="0"/>
                <a:cs typeface="Courier New" pitchFamily="49" charset="0"/>
              </a:rPr>
              <a:t>   {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3300" dirty="0" smtClean="0">
                <a:latin typeface="Courier New" pitchFamily="49" charset="0"/>
                <a:cs typeface="Courier New" pitchFamily="49" charset="0"/>
              </a:rPr>
              <a:t>     button1.Content = "Been clicked";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3300" dirty="0" smtClean="0">
                <a:latin typeface="Courier New" pitchFamily="49" charset="0"/>
                <a:cs typeface="Courier New" pitchFamily="49" charset="0"/>
              </a:rPr>
              <a:t>     textBox1.Text = "  You've clicked the button.\n</a:t>
            </a:r>
            <a:br>
              <a:rPr lang="en-US" sz="33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3300" dirty="0" smtClean="0">
                <a:latin typeface="Courier New" pitchFamily="49" charset="0"/>
                <a:cs typeface="Courier New" pitchFamily="49" charset="0"/>
              </a:rPr>
              <a:t>                             Please do that again.";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3300" dirty="0" smtClean="0">
                <a:latin typeface="Courier New" pitchFamily="49" charset="0"/>
                <a:cs typeface="Courier New" pitchFamily="49" charset="0"/>
              </a:rPr>
              <a:t>   }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3300" dirty="0" smtClean="0">
                <a:latin typeface="Courier New" pitchFamily="49" charset="0"/>
                <a:cs typeface="Courier New" pitchFamily="49" charset="0"/>
              </a:rPr>
              <a:t>   else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3300" dirty="0" smtClean="0">
                <a:latin typeface="Courier New" pitchFamily="49" charset="0"/>
                <a:cs typeface="Courier New" pitchFamily="49" charset="0"/>
              </a:rPr>
              <a:t>   {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3300" dirty="0" smtClean="0">
                <a:latin typeface="Courier New" pitchFamily="49" charset="0"/>
                <a:cs typeface="Courier New" pitchFamily="49" charset="0"/>
              </a:rPr>
              <a:t>     button1.Content = "Click me";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3300" dirty="0" smtClean="0">
                <a:latin typeface="Courier New" pitchFamily="49" charset="0"/>
                <a:cs typeface="Courier New" pitchFamily="49" charset="0"/>
              </a:rPr>
              <a:t>     textBox1.Text = "";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3300" dirty="0" smtClean="0">
                <a:latin typeface="Courier New" pitchFamily="49" charset="0"/>
                <a:cs typeface="Courier New" pitchFamily="49" charset="0"/>
              </a:rPr>
              <a:t>   }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3300" dirty="0" smtClean="0">
                <a:latin typeface="Courier New" pitchFamily="49" charset="0"/>
                <a:cs typeface="Courier New" pitchFamily="49" charset="0"/>
              </a:rPr>
              <a:t> }</a:t>
            </a:r>
            <a:endParaRPr lang="en-US" sz="33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Silverlight Processing Model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Silverlight works much like Javascript</a:t>
            </a:r>
          </a:p>
          <a:p>
            <a:pPr lvl="1"/>
            <a:r>
              <a:rPr lang="en-US" smtClean="0"/>
              <a:t>Gets loaded with the page (html or aspx).</a:t>
            </a:r>
          </a:p>
          <a:p>
            <a:pPr lvl="1"/>
            <a:r>
              <a:rPr lang="en-US" smtClean="0"/>
              <a:t>A parse tree that mirrors the Xaml is built and rendered</a:t>
            </a:r>
          </a:p>
          <a:p>
            <a:pPr lvl="1"/>
            <a:r>
              <a:rPr lang="en-US" smtClean="0"/>
              <a:t>Events, like the button click in the previous slides, are processed by bindings between a silverlight control (the button) and an event handler, button1_click.</a:t>
            </a:r>
          </a:p>
          <a:p>
            <a:pPr lvl="2"/>
            <a:r>
              <a:rPr lang="en-US" smtClean="0"/>
              <a:t>This works just like Javascript events, with no postback to the server.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Interactions with Asp.Net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5105400"/>
          </a:xfrm>
        </p:spPr>
        <p:txBody>
          <a:bodyPr>
            <a:normAutofit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Basically none!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/>
              <a:t>Silverlight code-behind can call </a:t>
            </a:r>
            <a:r>
              <a:rPr lang="en-US" dirty="0" err="1" smtClean="0"/>
              <a:t>Javascript</a:t>
            </a:r>
            <a:r>
              <a:rPr lang="en-US" dirty="0" smtClean="0"/>
              <a:t> functions provided by the </a:t>
            </a:r>
            <a:r>
              <a:rPr lang="en-US" dirty="0" err="1" smtClean="0"/>
              <a:t>aspx</a:t>
            </a:r>
            <a:r>
              <a:rPr lang="en-US" dirty="0" smtClean="0"/>
              <a:t> page using </a:t>
            </a:r>
            <a:r>
              <a:rPr lang="en-US" dirty="0" err="1" smtClean="0"/>
              <a:t>HtmlDocument</a:t>
            </a:r>
            <a:r>
              <a:rPr lang="en-US" dirty="0" smtClean="0"/>
              <a:t> and </a:t>
            </a:r>
            <a:r>
              <a:rPr lang="en-US" dirty="0" err="1" smtClean="0"/>
              <a:t>HtmlPage</a:t>
            </a:r>
            <a:r>
              <a:rPr lang="en-US" dirty="0" smtClean="0"/>
              <a:t> classes from the </a:t>
            </a:r>
            <a:r>
              <a:rPr lang="en-US" dirty="0" err="1" smtClean="0"/>
              <a:t>System.Web.Browser</a:t>
            </a:r>
            <a:r>
              <a:rPr lang="en-US" dirty="0" smtClean="0"/>
              <a:t> namespace.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/>
              <a:t>Silverlight code-behind can use a server-based web service or WCF.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So Silverlight can be: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/>
              <a:t>A decoration on a page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/>
              <a:t>A control that draws, e.g., a charter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/>
              <a:t>An execution engine complementary to, but decoupled from Asp.Net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Using the Toolbox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will find that when you pull controls from the Toolbox:</a:t>
            </a:r>
          </a:p>
          <a:p>
            <a:pPr lvl="1"/>
            <a:r>
              <a:rPr lang="en-US" dirty="0" smtClean="0"/>
              <a:t>They </a:t>
            </a:r>
            <a:r>
              <a:rPr lang="en-US" dirty="0" smtClean="0"/>
              <a:t>drop onto the designer surface</a:t>
            </a:r>
          </a:p>
          <a:p>
            <a:pPr lvl="1"/>
            <a:r>
              <a:rPr lang="en-US" dirty="0" smtClean="0"/>
              <a:t>They </a:t>
            </a:r>
            <a:r>
              <a:rPr lang="en-US" dirty="0" smtClean="0"/>
              <a:t>drop </a:t>
            </a:r>
            <a:r>
              <a:rPr lang="en-US" dirty="0" smtClean="0"/>
              <a:t>onto the </a:t>
            </a:r>
            <a:r>
              <a:rPr lang="en-US" dirty="0" err="1" smtClean="0"/>
              <a:t>Xaml</a:t>
            </a:r>
            <a:r>
              <a:rPr lang="en-US" dirty="0" smtClean="0"/>
              <a:t> display </a:t>
            </a:r>
          </a:p>
          <a:p>
            <a:r>
              <a:rPr lang="en-US" dirty="0" smtClean="0"/>
              <a:t>You will probably add controls most often simply by writing the </a:t>
            </a:r>
            <a:r>
              <a:rPr lang="en-US" dirty="0" err="1" smtClean="0"/>
              <a:t>Xaml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Intellisense</a:t>
            </a:r>
            <a:r>
              <a:rPr lang="en-US" dirty="0" smtClean="0"/>
              <a:t> is a big help for that.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Markup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4114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XAML</a:t>
            </a:r>
          </a:p>
          <a:p>
            <a:pPr marL="740664"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err="1" smtClean="0"/>
              <a:t>eXtensible</a:t>
            </a:r>
            <a:r>
              <a:rPr lang="en-US" dirty="0" smtClean="0"/>
              <a:t> Application Markup Language</a:t>
            </a:r>
          </a:p>
          <a:p>
            <a:pPr marL="740664"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Tags are names of Silverlight classes</a:t>
            </a:r>
          </a:p>
          <a:p>
            <a:pPr marL="996696" lvl="2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A subset of the </a:t>
            </a:r>
            <a:r>
              <a:rPr lang="en-US" dirty="0" err="1" smtClean="0"/>
              <a:t>.Net</a:t>
            </a:r>
            <a:r>
              <a:rPr lang="en-US" dirty="0" smtClean="0"/>
              <a:t> </a:t>
            </a:r>
            <a:r>
              <a:rPr lang="en-US" dirty="0" smtClean="0"/>
              <a:t>4.0 </a:t>
            </a:r>
            <a:r>
              <a:rPr lang="en-US" dirty="0" smtClean="0"/>
              <a:t>Framework Class Libraries.</a:t>
            </a:r>
            <a:endParaRPr lang="en-US" dirty="0" smtClean="0"/>
          </a:p>
          <a:p>
            <a:pPr marL="740664"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Attributes are class properties and events</a:t>
            </a:r>
          </a:p>
          <a:p>
            <a:pPr marL="740664" lvl="1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&lt;Grid&gt;</a:t>
            </a:r>
            <a:br>
              <a:rPr lang="en-US" dirty="0" smtClean="0"/>
            </a:br>
            <a:r>
              <a:rPr lang="en-US" dirty="0" smtClean="0"/>
              <a:t>   &lt;Ellipse Fill=“blue” /&gt;</a:t>
            </a:r>
            <a:br>
              <a:rPr lang="en-US" dirty="0" smtClean="0"/>
            </a:br>
            <a:r>
              <a:rPr lang="en-US" dirty="0" smtClean="0"/>
              <a:t>   &lt;</a:t>
            </a:r>
            <a:r>
              <a:rPr lang="en-US" dirty="0" err="1" smtClean="0"/>
              <a:t>TextBlock</a:t>
            </a:r>
            <a:r>
              <a:rPr lang="en-US" dirty="0" smtClean="0"/>
              <a:t>&gt;</a:t>
            </a:r>
            <a:br>
              <a:rPr lang="en-US" dirty="0" smtClean="0"/>
            </a:br>
            <a:r>
              <a:rPr lang="en-US" dirty="0" smtClean="0"/>
              <a:t>      Name: &lt;</a:t>
            </a:r>
            <a:r>
              <a:rPr lang="en-US" dirty="0" err="1" smtClean="0"/>
              <a:t>TextBlock</a:t>
            </a:r>
            <a:r>
              <a:rPr lang="en-US" dirty="0" smtClean="0"/>
              <a:t> Text=“{Binding Name}” /&gt;</a:t>
            </a:r>
            <a:br>
              <a:rPr lang="en-US" dirty="0" smtClean="0"/>
            </a:br>
            <a:r>
              <a:rPr lang="en-US" dirty="0" smtClean="0"/>
              <a:t>   &lt;/</a:t>
            </a:r>
            <a:r>
              <a:rPr lang="en-US" dirty="0" err="1" smtClean="0"/>
              <a:t>TextBlock</a:t>
            </a:r>
            <a:r>
              <a:rPr lang="en-US" dirty="0" smtClean="0"/>
              <a:t>&gt;</a:t>
            </a:r>
            <a:br>
              <a:rPr lang="en-US" dirty="0" smtClean="0"/>
            </a:br>
            <a:r>
              <a:rPr lang="en-US" dirty="0" smtClean="0"/>
              <a:t> &lt;/Grid&gt;</a:t>
            </a:r>
            <a:endParaRPr lang="en-US" dirty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D010F99-97E4-48A8-8D4F-250BBAA5619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mtClean="0">
                <a:solidFill>
                  <a:schemeClr val="tx2">
                    <a:satMod val="200000"/>
                  </a:schemeClr>
                </a:solidFill>
              </a:rPr>
              <a:t>Parse Tree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XAML gets rendered into a parse tree, just like XML – it is XML</a:t>
            </a:r>
          </a:p>
          <a:p>
            <a:pPr lvl="1"/>
            <a:r>
              <a:rPr lang="en-US" smtClean="0"/>
              <a:t>Inherited properties are based on parent child relationships in the markup tree</a:t>
            </a:r>
          </a:p>
          <a:p>
            <a:pPr lvl="1"/>
            <a:r>
              <a:rPr lang="en-US" smtClean="0"/>
              <a:t>Events bubble based on those relationships as well</a:t>
            </a:r>
          </a:p>
          <a:p>
            <a:pPr lvl="1"/>
            <a:r>
              <a:rPr lang="en-US" smtClean="0"/>
              <a:t>You have direct and simple control over that structure</a:t>
            </a:r>
          </a:p>
          <a:p>
            <a:pPr lvl="2"/>
            <a:r>
              <a:rPr lang="en-US" smtClean="0"/>
              <a:t>The world is yours!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A9FDE4A-C696-48F6-8254-1F78D1C1166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Panels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mtClean="0"/>
              <a:t>Layouts, like the previous page can use:</a:t>
            </a:r>
          </a:p>
          <a:p>
            <a:pPr lvl="1">
              <a:buFont typeface="Arial" charset="0"/>
              <a:buChar char="–"/>
            </a:pPr>
            <a:r>
              <a:rPr lang="en-US" smtClean="0"/>
              <a:t>Canvas</a:t>
            </a:r>
          </a:p>
          <a:p>
            <a:pPr lvl="2">
              <a:buFont typeface="Arial" charset="0"/>
              <a:buChar char="•"/>
            </a:pPr>
            <a:r>
              <a:rPr lang="en-US" smtClean="0"/>
              <a:t>Simplest, placement relative to two edges</a:t>
            </a:r>
          </a:p>
          <a:p>
            <a:pPr lvl="2">
              <a:buFont typeface="Arial" charset="0"/>
              <a:buChar char="•"/>
            </a:pPr>
            <a:r>
              <a:rPr lang="en-US" smtClean="0"/>
              <a:t>Uses absolute positioning, so takes contents out of flow of page</a:t>
            </a:r>
          </a:p>
          <a:p>
            <a:pPr lvl="1">
              <a:buFont typeface="Arial" charset="0"/>
              <a:buChar char="–"/>
            </a:pPr>
            <a:r>
              <a:rPr lang="en-US" smtClean="0"/>
              <a:t>StackPanel</a:t>
            </a:r>
          </a:p>
          <a:p>
            <a:pPr lvl="2">
              <a:buFont typeface="Arial" charset="0"/>
              <a:buChar char="•"/>
            </a:pPr>
            <a:r>
              <a:rPr lang="en-US" smtClean="0"/>
              <a:t>Horizontal or vertical stacking</a:t>
            </a:r>
          </a:p>
          <a:p>
            <a:pPr lvl="1">
              <a:buFont typeface="Arial" charset="0"/>
              <a:buChar char="–"/>
            </a:pPr>
            <a:r>
              <a:rPr lang="en-US" smtClean="0"/>
              <a:t>Grid</a:t>
            </a:r>
          </a:p>
          <a:p>
            <a:pPr lvl="2">
              <a:buFont typeface="Arial" charset="0"/>
              <a:buChar char="•"/>
            </a:pPr>
            <a:r>
              <a:rPr lang="en-US" smtClean="0"/>
              <a:t>Uses rows and columns</a:t>
            </a:r>
          </a:p>
          <a:p>
            <a:pPr lvl="1">
              <a:buFont typeface="Arial" charset="0"/>
              <a:buChar char="–"/>
            </a:pPr>
            <a:r>
              <a:rPr lang="en-US" smtClean="0"/>
              <a:t>All of these can be nested, any one in another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451C474-AD0D-4865-83A8-70BF2DEA7B6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mtClean="0">
                <a:solidFill>
                  <a:schemeClr val="tx2">
                    <a:satMod val="200000"/>
                  </a:schemeClr>
                </a:solidFill>
              </a:rPr>
              <a:t>Routed Events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Silverlight maps markup elements to </a:t>
            </a:r>
            <a:r>
              <a:rPr lang="en-US" dirty="0" err="1" smtClean="0"/>
              <a:t>UIElements</a:t>
            </a:r>
            <a:r>
              <a:rPr lang="en-US" dirty="0" smtClean="0"/>
              <a:t>, which derive from </a:t>
            </a:r>
            <a:r>
              <a:rPr lang="en-US" dirty="0" err="1" smtClean="0"/>
              <a:t>ContentControl</a:t>
            </a:r>
            <a:endParaRPr lang="en-US" dirty="0" smtClean="0"/>
          </a:p>
          <a:p>
            <a:pPr lvl="1"/>
            <a:r>
              <a:rPr lang="en-US" dirty="0" smtClean="0"/>
              <a:t>That means that almost everything can hold content, often multiple things.</a:t>
            </a:r>
          </a:p>
          <a:p>
            <a:pPr lvl="1"/>
            <a:r>
              <a:rPr lang="en-US" dirty="0" smtClean="0"/>
              <a:t>How does a mouse click </a:t>
            </a:r>
            <a:r>
              <a:rPr lang="en-US" b="1" i="1" dirty="0" smtClean="0"/>
              <a:t>event</a:t>
            </a:r>
            <a:r>
              <a:rPr lang="en-US" dirty="0" smtClean="0"/>
              <a:t> on any one of a control’s content elements get </a:t>
            </a:r>
            <a:r>
              <a:rPr lang="en-US" b="1" i="1" dirty="0" smtClean="0"/>
              <a:t>routed</a:t>
            </a:r>
            <a:r>
              <a:rPr lang="en-US" dirty="0" smtClean="0"/>
              <a:t> to the control?</a:t>
            </a:r>
          </a:p>
          <a:p>
            <a:pPr lvl="2"/>
            <a:r>
              <a:rPr lang="en-US" dirty="0" smtClean="0"/>
              <a:t>By walking the XAML parse tree until it finds a parent that handles that </a:t>
            </a:r>
            <a:r>
              <a:rPr lang="en-US" dirty="0" smtClean="0"/>
              <a:t>event (Routed Events).</a:t>
            </a:r>
            <a:endParaRPr lang="en-US" dirty="0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1707457-94E6-4E81-AE83-A76BB439BE7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mtClean="0">
                <a:solidFill>
                  <a:schemeClr val="tx2">
                    <a:satMod val="200000"/>
                  </a:schemeClr>
                </a:solidFill>
              </a:rPr>
              <a:t>Adding Event Handlers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will find that property sheets </a:t>
            </a:r>
            <a:r>
              <a:rPr lang="en-US" dirty="0" smtClean="0"/>
              <a:t>show </a:t>
            </a:r>
            <a:r>
              <a:rPr lang="en-US" dirty="0" smtClean="0"/>
              <a:t>events.</a:t>
            </a:r>
          </a:p>
          <a:p>
            <a:r>
              <a:rPr lang="en-US" dirty="0" smtClean="0"/>
              <a:t>But you can also </a:t>
            </a:r>
            <a:r>
              <a:rPr lang="en-US" dirty="0" smtClean="0"/>
              <a:t>add event handlers </a:t>
            </a:r>
            <a:r>
              <a:rPr lang="en-US" dirty="0" smtClean="0"/>
              <a:t>quickly:</a:t>
            </a:r>
            <a:endParaRPr lang="en-US" dirty="0" smtClean="0"/>
          </a:p>
          <a:p>
            <a:pPr lvl="1"/>
            <a:r>
              <a:rPr lang="en-US" dirty="0" smtClean="0"/>
              <a:t>Go to the XAML, type a space after the tag for the element you want to handle the event</a:t>
            </a:r>
          </a:p>
          <a:p>
            <a:pPr lvl="2"/>
            <a:r>
              <a:rPr lang="en-US" dirty="0" smtClean="0"/>
              <a:t>That gets you a context menu (via </a:t>
            </a:r>
            <a:r>
              <a:rPr lang="en-US" dirty="0" err="1" smtClean="0"/>
              <a:t>intellisense</a:t>
            </a:r>
            <a:r>
              <a:rPr lang="en-US" dirty="0" smtClean="0"/>
              <a:t>) and you just double click on the desired event, which adds an event attribute</a:t>
            </a: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A9FD0CF-92C3-46CF-A95C-F6CDED9EE95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mtClean="0">
                <a:solidFill>
                  <a:schemeClr val="tx2">
                    <a:satMod val="200000"/>
                  </a:schemeClr>
                </a:solidFill>
              </a:rPr>
              <a:t>Property Syntax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smtClean="0"/>
              <a:t>Two syntax forms:</a:t>
            </a:r>
          </a:p>
          <a:p>
            <a:pPr lvl="1">
              <a:buFont typeface="Arial" charset="0"/>
              <a:buChar char="–"/>
            </a:pPr>
            <a:r>
              <a:rPr lang="en-US" smtClean="0"/>
              <a:t>XAML attribute:</a:t>
            </a:r>
            <a:br>
              <a:rPr lang="en-US" smtClean="0"/>
            </a:br>
            <a:r>
              <a:rPr lang="en-US" smtClean="0"/>
              <a:t>   &lt;button ToolTip=“Button Tip /&gt;</a:t>
            </a:r>
          </a:p>
          <a:p>
            <a:pPr lvl="1">
              <a:buFont typeface="Arial" charset="0"/>
              <a:buChar char="–"/>
            </a:pPr>
            <a:r>
              <a:rPr lang="en-US" smtClean="0"/>
              <a:t>Property Element Syntax:</a:t>
            </a:r>
            <a:br>
              <a:rPr lang="en-US" smtClean="0"/>
            </a:br>
            <a:r>
              <a:rPr lang="en-US" smtClean="0"/>
              <a:t>   &lt;Button&gt;</a:t>
            </a:r>
            <a:br>
              <a:rPr lang="en-US" smtClean="0"/>
            </a:br>
            <a:r>
              <a:rPr lang="en-US" smtClean="0"/>
              <a:t>      &lt;Button.Background&gt;</a:t>
            </a:r>
            <a:br>
              <a:rPr lang="en-US" smtClean="0"/>
            </a:br>
            <a:r>
              <a:rPr lang="en-US" smtClean="0"/>
              <a:t>         &lt;SolidColorBrush Color=“#FF4444FF” /&gt;</a:t>
            </a:r>
            <a:br>
              <a:rPr lang="en-US" smtClean="0"/>
            </a:br>
            <a:r>
              <a:rPr lang="en-US" smtClean="0"/>
              <a:t>      &lt;/Button.Background&gt;</a:t>
            </a:r>
            <a:br>
              <a:rPr lang="en-US" smtClean="0"/>
            </a:br>
            <a:r>
              <a:rPr lang="en-US" smtClean="0"/>
              <a:t>      Some Button Text</a:t>
            </a:r>
            <a:br>
              <a:rPr lang="en-US" smtClean="0"/>
            </a:br>
            <a:r>
              <a:rPr lang="en-US" smtClean="0"/>
              <a:t>   &lt;/Button&gt;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645EC48-1B19-4698-8795-B1106459598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mtClean="0">
                <a:solidFill>
                  <a:schemeClr val="tx2">
                    <a:satMod val="200000"/>
                  </a:schemeClr>
                </a:solidFill>
              </a:rPr>
              <a:t>Inline Styles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533400" y="1784350"/>
            <a:ext cx="8382000" cy="4572000"/>
          </a:xfrm>
        </p:spPr>
        <p:txBody>
          <a:bodyPr/>
          <a:lstStyle/>
          <a:p>
            <a:r>
              <a:rPr lang="en-US" sz="2800" smtClean="0"/>
              <a:t>Collections of property values:</a:t>
            </a:r>
          </a:p>
          <a:p>
            <a:pPr lvl="1"/>
            <a:r>
              <a:rPr lang="en-US" sz="2400" smtClean="0"/>
              <a:t>&lt;Button.Style&gt;</a:t>
            </a:r>
            <a:br>
              <a:rPr lang="en-US" sz="2400" smtClean="0"/>
            </a:br>
            <a:r>
              <a:rPr lang="en-US" sz="2400" smtClean="0"/>
              <a:t>   &lt;Style&gt;</a:t>
            </a:r>
            <a:br>
              <a:rPr lang="en-US" sz="2400" smtClean="0"/>
            </a:br>
            <a:r>
              <a:rPr lang="en-US" sz="2400" smtClean="0"/>
              <a:t>      &lt;Setter Property=“Button.FontSize”  Value=“32pt” /&gt;</a:t>
            </a:r>
            <a:br>
              <a:rPr lang="en-US" sz="2400" smtClean="0"/>
            </a:br>
            <a:r>
              <a:rPr lang="en-US" sz="2400" smtClean="0"/>
              <a:t>      &lt;Setter Property=“Button.FontWeight” Value=“Bold” /&gt;</a:t>
            </a:r>
            <a:br>
              <a:rPr lang="en-US" sz="2400" smtClean="0"/>
            </a:br>
            <a:r>
              <a:rPr lang="en-US" sz="2400" smtClean="0"/>
              <a:t>   &lt;/Style&gt;</a:t>
            </a:r>
            <a:br>
              <a:rPr lang="en-US" sz="2400" smtClean="0"/>
            </a:br>
            <a:r>
              <a:rPr lang="en-US" sz="2400" smtClean="0"/>
              <a:t>&lt;/Button.Style&gt;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C27DEBA-8194-4BA8-990A-025381273A0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Summary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Silverlight is a useful subset of WPF</a:t>
            </a:r>
          </a:p>
          <a:p>
            <a:r>
              <a:rPr lang="en-US" smtClean="0"/>
              <a:t>Silverlight complements Asp.Net</a:t>
            </a:r>
          </a:p>
          <a:p>
            <a:pPr lvl="1"/>
            <a:r>
              <a:rPr lang="en-US" smtClean="0"/>
              <a:t>Can be served on Asp.Net pages</a:t>
            </a:r>
          </a:p>
          <a:p>
            <a:pPr lvl="1"/>
            <a:r>
              <a:rPr lang="en-US" smtClean="0"/>
              <a:t>Can not directly communicate with Asp.Net code.</a:t>
            </a:r>
          </a:p>
          <a:p>
            <a:r>
              <a:rPr lang="en-US" smtClean="0"/>
              <a:t>Runs on browser in scaled-down CLR.</a:t>
            </a:r>
          </a:p>
          <a:p>
            <a:r>
              <a:rPr lang="en-US" smtClean="0"/>
              <a:t>Can communicate with JavaScript</a:t>
            </a:r>
          </a:p>
          <a:p>
            <a:r>
              <a:rPr lang="en-US" smtClean="0"/>
              <a:t>Can communicate with WCF hosted on Server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</TotalTime>
  <Words>724</Words>
  <Application>Microsoft Office PowerPoint</Application>
  <PresentationFormat>On-screen Show (4:3)</PresentationFormat>
  <Paragraphs>133</Paragraphs>
  <Slides>17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Corbel</vt:lpstr>
      <vt:lpstr>Arial</vt:lpstr>
      <vt:lpstr>Consolas</vt:lpstr>
      <vt:lpstr>Wingdings</vt:lpstr>
      <vt:lpstr>Wingdings 2</vt:lpstr>
      <vt:lpstr>Wingdings 3</vt:lpstr>
      <vt:lpstr>Calibri</vt:lpstr>
      <vt:lpstr>Courier New</vt:lpstr>
      <vt:lpstr>Theme1</vt:lpstr>
      <vt:lpstr>Introduction to Silverlight</vt:lpstr>
      <vt:lpstr>References</vt:lpstr>
      <vt:lpstr>What is Silverlight?</vt:lpstr>
      <vt:lpstr>Drawing on Web Pages?</vt:lpstr>
      <vt:lpstr>Xaml?</vt:lpstr>
      <vt:lpstr>Code-behind?</vt:lpstr>
      <vt:lpstr>Silverlight Processing Model</vt:lpstr>
      <vt:lpstr>Interactions with Asp.Net</vt:lpstr>
      <vt:lpstr>Using the Toolbox</vt:lpstr>
      <vt:lpstr>Markup</vt:lpstr>
      <vt:lpstr>Parse Tree</vt:lpstr>
      <vt:lpstr>Panels</vt:lpstr>
      <vt:lpstr>Routed Events</vt:lpstr>
      <vt:lpstr>Adding Event Handlers</vt:lpstr>
      <vt:lpstr>Property Syntax</vt:lpstr>
      <vt:lpstr>Inline Styles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Silverlight</dc:title>
  <dc:creator>Jim</dc:creator>
  <cp:lastModifiedBy>fawcett</cp:lastModifiedBy>
  <cp:revision>24</cp:revision>
  <dcterms:created xsi:type="dcterms:W3CDTF">2009-06-15T00:38:14Z</dcterms:created>
  <dcterms:modified xsi:type="dcterms:W3CDTF">2011-04-12T17:26:47Z</dcterms:modified>
</cp:coreProperties>
</file>