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2" r:id="rId1"/>
  </p:sldMasterIdLst>
  <p:notesMasterIdLst>
    <p:notesMasterId r:id="rId47"/>
  </p:notesMasterIdLst>
  <p:handoutMasterIdLst>
    <p:handoutMasterId r:id="rId48"/>
  </p:handoutMasterIdLst>
  <p:sldIdLst>
    <p:sldId id="256" r:id="rId2"/>
    <p:sldId id="257" r:id="rId3"/>
    <p:sldId id="278" r:id="rId4"/>
    <p:sldId id="258" r:id="rId5"/>
    <p:sldId id="281" r:id="rId6"/>
    <p:sldId id="298" r:id="rId7"/>
    <p:sldId id="300" r:id="rId8"/>
    <p:sldId id="301" r:id="rId9"/>
    <p:sldId id="282" r:id="rId10"/>
    <p:sldId id="271" r:id="rId11"/>
    <p:sldId id="272" r:id="rId12"/>
    <p:sldId id="277" r:id="rId13"/>
    <p:sldId id="270" r:id="rId14"/>
    <p:sldId id="269" r:id="rId15"/>
    <p:sldId id="259" r:id="rId16"/>
    <p:sldId id="260" r:id="rId17"/>
    <p:sldId id="283" r:id="rId18"/>
    <p:sldId id="284" r:id="rId19"/>
    <p:sldId id="261" r:id="rId20"/>
    <p:sldId id="285" r:id="rId21"/>
    <p:sldId id="262" r:id="rId22"/>
    <p:sldId id="263" r:id="rId23"/>
    <p:sldId id="264" r:id="rId24"/>
    <p:sldId id="267" r:id="rId25"/>
    <p:sldId id="265" r:id="rId26"/>
    <p:sldId id="266" r:id="rId27"/>
    <p:sldId id="268" r:id="rId28"/>
    <p:sldId id="286" r:id="rId29"/>
    <p:sldId id="273" r:id="rId30"/>
    <p:sldId id="274" r:id="rId31"/>
    <p:sldId id="275" r:id="rId32"/>
    <p:sldId id="279" r:id="rId33"/>
    <p:sldId id="280" r:id="rId34"/>
    <p:sldId id="276" r:id="rId35"/>
    <p:sldId id="297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1" d="100"/>
          <a:sy n="121" d="100"/>
        </p:scale>
        <p:origin x="1642" y="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9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6CCEABC-B3A2-4E7D-B02F-B2BDF090A1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83632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73A78CF-D409-406B-9874-7B6964A6867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84384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9A5ADBC-AC33-4861-8993-D706A35D646E}" type="slidenum">
              <a:rPr lang="en-US" altLang="en-US"/>
              <a:pPr eaLnBrk="1" hangingPunct="1"/>
              <a:t>1</a:t>
            </a:fld>
            <a:endParaRPr lang="en-US" alt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6041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B50240D-D90E-4559-AF12-2AE47C25AF3F}" type="slidenum">
              <a:rPr lang="en-US" altLang="en-US"/>
              <a:pPr eaLnBrk="1" hangingPunct="1"/>
              <a:t>2</a:t>
            </a:fld>
            <a:endParaRPr lang="en-US" alt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85388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F711914-9703-42AD-90E2-281EEF17B367}" type="slidenum">
              <a:rPr lang="en-US" altLang="en-US"/>
              <a:pPr eaLnBrk="1" hangingPunct="1"/>
              <a:t>3</a:t>
            </a:fld>
            <a:endParaRPr lang="en-US" alt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3698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3F04973-E24A-4C94-A538-452AFC8542B8}" type="slidenum">
              <a:rPr lang="en-US" altLang="en-US"/>
              <a:pPr eaLnBrk="1" hangingPunct="1"/>
              <a:t>4</a:t>
            </a:fld>
            <a:endParaRPr lang="en-US" alt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55129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2FDE06B-E785-49C0-BA77-3A05A3522726}" type="slidenum">
              <a:rPr lang="en-US" altLang="en-US"/>
              <a:pPr eaLnBrk="1" hangingPunct="1"/>
              <a:t>5</a:t>
            </a:fld>
            <a:endParaRPr lang="en-US" alt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73222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8F30356-164C-4B34-B068-DA06EAFC7327}" type="slidenum">
              <a:rPr lang="en-US" altLang="en-US"/>
              <a:pPr eaLnBrk="1" hangingPunct="1"/>
              <a:t>6</a:t>
            </a:fld>
            <a:endParaRPr lang="en-US" alt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10386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8F43C6D-40A2-4C5C-98CB-B43427ACF510}" type="slidenum">
              <a:rPr lang="en-US" altLang="en-US"/>
              <a:pPr eaLnBrk="1" hangingPunct="1"/>
              <a:t>7</a:t>
            </a:fld>
            <a:endParaRPr lang="en-US" altLang="en-US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58927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076A5A8-AE3B-456C-9E1E-512DB0A67C8E}" type="slidenum">
              <a:rPr lang="en-US" altLang="en-US"/>
              <a:pPr eaLnBrk="1" hangingPunct="1"/>
              <a:t>8</a:t>
            </a:fld>
            <a:endParaRPr lang="en-US" alt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80213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3566DB2-A274-4012-A792-74C56263B2AC}" type="slidenum">
              <a:rPr lang="en-US" altLang="en-US"/>
              <a:pPr eaLnBrk="1" hangingPunct="1"/>
              <a:t>9</a:t>
            </a:fld>
            <a:endParaRPr lang="en-US" altLang="en-US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80662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4ACCF77-36DE-4DAB-8915-593EA3D2CF0C}" type="slidenum">
              <a:rPr lang="en-US" altLang="en-US"/>
              <a:pPr eaLnBrk="1" hangingPunct="1"/>
              <a:t>10</a:t>
            </a:fld>
            <a:endParaRPr lang="en-US" alt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51364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2B7E33F-0B8F-4489-A5C0-CA00B026F056}" type="slidenum">
              <a:rPr lang="en-US" altLang="en-US"/>
              <a:pPr eaLnBrk="1" hangingPunct="1"/>
              <a:t>11</a:t>
            </a:fld>
            <a:endParaRPr lang="en-US" altLang="en-US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66025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9E6A916-3F28-420C-9F2C-A1AB23855D33}" type="slidenum">
              <a:rPr lang="en-US" altLang="en-US"/>
              <a:pPr eaLnBrk="1" hangingPunct="1"/>
              <a:t>12</a:t>
            </a:fld>
            <a:endParaRPr lang="en-US" altLang="en-US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02076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F7C44E4-F3F7-4562-9030-EE2AEA340F89}" type="slidenum">
              <a:rPr lang="en-US" altLang="en-US"/>
              <a:pPr eaLnBrk="1" hangingPunct="1"/>
              <a:t>13</a:t>
            </a:fld>
            <a:endParaRPr lang="en-US" alt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1368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730657E-BCF7-471C-80F0-532D1ED519E0}" type="slidenum">
              <a:rPr lang="en-US" altLang="en-US"/>
              <a:pPr eaLnBrk="1" hangingPunct="1"/>
              <a:t>14</a:t>
            </a:fld>
            <a:endParaRPr lang="en-US" altLang="en-US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36051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7C3B3DD-002F-4A5F-9A50-AB90D44A7B47}" type="slidenum">
              <a:rPr lang="en-US" altLang="en-US"/>
              <a:pPr eaLnBrk="1" hangingPunct="1"/>
              <a:t>15</a:t>
            </a:fld>
            <a:endParaRPr lang="en-US" altLang="en-US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96732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8E41224-7713-45BA-AAF3-A63C1FA81953}" type="slidenum">
              <a:rPr lang="en-US" altLang="en-US"/>
              <a:pPr eaLnBrk="1" hangingPunct="1"/>
              <a:t>16</a:t>
            </a:fld>
            <a:endParaRPr lang="en-US" altLang="en-US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09139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EE1A089-ED55-465C-8050-FAEEA160C0C5}" type="slidenum">
              <a:rPr lang="en-US" altLang="en-US"/>
              <a:pPr eaLnBrk="1" hangingPunct="1"/>
              <a:t>17</a:t>
            </a:fld>
            <a:endParaRPr lang="en-US" altLang="en-US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44366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6B7F604-AB59-4B81-8B07-491A0F314392}" type="slidenum">
              <a:rPr lang="en-US" altLang="en-US"/>
              <a:pPr eaLnBrk="1" hangingPunct="1"/>
              <a:t>18</a:t>
            </a:fld>
            <a:endParaRPr lang="en-US" altLang="en-US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2961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324AD42-C6A0-4F23-84FB-6A049FA20C31}" type="slidenum">
              <a:rPr lang="en-US" altLang="en-US"/>
              <a:pPr eaLnBrk="1" hangingPunct="1"/>
              <a:t>19</a:t>
            </a:fld>
            <a:endParaRPr lang="en-US" altLang="en-US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60529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7710EA0-C2DC-4058-A51C-069301B316C7}" type="slidenum">
              <a:rPr lang="en-US" altLang="en-US"/>
              <a:pPr eaLnBrk="1" hangingPunct="1"/>
              <a:t>20</a:t>
            </a:fld>
            <a:endParaRPr lang="en-US" altLang="en-US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14004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2CCBBF4-BDFA-4904-9A0E-DF6FBE1A3989}" type="slidenum">
              <a:rPr lang="en-US" altLang="en-US"/>
              <a:pPr eaLnBrk="1" hangingPunct="1"/>
              <a:t>21</a:t>
            </a:fld>
            <a:endParaRPr lang="en-US" altLang="en-US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33313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799EFB5-345E-4985-8A96-07313FF0700F}" type="slidenum">
              <a:rPr lang="en-US" altLang="en-US"/>
              <a:pPr eaLnBrk="1" hangingPunct="1"/>
              <a:t>22</a:t>
            </a:fld>
            <a:endParaRPr lang="en-US" altLang="en-US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11558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D6EE3A7-4794-42C3-9B7A-845706B283E0}" type="slidenum">
              <a:rPr lang="en-US" altLang="en-US"/>
              <a:pPr eaLnBrk="1" hangingPunct="1"/>
              <a:t>23</a:t>
            </a:fld>
            <a:endParaRPr lang="en-US" altLang="en-US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2680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31FEBD9-3B02-4031-BEB9-199C52DB905D}" type="slidenum">
              <a:rPr lang="en-US" altLang="en-US"/>
              <a:pPr eaLnBrk="1" hangingPunct="1"/>
              <a:t>24</a:t>
            </a:fld>
            <a:endParaRPr lang="en-US" altLang="en-US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641810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98A07B9-1555-4417-AE48-E0C2F47A9C1D}" type="slidenum">
              <a:rPr lang="en-US" altLang="en-US"/>
              <a:pPr eaLnBrk="1" hangingPunct="1"/>
              <a:t>25</a:t>
            </a:fld>
            <a:endParaRPr lang="en-US" altLang="en-US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597212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F739D20-C340-4B5F-8E85-22D0543C2D43}" type="slidenum">
              <a:rPr lang="en-US" altLang="en-US"/>
              <a:pPr eaLnBrk="1" hangingPunct="1"/>
              <a:t>26</a:t>
            </a:fld>
            <a:endParaRPr lang="en-US" altLang="en-US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008752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726972E-3572-40B1-B4E0-0212B7D4E51B}" type="slidenum">
              <a:rPr lang="en-US" altLang="en-US"/>
              <a:pPr eaLnBrk="1" hangingPunct="1"/>
              <a:t>27</a:t>
            </a:fld>
            <a:endParaRPr lang="en-US" altLang="en-US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50695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4171340-1E3A-4406-9496-00DEF83B3A5F}" type="slidenum">
              <a:rPr lang="en-US" altLang="en-US"/>
              <a:pPr eaLnBrk="1" hangingPunct="1"/>
              <a:t>28</a:t>
            </a:fld>
            <a:endParaRPr lang="en-US" altLang="en-US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924699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82C9327-D934-4278-A66A-85703578AF4B}" type="slidenum">
              <a:rPr lang="en-US" altLang="en-US"/>
              <a:pPr eaLnBrk="1" hangingPunct="1"/>
              <a:t>29</a:t>
            </a:fld>
            <a:endParaRPr lang="en-US" altLang="en-US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697405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797AE4F-728B-414C-8856-6A20E0486B03}" type="slidenum">
              <a:rPr lang="en-US" altLang="en-US"/>
              <a:pPr eaLnBrk="1" hangingPunct="1"/>
              <a:t>30</a:t>
            </a:fld>
            <a:endParaRPr lang="en-US" altLang="en-US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603552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EC4DFF3-7EDF-426A-BF71-F12443D09F3F}" type="slidenum">
              <a:rPr lang="en-US" altLang="en-US"/>
              <a:pPr eaLnBrk="1" hangingPunct="1"/>
              <a:t>31</a:t>
            </a:fld>
            <a:endParaRPr lang="en-US" altLang="en-US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713028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D35CFA3-51AF-42A4-99CB-A5E8D321176B}" type="slidenum">
              <a:rPr lang="en-US" altLang="en-US"/>
              <a:pPr eaLnBrk="1" hangingPunct="1"/>
              <a:t>32</a:t>
            </a:fld>
            <a:endParaRPr lang="en-US" altLang="en-US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411717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A0834C5-CBC9-4677-B724-A6C77C8EDC98}" type="slidenum">
              <a:rPr lang="en-US" altLang="en-US"/>
              <a:pPr eaLnBrk="1" hangingPunct="1"/>
              <a:t>33</a:t>
            </a:fld>
            <a:endParaRPr lang="en-US" altLang="en-US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985830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2B382E6-F830-4681-8645-5C66000CF6FC}" type="slidenum">
              <a:rPr lang="en-US" altLang="en-US"/>
              <a:pPr eaLnBrk="1" hangingPunct="1"/>
              <a:t>34</a:t>
            </a:fld>
            <a:endParaRPr lang="en-US" altLang="en-US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727244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FCCCFCE-6CFA-4B0A-8889-98E0E3B3A4F1}" type="slidenum">
              <a:rPr lang="en-US" altLang="en-US"/>
              <a:pPr eaLnBrk="1" hangingPunct="1"/>
              <a:t>35</a:t>
            </a:fld>
            <a:endParaRPr lang="en-US" altLang="en-US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176382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599B1D7-7C66-451A-832F-6EC74F5A51AD}" type="slidenum">
              <a:rPr lang="en-US" altLang="en-US"/>
              <a:pPr eaLnBrk="1" hangingPunct="1"/>
              <a:t>36</a:t>
            </a:fld>
            <a:endParaRPr lang="en-US" altLang="en-US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657746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A237D18-4DE4-483F-914C-15BD2A104842}" type="slidenum">
              <a:rPr lang="en-US" altLang="en-US"/>
              <a:pPr eaLnBrk="1" hangingPunct="1"/>
              <a:t>37</a:t>
            </a:fld>
            <a:endParaRPr lang="en-US" altLang="en-US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400490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37BA287-6EAE-4F5B-BEF4-BFCACC58659F}" type="slidenum">
              <a:rPr lang="en-US" altLang="en-US"/>
              <a:pPr eaLnBrk="1" hangingPunct="1"/>
              <a:t>38</a:t>
            </a:fld>
            <a:endParaRPr lang="en-US" altLang="en-US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949580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B242005-6F7B-4EA9-BBF6-F9AFB837941F}" type="slidenum">
              <a:rPr lang="en-US" altLang="en-US"/>
              <a:pPr eaLnBrk="1" hangingPunct="1"/>
              <a:t>39</a:t>
            </a:fld>
            <a:endParaRPr lang="en-US" altLang="en-US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44625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F90C710-54EF-479C-AB23-FDE3EDFE6D50}" type="slidenum">
              <a:rPr lang="en-US" altLang="en-US"/>
              <a:pPr eaLnBrk="1" hangingPunct="1"/>
              <a:t>40</a:t>
            </a:fld>
            <a:endParaRPr lang="en-US" altLang="en-US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77581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18001D5-04A6-4E2A-9D5A-7CC3D9B0453B}" type="slidenum">
              <a:rPr lang="en-US" altLang="en-US"/>
              <a:pPr eaLnBrk="1" hangingPunct="1"/>
              <a:t>41</a:t>
            </a:fld>
            <a:endParaRPr lang="en-US" altLang="en-US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968508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890499F-A596-41AB-9C95-098271B7D899}" type="slidenum">
              <a:rPr lang="en-US" altLang="en-US"/>
              <a:pPr eaLnBrk="1" hangingPunct="1"/>
              <a:t>42</a:t>
            </a:fld>
            <a:endParaRPr lang="en-US" altLang="en-US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702295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DE80862-4473-4173-BFED-4BC9115EFB61}" type="slidenum">
              <a:rPr lang="en-US" altLang="en-US"/>
              <a:pPr eaLnBrk="1" hangingPunct="1"/>
              <a:t>43</a:t>
            </a:fld>
            <a:endParaRPr lang="en-US" altLang="en-US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264298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A4201A2-C953-4C0A-BAE9-9A3C5EFEDD05}" type="slidenum">
              <a:rPr lang="en-US" altLang="en-US"/>
              <a:pPr eaLnBrk="1" hangingPunct="1"/>
              <a:t>44</a:t>
            </a:fld>
            <a:endParaRPr lang="en-US" altLang="en-US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07106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3622001-853F-4FDA-961F-CF89A263DC52}" type="slidenum">
              <a:rPr lang="en-US" altLang="en-US"/>
              <a:pPr eaLnBrk="1" hangingPunct="1"/>
              <a:t>45</a:t>
            </a:fld>
            <a:endParaRPr lang="en-US" altLang="en-US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660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10" name="Rectangle 5"/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" name="Rectangle 6"/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Line 7"/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8"/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8" name="Rectangle 9"/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" name="Line 10"/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5371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4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5372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half" idx="10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 sz="1000" smtClean="0"/>
            </a:lvl1pPr>
          </a:lstStyle>
          <a:p>
            <a:pPr>
              <a:defRPr/>
            </a:pPr>
            <a:r>
              <a:rPr lang="en-US"/>
              <a:t>Using AppDomains Effectively</a:t>
            </a: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193B6D-EF5F-4FDA-8539-532BA227CFA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1002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Using AppDomains Effectively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D28265-806C-49A3-A7D6-BFA9C5772AD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2522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Using AppDomains Effectively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00FFAE-3D52-45AC-9AA5-D0B3E11F698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0613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295400"/>
            <a:ext cx="3810000" cy="4835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295400"/>
            <a:ext cx="3810000" cy="4835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Using AppDomains Effectively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BEDBD8-EDC1-42FC-9E89-70A76E56100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9271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Using AppDomains Effectively</a:t>
            </a:r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A0AE48-71DD-4D94-AD47-D23812180F5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7666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Using AppDomains Effectively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4983D7-CB49-4CB0-8092-326395FCBBB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6118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Using AppDomains Effectively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51CA3E-22FE-4AF0-92CF-9D51874B3A7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5999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Using AppDomains Effectively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49147D-3BAB-4806-BAEA-D7DB7E06E0F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2734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Using AppDomains Effectively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36C06A-E6BC-4F0D-9027-728465F230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7818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Using AppDomains Effectively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0FF362-F719-401A-ADF7-28FEA4888D5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6393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Using AppDomains Effectively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4B6D9A-8BEC-47BD-A86D-C7B2732D7D7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73584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8651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295400"/>
            <a:ext cx="3810000" cy="4835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295400"/>
            <a:ext cx="3810000" cy="4835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Using AppDomains Effectively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63F02E-A8F0-40A5-BF85-289E3C3BD07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3175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8686800" cy="3962400"/>
            <a:chOff x="0" y="0"/>
            <a:chExt cx="5472" cy="3072"/>
          </a:xfrm>
        </p:grpSpPr>
        <p:sp>
          <p:nvSpPr>
            <p:cNvPr id="1033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1034" name="Group 4"/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1035" name="Rectangle 5"/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36" name="Line 6"/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02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86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295400"/>
            <a:ext cx="7772400" cy="4835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4345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6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Using AppDomains Effectively</a:t>
            </a:r>
          </a:p>
        </p:txBody>
      </p:sp>
      <p:sp>
        <p:nvSpPr>
          <p:cNvPr id="14347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91DB0A12-ACEF-4ED2-B8C0-A7B5A4A9D34F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32" name="Line 12"/>
          <p:cNvSpPr>
            <a:spLocks noChangeShapeType="1"/>
          </p:cNvSpPr>
          <p:nvPr/>
        </p:nvSpPr>
        <p:spPr bwMode="auto">
          <a:xfrm>
            <a:off x="0" y="39624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Comic Sans MS" pitchFamily="66" charset="0"/>
          <a:cs typeface="Tahoma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Comic Sans MS" pitchFamily="66" charset="0"/>
          <a:cs typeface="Tahoma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Comic Sans MS" pitchFamily="66" charset="0"/>
          <a:cs typeface="Tahoma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Comic Sans MS" pitchFamily="66" charset="0"/>
          <a:cs typeface="Tahoma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Comic Sans MS" pitchFamily="66" charset="0"/>
          <a:cs typeface="Tahoma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Comic Sans MS" pitchFamily="66" charset="0"/>
          <a:cs typeface="Tahoma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Comic Sans MS" pitchFamily="66" charset="0"/>
          <a:cs typeface="Tahoma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Comic Sans MS" pitchFamily="66" charset="0"/>
          <a:cs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anose="05000000000000000000" pitchFamily="2" charset="2"/>
        <a:buChar char="n"/>
        <a:defRPr sz="23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s.syr.edu/faculty/fawcett/handouts/CSE681/code/TestHarnessPrototype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3.bin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blogs.msdn.com/suzcook/archive/2004/05/14/132022.aspx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msdn.microsoft.com/library/default.asp?url=/library/en-us/cpgenref/html/gngrfNETFrameworkConfigurationFileSchema.asp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4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5.bin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05000" y="1143000"/>
            <a:ext cx="6781800" cy="2209800"/>
          </a:xfrm>
        </p:spPr>
        <p:txBody>
          <a:bodyPr/>
          <a:lstStyle/>
          <a:p>
            <a:pPr eaLnBrk="1" hangingPunct="1"/>
            <a:r>
              <a:rPr lang="en-US" altLang="en-US" smtClean="0"/>
              <a:t>.Net Application Domains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 sz="2400" dirty="0" smtClean="0"/>
              <a:t>Jim Fawcett</a:t>
            </a:r>
          </a:p>
          <a:p>
            <a:pPr eaLnBrk="1" hangingPunct="1"/>
            <a:r>
              <a:rPr lang="en-US" altLang="en-US" sz="2400" dirty="0" smtClean="0"/>
              <a:t>CSE681 – Software Modeling and Analysis</a:t>
            </a:r>
          </a:p>
          <a:p>
            <a:pPr eaLnBrk="1" hangingPunct="1"/>
            <a:r>
              <a:rPr lang="en-US" altLang="en-US" sz="2400" dirty="0" smtClean="0"/>
              <a:t>Fall 2015</a:t>
            </a:r>
            <a:endParaRPr lang="en-US" altLang="en-US" sz="2400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Using AppDomains Effectively</a:t>
            </a: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A0BAF17-8E05-455C-91F5-5C66C0C584A7}" type="slidenum">
              <a:rPr lang="en-US" altLang="en-US"/>
              <a:pPr eaLnBrk="1" hangingPunct="1"/>
              <a:t>2</a:t>
            </a:fld>
            <a:endParaRPr lang="en-US" altLang="en-US"/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Agenda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295400"/>
            <a:ext cx="7772400" cy="5257800"/>
          </a:xfrm>
        </p:spPr>
        <p:txBody>
          <a:bodyPr/>
          <a:lstStyle/>
          <a:p>
            <a:pPr eaLnBrk="1" hangingPunct="1"/>
            <a:r>
              <a:rPr lang="en-US" altLang="en-US" smtClean="0"/>
              <a:t>Role of AppDomains</a:t>
            </a:r>
          </a:p>
          <a:p>
            <a:pPr lvl="1" eaLnBrk="1" hangingPunct="1"/>
            <a:r>
              <a:rPr lang="en-US" altLang="en-US" smtClean="0"/>
              <a:t>Application isolation</a:t>
            </a:r>
          </a:p>
          <a:p>
            <a:pPr lvl="2" eaLnBrk="1" hangingPunct="1"/>
            <a:r>
              <a:rPr lang="en-US" altLang="en-US" sz="2500" smtClean="0"/>
              <a:t>Visibility</a:t>
            </a:r>
          </a:p>
          <a:p>
            <a:pPr lvl="2" eaLnBrk="1" hangingPunct="1"/>
            <a:r>
              <a:rPr lang="en-US" altLang="en-US" sz="2500" smtClean="0"/>
              <a:t>Data</a:t>
            </a:r>
          </a:p>
          <a:p>
            <a:pPr lvl="2" eaLnBrk="1" hangingPunct="1"/>
            <a:r>
              <a:rPr lang="en-US" altLang="en-US" sz="2500" smtClean="0"/>
              <a:t>Security settings</a:t>
            </a:r>
          </a:p>
          <a:p>
            <a:pPr lvl="1" eaLnBrk="1" hangingPunct="1"/>
            <a:r>
              <a:rPr lang="en-US" altLang="en-US" smtClean="0"/>
              <a:t>Type safety and verification</a:t>
            </a:r>
          </a:p>
          <a:p>
            <a:pPr lvl="1" eaLnBrk="1" hangingPunct="1"/>
            <a:r>
              <a:rPr lang="en-US" altLang="en-US" smtClean="0"/>
              <a:t>Dynamic application extensions</a:t>
            </a:r>
          </a:p>
          <a:p>
            <a:pPr eaLnBrk="1" hangingPunct="1"/>
            <a:r>
              <a:rPr lang="en-US" altLang="en-US" smtClean="0"/>
              <a:t>AppDomain structure</a:t>
            </a:r>
          </a:p>
          <a:p>
            <a:pPr eaLnBrk="1" hangingPunct="1"/>
            <a:r>
              <a:rPr lang="en-US" altLang="en-US" smtClean="0"/>
              <a:t>AppDomain managers</a:t>
            </a:r>
          </a:p>
          <a:p>
            <a:pPr eaLnBrk="1" hangingPunct="1"/>
            <a:r>
              <a:rPr lang="en-US" altLang="en-US" smtClean="0"/>
              <a:t>Summary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Using AppDomains Effectively</a:t>
            </a:r>
          </a:p>
        </p:txBody>
      </p:sp>
      <p:sp>
        <p:nvSpPr>
          <p:cNvPr id="51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D420ACF-FD80-4FB7-BD5D-0DCAB8E59B31}" type="slidenum">
              <a:rPr lang="en-US" altLang="en-US"/>
              <a:pPr eaLnBrk="1" hangingPunct="1"/>
              <a:t>3</a:t>
            </a:fld>
            <a:endParaRPr lang="en-US" altLang="en-US"/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References</a:t>
            </a:r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Common Language Runtime, Steven Pratschner, Microsoft Press, 2005</a:t>
            </a:r>
          </a:p>
          <a:p>
            <a:pPr eaLnBrk="1" hangingPunct="1"/>
            <a:r>
              <a:rPr lang="en-US" altLang="en-US" smtClean="0"/>
              <a:t>Essential .Net, Volume 1, Don Box with Chris Sells, Addison-Wesley, 2003</a:t>
            </a:r>
          </a:p>
          <a:p>
            <a:pPr eaLnBrk="1" hangingPunct="1"/>
            <a:r>
              <a:rPr lang="en-US" altLang="en-US" smtClean="0">
                <a:hlinkClick r:id="rId3"/>
              </a:rPr>
              <a:t>www.ecs.syr.edu/faculty/fawcett/handouts/CSE681/code/TestHarnessPrototype</a:t>
            </a:r>
            <a:endParaRPr lang="en-US" altLang="en-US" smtClean="0"/>
          </a:p>
          <a:p>
            <a:pPr eaLnBrk="1" hangingPunct="1"/>
            <a:endParaRPr lang="en-US" alt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Using AppDomains Effectively</a:t>
            </a:r>
          </a:p>
        </p:txBody>
      </p:sp>
      <p:sp>
        <p:nvSpPr>
          <p:cNvPr id="614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84712C7-445A-4F71-B488-AEE400A8AA95}" type="slidenum">
              <a:rPr lang="en-US" altLang="en-US"/>
              <a:pPr eaLnBrk="1" hangingPunct="1"/>
              <a:t>4</a:t>
            </a:fld>
            <a:endParaRPr lang="en-US" altLang="en-US"/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Role of Application Domains</a:t>
            </a:r>
          </a:p>
        </p:txBody>
      </p:sp>
      <p:sp>
        <p:nvSpPr>
          <p:cNvPr id="614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Memory Access Isolation</a:t>
            </a:r>
          </a:p>
          <a:p>
            <a:pPr lvl="1" eaLnBrk="1" hangingPunct="1"/>
            <a:r>
              <a:rPr lang="en-US" altLang="en-US" smtClean="0"/>
              <a:t>Isolate unrelated applications from each other at run time.</a:t>
            </a:r>
          </a:p>
          <a:p>
            <a:pPr lvl="2" eaLnBrk="1" hangingPunct="1"/>
            <a:r>
              <a:rPr lang="en-US" altLang="en-US" smtClean="0"/>
              <a:t>Win32 Processes</a:t>
            </a:r>
          </a:p>
          <a:p>
            <a:pPr lvl="2" eaLnBrk="1" hangingPunct="1"/>
            <a:r>
              <a:rPr lang="en-US" altLang="en-US" smtClean="0"/>
              <a:t>CLR Appdomains</a:t>
            </a:r>
          </a:p>
          <a:p>
            <a:pPr lvl="1" eaLnBrk="1" hangingPunct="1"/>
            <a:r>
              <a:rPr lang="en-US" altLang="en-US" smtClean="0"/>
              <a:t>Intent is to make system as stable as possible and minimize security exploits.</a:t>
            </a:r>
          </a:p>
          <a:p>
            <a:pPr lvl="2" eaLnBrk="1" hangingPunct="1"/>
            <a:r>
              <a:rPr lang="en-US" altLang="en-US" smtClean="0"/>
              <a:t>Web services and ASP applications run in AppDomains to isolate them from IIS</a:t>
            </a:r>
          </a:p>
          <a:p>
            <a:pPr lvl="1" eaLnBrk="1" hangingPunct="1"/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Using AppDomains Effectively</a:t>
            </a:r>
          </a:p>
        </p:txBody>
      </p:sp>
      <p:sp>
        <p:nvSpPr>
          <p:cNvPr id="717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C519894-EBCD-4683-A762-C1DAF4F73D62}" type="slidenum">
              <a:rPr lang="en-US" altLang="en-US"/>
              <a:pPr eaLnBrk="1" hangingPunct="1"/>
              <a:t>5</a:t>
            </a:fld>
            <a:endParaRPr lang="en-US" altLang="en-US"/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What is an Application Domain?</a:t>
            </a:r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376363"/>
            <a:ext cx="7772400" cy="47545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 dirty="0" smtClean="0"/>
              <a:t>An execution environment in which managed code runs</a:t>
            </a:r>
          </a:p>
          <a:p>
            <a:pPr eaLnBrk="1" hangingPunct="1">
              <a:lnSpc>
                <a:spcPct val="90000"/>
              </a:lnSpc>
            </a:pPr>
            <a:endParaRPr lang="en-US" altLang="en-US" sz="12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 smtClean="0"/>
              <a:t>Safe managed code in an application domain is isolated from safe managed code running in any other.</a:t>
            </a:r>
            <a:endParaRPr lang="en-US" altLang="en-US" sz="18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 smtClean="0"/>
              <a:t>Safe code is code that can be verified by the JIT compiler.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 smtClean="0"/>
              <a:t>C# with no unsafe regions, is safe code.</a:t>
            </a:r>
            <a:br>
              <a:rPr lang="en-US" altLang="en-US" sz="2000" dirty="0" smtClean="0"/>
            </a:br>
            <a:endParaRPr lang="en-US" altLang="en-US" sz="11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 smtClean="0"/>
              <a:t>Application domains are cheaper to start, unload, and run, than Windows processes, in terms of CPU cycles and memory.</a:t>
            </a:r>
            <a:r>
              <a:rPr lang="en-US" altLang="en-US" sz="1000" dirty="0" smtClean="0"/>
              <a:t/>
            </a:r>
            <a:br>
              <a:rPr lang="en-US" altLang="en-US" sz="1000" dirty="0" smtClean="0"/>
            </a:br>
            <a:endParaRPr lang="en-US" altLang="en-US" sz="10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 smtClean="0"/>
              <a:t>It is cheaper to make calls between </a:t>
            </a:r>
            <a:r>
              <a:rPr lang="en-US" altLang="en-US" sz="2000" dirty="0" err="1" smtClean="0"/>
              <a:t>AppDomains</a:t>
            </a:r>
            <a:r>
              <a:rPr lang="en-US" altLang="en-US" sz="2000" dirty="0" smtClean="0"/>
              <a:t> </a:t>
            </a:r>
            <a:r>
              <a:rPr lang="en-US" altLang="en-US" sz="2000" dirty="0" smtClean="0"/>
              <a:t>than </a:t>
            </a:r>
            <a:r>
              <a:rPr lang="en-US" altLang="en-US" sz="2000" dirty="0" smtClean="0"/>
              <a:t>between Windows processes.</a:t>
            </a:r>
          </a:p>
          <a:p>
            <a:pPr eaLnBrk="1" hangingPunct="1">
              <a:lnSpc>
                <a:spcPct val="90000"/>
              </a:lnSpc>
            </a:pPr>
            <a:endParaRPr lang="en-US" altLang="en-US" sz="2000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Using AppDomains Effectively</a:t>
            </a:r>
          </a:p>
        </p:txBody>
      </p:sp>
      <p:sp>
        <p:nvSpPr>
          <p:cNvPr id="81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86ED80B-2ABC-4F18-81B4-D37B13A98827}" type="slidenum">
              <a:rPr lang="en-US" altLang="en-US"/>
              <a:pPr eaLnBrk="1" hangingPunct="1"/>
              <a:t>6</a:t>
            </a:fld>
            <a:endParaRPr lang="en-US" altLang="en-US"/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What is a Module?</a:t>
            </a:r>
          </a:p>
        </p:txBody>
      </p:sp>
      <p:sp>
        <p:nvSpPr>
          <p:cNvPr id="81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447800"/>
            <a:ext cx="7772400" cy="4683125"/>
          </a:xfrm>
        </p:spPr>
        <p:txBody>
          <a:bodyPr/>
          <a:lstStyle/>
          <a:p>
            <a:pPr eaLnBrk="1" hangingPunct="1"/>
            <a:r>
              <a:rPr lang="en-US" altLang="en-US" sz="2400" smtClean="0"/>
              <a:t>CLR programs reside in Modules</a:t>
            </a:r>
          </a:p>
          <a:p>
            <a:pPr eaLnBrk="1" hangingPunct="1"/>
            <a:r>
              <a:rPr lang="en-US" altLang="en-US" sz="2400" smtClean="0"/>
              <a:t>Modules contain:</a:t>
            </a:r>
          </a:p>
          <a:p>
            <a:pPr lvl="1" eaLnBrk="1" hangingPunct="1"/>
            <a:r>
              <a:rPr lang="en-US" altLang="en-US" sz="2200" smtClean="0"/>
              <a:t>Code(IL code)</a:t>
            </a:r>
          </a:p>
          <a:p>
            <a:pPr lvl="1" eaLnBrk="1" hangingPunct="1"/>
            <a:r>
              <a:rPr lang="en-US" altLang="en-US" sz="2200" smtClean="0"/>
              <a:t>MetaData ( module description)</a:t>
            </a:r>
          </a:p>
          <a:p>
            <a:pPr lvl="1" eaLnBrk="1" hangingPunct="1"/>
            <a:r>
              <a:rPr lang="en-US" altLang="en-US" sz="2200" smtClean="0"/>
              <a:t>Resources (any external resource)</a:t>
            </a:r>
          </a:p>
          <a:p>
            <a:pPr eaLnBrk="1" hangingPunct="1"/>
            <a:r>
              <a:rPr lang="en-US" altLang="en-US" sz="2400" smtClean="0"/>
              <a:t>Modules are not deployable components</a:t>
            </a:r>
          </a:p>
          <a:p>
            <a:pPr lvl="1" eaLnBrk="1" hangingPunct="1"/>
            <a:endParaRPr lang="en-US" altLang="en-US" sz="220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Using AppDomains Effectively</a:t>
            </a:r>
          </a:p>
        </p:txBody>
      </p:sp>
      <p:sp>
        <p:nvSpPr>
          <p:cNvPr id="921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DACCCA5-5CAA-4737-8AAC-C09CD9A82380}" type="slidenum">
              <a:rPr lang="en-US" altLang="en-US"/>
              <a:pPr eaLnBrk="1" hangingPunct="1"/>
              <a:t>7</a:t>
            </a:fld>
            <a:endParaRPr lang="en-US" altLang="en-US"/>
          </a:p>
        </p:txBody>
      </p:sp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Assemblies</a:t>
            </a:r>
            <a:endParaRPr lang="en-US" altLang="en-US" dirty="0" smtClean="0"/>
          </a:p>
        </p:txBody>
      </p:sp>
      <p:sp>
        <p:nvSpPr>
          <p:cNvPr id="922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 smtClean="0"/>
              <a:t>Modules are the physical structure of a program that resides in file system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smtClean="0"/>
              <a:t>Assembly is a logical construct that the CLR uses to access modules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smtClean="0"/>
              <a:t>Assemblies are deployable modules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smtClean="0"/>
              <a:t>Each assembly has a manifest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smtClean="0"/>
              <a:t>Assemblies might have multiple modules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smtClean="0"/>
              <a:t>Only one manifest exists per assembly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smtClean="0"/>
              <a:t>Manifests describe the modules in the assembly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smtClean="0"/>
              <a:t>Assembly can be: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smtClean="0"/>
              <a:t>Executable application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smtClean="0"/>
              <a:t>Library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 smtClean="0"/>
          </a:p>
          <a:p>
            <a:pPr lvl="1" eaLnBrk="1" hangingPunct="1">
              <a:lnSpc>
                <a:spcPct val="90000"/>
              </a:lnSpc>
            </a:pPr>
            <a:endParaRPr lang="en-US" altLang="en-US" sz="220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Using AppDomains Effectively</a:t>
            </a:r>
          </a:p>
        </p:txBody>
      </p:sp>
      <p:sp>
        <p:nvSpPr>
          <p:cNvPr id="1024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205CE62-0528-490B-9D88-C6613CEB2D6A}" type="slidenum">
              <a:rPr lang="en-US" altLang="en-US"/>
              <a:pPr eaLnBrk="1" hangingPunct="1"/>
              <a:t>8</a:t>
            </a:fld>
            <a:endParaRPr lang="en-US" altLang="en-US"/>
          </a:p>
        </p:txBody>
      </p:sp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Assemblies</a:t>
            </a:r>
          </a:p>
        </p:txBody>
      </p:sp>
      <p:graphicFrame>
        <p:nvGraphicFramePr>
          <p:cNvPr id="10245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447800" y="304800"/>
          <a:ext cx="6629400" cy="554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8" name="Visio" r:id="rId4" imgW="7349769" imgH="5755927" progId="Visio.Drawing.11">
                  <p:embed/>
                </p:oleObj>
              </mc:Choice>
              <mc:Fallback>
                <p:oleObj name="Visio" r:id="rId4" imgW="7349769" imgH="5755927" progId="Visio.Drawing.11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304800"/>
                        <a:ext cx="6629400" cy="554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 type="none" w="med" len="med"/>
                            <a:tailEnd type="none" w="med" len="med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Using AppDomains Effectively</a:t>
            </a:r>
          </a:p>
        </p:txBody>
      </p:sp>
      <p:sp>
        <p:nvSpPr>
          <p:cNvPr id="1126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B131B9F-2923-43AF-A6F5-B6EA48D4E672}" type="slidenum">
              <a:rPr lang="en-US" altLang="en-US"/>
              <a:pPr eaLnBrk="1" hangingPunct="1"/>
              <a:t>9</a:t>
            </a:fld>
            <a:endParaRPr lang="en-US" altLang="en-US"/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000" smtClean="0"/>
              <a:t>Application Domains and Processes</a:t>
            </a:r>
          </a:p>
        </p:txBody>
      </p:sp>
      <p:sp>
        <p:nvSpPr>
          <p:cNvPr id="1126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295400"/>
            <a:ext cx="3167063" cy="4835525"/>
          </a:xfrm>
        </p:spPr>
        <p:txBody>
          <a:bodyPr/>
          <a:lstStyle/>
          <a:p>
            <a:pPr eaLnBrk="1" hangingPunct="1"/>
            <a:r>
              <a:rPr lang="en-US" altLang="en-US" sz="2000" smtClean="0"/>
              <a:t>Each application domain runs in the context of one and only one native Windows process.</a:t>
            </a:r>
            <a:br>
              <a:rPr lang="en-US" altLang="en-US" sz="2000" smtClean="0"/>
            </a:br>
            <a:endParaRPr lang="en-US" altLang="en-US" sz="800" smtClean="0"/>
          </a:p>
          <a:p>
            <a:pPr eaLnBrk="1" hangingPunct="1"/>
            <a:r>
              <a:rPr lang="en-US" altLang="en-US" sz="2000" smtClean="0"/>
              <a:t>A windows process can have no application domains, one, or many.</a:t>
            </a:r>
            <a:endParaRPr lang="en-US" altLang="en-US" sz="800" smtClean="0"/>
          </a:p>
          <a:p>
            <a:pPr eaLnBrk="1" hangingPunct="1"/>
            <a:endParaRPr lang="en-US" altLang="en-US" sz="800" smtClean="0"/>
          </a:p>
        </p:txBody>
      </p:sp>
      <p:graphicFrame>
        <p:nvGraphicFramePr>
          <p:cNvPr id="11270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4191000" y="1882775"/>
          <a:ext cx="4424363" cy="348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3" name="Visio" r:id="rId4" imgW="6546752" imgH="4717952" progId="Visio.Drawing.11">
                  <p:embed/>
                </p:oleObj>
              </mc:Choice>
              <mc:Fallback>
                <p:oleObj name="Visio" r:id="rId4" imgW="6546752" imgH="4717952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1882775"/>
                        <a:ext cx="4424363" cy="348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Using AppDomains Effectively</a:t>
            </a:r>
          </a:p>
        </p:txBody>
      </p:sp>
      <p:sp>
        <p:nvSpPr>
          <p:cNvPr id="1229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67CCDFC-AB4F-4C10-B7EE-6A968D2F6488}" type="slidenum">
              <a:rPr lang="en-US" altLang="en-US"/>
              <a:pPr eaLnBrk="1" hangingPunct="1"/>
              <a:t>10</a:t>
            </a:fld>
            <a:endParaRPr lang="en-US" altLang="en-US"/>
          </a:p>
        </p:txBody>
      </p:sp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Creating Child AppDomains</a:t>
            </a:r>
          </a:p>
        </p:txBody>
      </p:sp>
      <p:sp>
        <p:nvSpPr>
          <p:cNvPr id="1229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AppDomainSetup dInfo</a:t>
            </a:r>
            <a:br>
              <a:rPr lang="en-US" altLang="en-US" smtClean="0"/>
            </a:br>
            <a:r>
              <a:rPr lang="en-US" altLang="en-US" smtClean="0"/>
              <a:t>  = new AppDomainSetup();</a:t>
            </a:r>
            <a:r>
              <a:rPr lang="en-US" altLang="en-US" sz="800" smtClean="0"/>
              <a:t/>
            </a:r>
            <a:br>
              <a:rPr lang="en-US" altLang="en-US" sz="800" smtClean="0"/>
            </a:br>
            <a:r>
              <a:rPr lang="en-US" altLang="en-US" sz="800" smtClean="0"/>
              <a:t/>
            </a:r>
            <a:br>
              <a:rPr lang="en-US" altLang="en-US" sz="800" smtClean="0"/>
            </a:br>
            <a:r>
              <a:rPr lang="en-US" altLang="en-US" smtClean="0"/>
              <a:t>dInfo.ApplicationName = ADname;</a:t>
            </a:r>
            <a:r>
              <a:rPr lang="en-US" altLang="en-US" sz="800" smtClean="0"/>
              <a:t/>
            </a:r>
            <a:br>
              <a:rPr lang="en-US" altLang="en-US" sz="800" smtClean="0"/>
            </a:br>
            <a:r>
              <a:rPr lang="en-US" altLang="en-US" sz="800" smtClean="0"/>
              <a:t/>
            </a:r>
            <a:br>
              <a:rPr lang="en-US" altLang="en-US" sz="800" smtClean="0"/>
            </a:br>
            <a:r>
              <a:rPr lang="en-US" altLang="en-US" smtClean="0"/>
              <a:t>Evidence evidence</a:t>
            </a:r>
            <a:br>
              <a:rPr lang="en-US" altLang="en-US" smtClean="0"/>
            </a:br>
            <a:r>
              <a:rPr lang="en-US" altLang="en-US" smtClean="0"/>
              <a:t>  = AppDomain.CurrentDomain.Evidence;</a:t>
            </a:r>
            <a:br>
              <a:rPr lang="en-US" altLang="en-US" smtClean="0"/>
            </a:br>
            <a:endParaRPr lang="en-US" altLang="en-US" sz="800" smtClean="0"/>
          </a:p>
          <a:p>
            <a:pPr eaLnBrk="1" hangingPunct="1"/>
            <a:r>
              <a:rPr lang="en-US" altLang="en-US" smtClean="0"/>
              <a:t>AppDomain child </a:t>
            </a:r>
            <a:br>
              <a:rPr lang="en-US" altLang="en-US" smtClean="0"/>
            </a:br>
            <a:r>
              <a:rPr lang="en-US" altLang="en-US" smtClean="0"/>
              <a:t>  = AppDomain.CreateDomain(</a:t>
            </a:r>
            <a:br>
              <a:rPr lang="en-US" altLang="en-US" smtClean="0"/>
            </a:br>
            <a:r>
              <a:rPr lang="en-US" altLang="en-US" smtClean="0"/>
              <a:t>       ADname, evidence, dInfo</a:t>
            </a:r>
            <a:br>
              <a:rPr lang="en-US" altLang="en-US" smtClean="0"/>
            </a:br>
            <a:r>
              <a:rPr lang="en-US" altLang="en-US" smtClean="0"/>
              <a:t>     );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Using AppDomains Effectively</a:t>
            </a:r>
          </a:p>
        </p:txBody>
      </p:sp>
      <p:sp>
        <p:nvSpPr>
          <p:cNvPr id="1331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3DD0867-80FC-43FD-B47A-95500FF84E0B}" type="slidenum">
              <a:rPr lang="en-US" altLang="en-US"/>
              <a:pPr eaLnBrk="1" hangingPunct="1"/>
              <a:t>11</a:t>
            </a:fld>
            <a:endParaRPr lang="en-US" altLang="en-US"/>
          </a:p>
        </p:txBody>
      </p:sp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400" smtClean="0"/>
              <a:t>Loading Assemblies into AppDomain</a:t>
            </a:r>
          </a:p>
        </p:txBody>
      </p:sp>
      <p:sp>
        <p:nvSpPr>
          <p:cNvPr id="1331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 smtClean="0"/>
              <a:t>If child is a child AppDomain, then: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smtClean="0"/>
              <a:t>child.Load(assembly);</a:t>
            </a:r>
            <a:br>
              <a:rPr lang="en-US" altLang="en-US" sz="2200" smtClean="0"/>
            </a:br>
            <a:r>
              <a:rPr lang="en-US" altLang="en-US" sz="700" smtClean="0"/>
              <a:t/>
            </a:r>
            <a:br>
              <a:rPr lang="en-US" altLang="en-US" sz="700" smtClean="0"/>
            </a:br>
            <a:r>
              <a:rPr lang="en-US" altLang="en-US" sz="2200" smtClean="0"/>
              <a:t>Probes paths beneath application and private paths to find an assembly to load, using Fusion rules, where assembly is the assembly name, without extension.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100" smtClean="0"/>
              <a:t>Load can be called by anyone with a reference to the AppDomain instance.</a:t>
            </a:r>
            <a:br>
              <a:rPr lang="en-US" altLang="en-US" sz="2100" smtClean="0"/>
            </a:br>
            <a:endParaRPr lang="en-US" altLang="en-US" sz="2100" smtClean="0"/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smtClean="0"/>
              <a:t>Assembly.LoadFrom(fileSpec);</a:t>
            </a:r>
            <a:r>
              <a:rPr lang="en-US" altLang="en-US" sz="700" smtClean="0"/>
              <a:t/>
            </a:r>
            <a:br>
              <a:rPr lang="en-US" altLang="en-US" sz="700" smtClean="0"/>
            </a:br>
            <a:r>
              <a:rPr lang="en-US" altLang="en-US" sz="700" smtClean="0"/>
              <a:t/>
            </a:r>
            <a:br>
              <a:rPr lang="en-US" altLang="en-US" sz="700" smtClean="0"/>
            </a:br>
            <a:r>
              <a:rPr lang="en-US" altLang="en-US" sz="2200" smtClean="0"/>
              <a:t>Loads specific assembly into current AppDomain, so to load into the child, this must be called from code in the child domain.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100" smtClean="0"/>
              <a:t>This is what the Test Harness prototype does.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Using AppDomains Effectively</a:t>
            </a:r>
          </a:p>
        </p:txBody>
      </p:sp>
      <p:sp>
        <p:nvSpPr>
          <p:cNvPr id="1433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F5CD149-8183-411D-A873-657579AE7888}" type="slidenum">
              <a:rPr lang="en-US" altLang="en-US"/>
              <a:pPr eaLnBrk="1" hangingPunct="1"/>
              <a:t>12</a:t>
            </a:fld>
            <a:endParaRPr lang="en-US" altLang="en-US"/>
          </a:p>
        </p:txBody>
      </p:sp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Unloading</a:t>
            </a:r>
          </a:p>
        </p:txBody>
      </p:sp>
      <p:sp>
        <p:nvSpPr>
          <p:cNvPr id="143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295400"/>
            <a:ext cx="7924800" cy="4835525"/>
          </a:xfrm>
        </p:spPr>
        <p:txBody>
          <a:bodyPr/>
          <a:lstStyle/>
          <a:p>
            <a:pPr eaLnBrk="1" hangingPunct="1"/>
            <a:r>
              <a:rPr lang="en-US" altLang="en-US" smtClean="0"/>
              <a:t>The Win32 API provides LoadLibrary and UnloadLibrary for injecting and removing libraries from an application dynamically.</a:t>
            </a:r>
          </a:p>
          <a:p>
            <a:pPr eaLnBrk="1" hangingPunct="1"/>
            <a:r>
              <a:rPr lang="en-US" altLang="en-US" smtClean="0"/>
              <a:t>The .Net CLR does support loading, but does not support dynamically unloading libraries.</a:t>
            </a:r>
          </a:p>
          <a:p>
            <a:pPr eaLnBrk="1" hangingPunct="1"/>
            <a:r>
              <a:rPr lang="en-US" altLang="en-US" smtClean="0"/>
              <a:t>You have to create a child domain, load libraries into it, and unload the domain when you are done, using:</a:t>
            </a:r>
            <a:br>
              <a:rPr lang="en-US" altLang="en-US" smtClean="0"/>
            </a:br>
            <a:r>
              <a:rPr lang="en-US" altLang="en-US" sz="800" smtClean="0"/>
              <a:t> </a:t>
            </a:r>
            <a:br>
              <a:rPr lang="en-US" altLang="en-US" sz="800" smtClean="0"/>
            </a:br>
            <a:r>
              <a:rPr lang="en-US" altLang="en-US" smtClean="0"/>
              <a:t>public static AppDomain.Unload(AppDomain);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Using AppDomains Effectively</a:t>
            </a:r>
          </a:p>
        </p:txBody>
      </p:sp>
      <p:sp>
        <p:nvSpPr>
          <p:cNvPr id="1536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82AB60F-A844-48AC-B1A9-213FC1566509}" type="slidenum">
              <a:rPr lang="en-US" altLang="en-US"/>
              <a:pPr eaLnBrk="1" hangingPunct="1"/>
              <a:t>13</a:t>
            </a:fld>
            <a:endParaRPr lang="en-US" altLang="en-US"/>
          </a:p>
        </p:txBody>
      </p:sp>
      <p:sp>
        <p:nvSpPr>
          <p:cNvPr id="153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400" smtClean="0"/>
              <a:t>Communicating between AppDomains</a:t>
            </a:r>
          </a:p>
        </p:txBody>
      </p:sp>
      <p:sp>
        <p:nvSpPr>
          <p:cNvPr id="1536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95400"/>
            <a:ext cx="8305800" cy="4835525"/>
          </a:xfrm>
        </p:spPr>
        <p:txBody>
          <a:bodyPr/>
          <a:lstStyle/>
          <a:p>
            <a:pPr eaLnBrk="1" hangingPunct="1"/>
            <a:r>
              <a:rPr lang="en-US" altLang="en-US" smtClean="0"/>
              <a:t>Creating and using types in child domain:</a:t>
            </a:r>
          </a:p>
          <a:p>
            <a:pPr lvl="1" eaLnBrk="1" hangingPunct="1"/>
            <a:r>
              <a:rPr lang="en-US" altLang="en-US" smtClean="0"/>
              <a:t>ObjectHandle oh</a:t>
            </a:r>
            <a:br>
              <a:rPr lang="en-US" altLang="en-US" smtClean="0"/>
            </a:br>
            <a:r>
              <a:rPr lang="en-US" altLang="en-US" smtClean="0"/>
              <a:t>  = ad.CreateInstance(Assembly, aType);</a:t>
            </a:r>
          </a:p>
          <a:p>
            <a:pPr lvl="1" eaLnBrk="1" hangingPunct="1"/>
            <a:r>
              <a:rPr lang="en-US" altLang="en-US" smtClean="0"/>
              <a:t>aType p = oh.Unwrap() as aType;</a:t>
            </a:r>
          </a:p>
          <a:p>
            <a:pPr lvl="1" eaLnBrk="1" hangingPunct="1"/>
            <a:r>
              <a:rPr lang="en-US" altLang="en-US" smtClean="0"/>
              <a:t>Use p, a proxy, just like an instance of aType.</a:t>
            </a:r>
            <a:br>
              <a:rPr lang="en-US" altLang="en-US" smtClean="0"/>
            </a:br>
            <a:endParaRPr lang="en-US" altLang="en-US" sz="800" smtClean="0"/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 smtClean="0"/>
              <a:t>This creates a proxy, typed by the CLR as aType. 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 smtClean="0"/>
              <a:t>The proxy, p, marshals all calls to the real object 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 smtClean="0"/>
              <a:t>in the child domain.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Using AppDomains Effectively</a:t>
            </a:r>
          </a:p>
        </p:txBody>
      </p:sp>
      <p:sp>
        <p:nvSpPr>
          <p:cNvPr id="1638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AB73EEE-6107-442B-A279-C9E95CD25463}" type="slidenum">
              <a:rPr lang="en-US" altLang="en-US"/>
              <a:pPr eaLnBrk="1" hangingPunct="1"/>
              <a:t>14</a:t>
            </a:fld>
            <a:endParaRPr lang="en-US" altLang="en-US"/>
          </a:p>
        </p:txBody>
      </p:sp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400" smtClean="0"/>
              <a:t>Communicating between AppDomains</a:t>
            </a:r>
          </a:p>
        </p:txBody>
      </p:sp>
      <p:sp>
        <p:nvSpPr>
          <p:cNvPr id="1638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295400"/>
            <a:ext cx="8153400" cy="4835525"/>
          </a:xfrm>
        </p:spPr>
        <p:txBody>
          <a:bodyPr/>
          <a:lstStyle/>
          <a:p>
            <a:pPr eaLnBrk="1" hangingPunct="1"/>
            <a:r>
              <a:rPr lang="en-US" altLang="en-US" smtClean="0"/>
              <a:t>Access using AppDomain Dictionary</a:t>
            </a:r>
          </a:p>
          <a:p>
            <a:pPr lvl="1" eaLnBrk="1" hangingPunct="1"/>
            <a:r>
              <a:rPr lang="en-US" altLang="en-US" smtClean="0"/>
              <a:t>public virtual void </a:t>
            </a:r>
            <a:br>
              <a:rPr lang="en-US" altLang="en-US" smtClean="0"/>
            </a:br>
            <a:r>
              <a:rPr lang="en-US" altLang="en-US" smtClean="0"/>
              <a:t>AppDomain.SetData(string key, object value);</a:t>
            </a:r>
            <a:r>
              <a:rPr lang="en-US" altLang="en-US" sz="800" smtClean="0"/>
              <a:t/>
            </a:r>
            <a:br>
              <a:rPr lang="en-US" altLang="en-US" sz="800" smtClean="0"/>
            </a:br>
            <a:r>
              <a:rPr lang="en-US" altLang="en-US" sz="800" smtClean="0"/>
              <a:t/>
            </a:r>
            <a:br>
              <a:rPr lang="en-US" altLang="en-US" sz="800" smtClean="0"/>
            </a:br>
            <a:r>
              <a:rPr lang="en-US" altLang="en-US" smtClean="0"/>
              <a:t>marshals a reference into dictionary.</a:t>
            </a:r>
            <a:br>
              <a:rPr lang="en-US" altLang="en-US" smtClean="0"/>
            </a:br>
            <a:endParaRPr lang="en-US" altLang="en-US" sz="800" smtClean="0"/>
          </a:p>
          <a:p>
            <a:pPr lvl="1" eaLnBrk="1" hangingPunct="1"/>
            <a:r>
              <a:rPr lang="en-US" altLang="en-US" smtClean="0"/>
              <a:t>public virtual object AppDomain.GetData(string key);</a:t>
            </a:r>
            <a:r>
              <a:rPr lang="en-US" altLang="en-US" sz="800" smtClean="0"/>
              <a:t/>
            </a:r>
            <a:br>
              <a:rPr lang="en-US" altLang="en-US" sz="800" smtClean="0"/>
            </a:br>
            <a:r>
              <a:rPr lang="en-US" altLang="en-US" sz="800" smtClean="0"/>
              <a:t/>
            </a:r>
            <a:br>
              <a:rPr lang="en-US" altLang="en-US" sz="800" smtClean="0"/>
            </a:br>
            <a:r>
              <a:rPr lang="en-US" altLang="en-US" smtClean="0"/>
              <a:t>returns a proxy to object in other domain.</a:t>
            </a:r>
            <a:br>
              <a:rPr lang="en-US" altLang="en-US" smtClean="0"/>
            </a:br>
            <a:endParaRPr lang="en-US" altLang="en-US" sz="800" smtClean="0"/>
          </a:p>
          <a:p>
            <a:pPr lvl="1" eaLnBrk="1" hangingPunct="1"/>
            <a:r>
              <a:rPr lang="en-US" altLang="en-US" smtClean="0"/>
              <a:t>Dictionary objects must derive from MarshalByRefObject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Using AppDomains Effectively</a:t>
            </a:r>
          </a:p>
        </p:txBody>
      </p:sp>
      <p:sp>
        <p:nvSpPr>
          <p:cNvPr id="1741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41AC18C-C02B-4A8F-96E9-4DCC63C8BEA1}" type="slidenum">
              <a:rPr lang="en-US" altLang="en-US"/>
              <a:pPr eaLnBrk="1" hangingPunct="1"/>
              <a:t>15</a:t>
            </a:fld>
            <a:endParaRPr lang="en-US" altLang="en-US"/>
          </a:p>
        </p:txBody>
      </p:sp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Isolation – Win32 IIS Example</a:t>
            </a:r>
          </a:p>
        </p:txBody>
      </p:sp>
      <p:sp>
        <p:nvSpPr>
          <p:cNvPr id="1741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mtClean="0"/>
              <a:t>In IIS, Prior to .Net, you had the choices: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Load and run (</a:t>
            </a:r>
            <a:r>
              <a:rPr lang="en-US" altLang="en-US" b="1" smtClean="0"/>
              <a:t>ISAPI</a:t>
            </a:r>
            <a:r>
              <a:rPr lang="en-US" altLang="en-US" smtClean="0"/>
              <a:t>) application dlls in IIS process and possibly take down the server.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Run (</a:t>
            </a:r>
            <a:r>
              <a:rPr lang="en-US" altLang="en-US" b="1" smtClean="0"/>
              <a:t>CGI</a:t>
            </a:r>
            <a:r>
              <a:rPr lang="en-US" altLang="en-US" smtClean="0"/>
              <a:t>) application as a separate process, paying interprocess communication performance penalty.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Run (</a:t>
            </a:r>
            <a:r>
              <a:rPr lang="en-US" altLang="en-US" b="1" smtClean="0"/>
              <a:t>ASP</a:t>
            </a:r>
            <a:r>
              <a:rPr lang="en-US" altLang="en-US" smtClean="0"/>
              <a:t>) script with scripting performance penalty and development issues.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Use “standard” </a:t>
            </a:r>
            <a:r>
              <a:rPr lang="en-US" altLang="en-US" b="1" smtClean="0"/>
              <a:t>COM</a:t>
            </a:r>
            <a:r>
              <a:rPr lang="en-US" altLang="en-US" smtClean="0"/>
              <a:t> objects loaded inproc and accessed from script to improve performance, so just like ISAPI, but known quantities “may” be safe.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Using AppDomains Effectively</a:t>
            </a:r>
          </a:p>
        </p:txBody>
      </p:sp>
      <p:sp>
        <p:nvSpPr>
          <p:cNvPr id="1843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153FA05-3360-4CA5-9F2E-C581207F920C}" type="slidenum">
              <a:rPr lang="en-US" altLang="en-US"/>
              <a:pPr eaLnBrk="1" hangingPunct="1"/>
              <a:t>16</a:t>
            </a:fld>
            <a:endParaRPr lang="en-US" altLang="en-US"/>
          </a:p>
        </p:txBody>
      </p:sp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Isolation - .Net IIS Example</a:t>
            </a:r>
          </a:p>
        </p:txBody>
      </p:sp>
      <p:sp>
        <p:nvSpPr>
          <p:cNvPr id="184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95400"/>
            <a:ext cx="8077200" cy="4835525"/>
          </a:xfrm>
        </p:spPr>
        <p:txBody>
          <a:bodyPr/>
          <a:lstStyle/>
          <a:p>
            <a:pPr eaLnBrk="1" hangingPunct="1"/>
            <a:r>
              <a:rPr lang="en-US" altLang="en-US" smtClean="0"/>
              <a:t>In IIS, with .Net, you have all the previous choices plus:</a:t>
            </a:r>
          </a:p>
          <a:p>
            <a:pPr lvl="1" eaLnBrk="1" hangingPunct="1"/>
            <a:r>
              <a:rPr lang="en-US" altLang="en-US" smtClean="0"/>
              <a:t>Run applications (</a:t>
            </a:r>
            <a:r>
              <a:rPr lang="en-US" altLang="en-US" b="1" smtClean="0"/>
              <a:t>ASP.Net</a:t>
            </a:r>
            <a:r>
              <a:rPr lang="en-US" altLang="en-US" smtClean="0"/>
              <a:t> and </a:t>
            </a:r>
            <a:r>
              <a:rPr lang="en-US" altLang="en-US" b="1" smtClean="0"/>
              <a:t>Web Services</a:t>
            </a:r>
            <a:r>
              <a:rPr lang="en-US" altLang="en-US" smtClean="0"/>
              <a:t>) each in its own child AppDomain, loaded by IIS, but isolated from it.</a:t>
            </a:r>
          </a:p>
          <a:p>
            <a:pPr lvl="2" eaLnBrk="1" hangingPunct="1"/>
            <a:r>
              <a:rPr lang="en-US" altLang="en-US" smtClean="0"/>
              <a:t>CLR isolates code loaded into child domain from the application running in primary AppDomain.</a:t>
            </a:r>
          </a:p>
          <a:p>
            <a:pPr lvl="2" eaLnBrk="1" hangingPunct="1"/>
            <a:r>
              <a:rPr lang="en-US" altLang="en-US" smtClean="0"/>
              <a:t>This is the default processing model supported by both ASP.Net and Web Services.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Using AppDomains Effectively</a:t>
            </a:r>
          </a:p>
        </p:txBody>
      </p:sp>
      <p:sp>
        <p:nvSpPr>
          <p:cNvPr id="1945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CB0136-ACFA-4E0F-A119-430D44B9DAF1}" type="slidenum">
              <a:rPr lang="en-US" altLang="en-US"/>
              <a:pPr eaLnBrk="1" hangingPunct="1"/>
              <a:t>17</a:t>
            </a:fld>
            <a:endParaRPr lang="en-US" altLang="en-US"/>
          </a:p>
        </p:txBody>
      </p:sp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Objects and Types</a:t>
            </a:r>
          </a:p>
        </p:txBody>
      </p:sp>
      <p:sp>
        <p:nvSpPr>
          <p:cNvPr id="1946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An object resides in exactly one AppDomain, as do values.</a:t>
            </a:r>
          </a:p>
          <a:p>
            <a:pPr eaLnBrk="1" hangingPunct="1"/>
            <a:r>
              <a:rPr lang="en-US" altLang="en-US" smtClean="0"/>
              <a:t>Object references must refer to objects in the same AppDomain.</a:t>
            </a:r>
          </a:p>
          <a:p>
            <a:pPr eaLnBrk="1" hangingPunct="1"/>
            <a:r>
              <a:rPr lang="en-US" altLang="en-US" smtClean="0"/>
              <a:t>Like objects, types reside in exactly one AppDomain. So if two AppDomains need to use a type, one must initialize and allocate the type once per AppDomain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Using AppDomains Effectively</a:t>
            </a:r>
          </a:p>
        </p:txBody>
      </p:sp>
      <p:sp>
        <p:nvSpPr>
          <p:cNvPr id="2048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B4A6788-95A0-4E79-9BBC-2B43A6341952}" type="slidenum">
              <a:rPr lang="en-US" altLang="en-US"/>
              <a:pPr eaLnBrk="1" hangingPunct="1"/>
              <a:t>18</a:t>
            </a:fld>
            <a:endParaRPr lang="en-US" altLang="en-US"/>
          </a:p>
        </p:txBody>
      </p:sp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Types cont.</a:t>
            </a:r>
          </a:p>
        </p:txBody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If a type is used in more than one AppDomain, one must load and initialize the type’s module and assembly once for each AppDomain the type is used in.</a:t>
            </a:r>
          </a:p>
          <a:p>
            <a:pPr eaLnBrk="1" hangingPunct="1"/>
            <a:r>
              <a:rPr lang="en-US" altLang="en-US" smtClean="0"/>
              <a:t>Since each such AppDomain maintains a separate copy of the type, each has its own private copy of the type’s static fields.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Using AppDomains Effectively</a:t>
            </a:r>
          </a:p>
        </p:txBody>
      </p:sp>
      <p:sp>
        <p:nvSpPr>
          <p:cNvPr id="2150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3492784-A2E0-4898-9020-FB0DC841D9B5}" type="slidenum">
              <a:rPr lang="en-US" altLang="en-US"/>
              <a:pPr eaLnBrk="1" hangingPunct="1"/>
              <a:t>19</a:t>
            </a:fld>
            <a:endParaRPr lang="en-US" altLang="en-US"/>
          </a:p>
        </p:txBody>
      </p:sp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Isolation – Visibility</a:t>
            </a:r>
          </a:p>
        </p:txBody>
      </p:sp>
      <p:sp>
        <p:nvSpPr>
          <p:cNvPr id="2150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295400"/>
            <a:ext cx="7924800" cy="4876800"/>
          </a:xfrm>
        </p:spPr>
        <p:txBody>
          <a:bodyPr/>
          <a:lstStyle/>
          <a:p>
            <a:pPr eaLnBrk="1" hangingPunct="1"/>
            <a:r>
              <a:rPr lang="en-US" altLang="en-US" sz="2400" smtClean="0"/>
              <a:t>Type visibility</a:t>
            </a:r>
          </a:p>
          <a:p>
            <a:pPr lvl="1" eaLnBrk="1" hangingPunct="1"/>
            <a:r>
              <a:rPr lang="en-US" altLang="en-US" sz="2200" smtClean="0"/>
              <a:t>When a type is loaded into a child AppDomain it is visible only within that domain unless it is also loaded or marshaled back into the primary domain. </a:t>
            </a:r>
          </a:p>
          <a:p>
            <a:pPr lvl="2" eaLnBrk="1" hangingPunct="1"/>
            <a:r>
              <a:rPr lang="en-US" altLang="en-US" sz="2000" smtClean="0"/>
              <a:t>An instance of a type can be marshaled by value, which results in a serialization, transmission, and deserialization.</a:t>
            </a:r>
          </a:p>
          <a:p>
            <a:pPr lvl="3" eaLnBrk="1" hangingPunct="1"/>
            <a:r>
              <a:rPr lang="en-US" altLang="en-US" sz="1800" smtClean="0"/>
              <a:t>Class must be attributed as [serializable()]</a:t>
            </a:r>
          </a:p>
          <a:p>
            <a:pPr lvl="2" eaLnBrk="1" hangingPunct="1"/>
            <a:r>
              <a:rPr lang="en-US" altLang="en-US" sz="2000" smtClean="0"/>
              <a:t>An instance of a type can also be marshaled by reference, which creates a proxy in the using domain.</a:t>
            </a:r>
          </a:p>
          <a:p>
            <a:pPr lvl="3" eaLnBrk="1" hangingPunct="1"/>
            <a:r>
              <a:rPr lang="en-US" altLang="en-US" sz="1800" smtClean="0"/>
              <a:t>Class must derive from MarshalByRefObject</a:t>
            </a:r>
          </a:p>
          <a:p>
            <a:pPr lvl="2" eaLnBrk="1" hangingPunct="1"/>
            <a:r>
              <a:rPr lang="en-US" altLang="en-US" sz="2000" smtClean="0"/>
              <a:t>Usually, we want to marshal by reference, because we want the instance to run in the child domain.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Using AppDomains Effectively</a:t>
            </a:r>
          </a:p>
        </p:txBody>
      </p:sp>
      <p:sp>
        <p:nvSpPr>
          <p:cNvPr id="2253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F4CFF12-A904-41E8-BF49-20E32F1981A8}" type="slidenum">
              <a:rPr lang="en-US" altLang="en-US"/>
              <a:pPr eaLnBrk="1" hangingPunct="1"/>
              <a:t>20</a:t>
            </a:fld>
            <a:endParaRPr lang="en-US" altLang="en-US"/>
          </a:p>
        </p:txBody>
      </p:sp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Resources and Memory</a:t>
            </a:r>
          </a:p>
        </p:txBody>
      </p:sp>
      <p:sp>
        <p:nvSpPr>
          <p:cNvPr id="2253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An AppDomains’ resources are held in memory as long as the owning AppDomain is loaded.</a:t>
            </a:r>
          </a:p>
          <a:p>
            <a:pPr eaLnBrk="1" hangingPunct="1"/>
            <a:r>
              <a:rPr lang="en-US" altLang="en-US" smtClean="0"/>
              <a:t>Unloading an AppDomain is the only way to unload a module or an assembly or to reclaim the memory consumed by a type’s static fields.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Using AppDomains Effectively</a:t>
            </a:r>
          </a:p>
        </p:txBody>
      </p:sp>
      <p:sp>
        <p:nvSpPr>
          <p:cNvPr id="2355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4F8CF4B-4F1E-42DF-9D74-0137767F0018}" type="slidenum">
              <a:rPr lang="en-US" altLang="en-US"/>
              <a:pPr eaLnBrk="1" hangingPunct="1"/>
              <a:t>21</a:t>
            </a:fld>
            <a:endParaRPr lang="en-US" altLang="en-US"/>
          </a:p>
        </p:txBody>
      </p:sp>
      <p:sp>
        <p:nvSpPr>
          <p:cNvPr id="235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Test Harness Example</a:t>
            </a:r>
          </a:p>
        </p:txBody>
      </p:sp>
      <p:sp>
        <p:nvSpPr>
          <p:cNvPr id="2355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 smtClean="0"/>
              <a:t>The test harness example, discussed in CSE681 and CSE784 illustrates this visibility: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smtClean="0"/>
              <a:t>The primary domain coerces a child domain to load a “loader” into a child domain and marshal back a reference to it.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smtClean="0"/>
              <a:t>The primary domain then, using the loader reference, instructs it to load a collection of test assemblies for processing.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smtClean="0"/>
              <a:t>The affects of this are: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100" smtClean="0"/>
              <a:t>The primary AppDomain only knows about the loader type, not all the testing types.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100" smtClean="0"/>
              <a:t>The test manager, running in the Primary AppDomain is isolated from failures of the test and tested code.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Using AppDomains Effectively</a:t>
            </a:r>
          </a:p>
        </p:txBody>
      </p:sp>
      <p:sp>
        <p:nvSpPr>
          <p:cNvPr id="2457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05E3967-DA27-49EA-8204-F13853C24679}" type="slidenum">
              <a:rPr lang="en-US" altLang="en-US"/>
              <a:pPr eaLnBrk="1" hangingPunct="1"/>
              <a:t>22</a:t>
            </a:fld>
            <a:endParaRPr lang="en-US" altLang="en-US"/>
          </a:p>
        </p:txBody>
      </p:sp>
      <p:sp>
        <p:nvSpPr>
          <p:cNvPr id="24580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Test Harness Configuration</a:t>
            </a:r>
          </a:p>
        </p:txBody>
      </p:sp>
      <p:graphicFrame>
        <p:nvGraphicFramePr>
          <p:cNvPr id="24581" name="Object 7"/>
          <p:cNvGraphicFramePr>
            <a:graphicFrameLocks noGrp="1" noChangeAspect="1"/>
          </p:cNvGraphicFramePr>
          <p:nvPr>
            <p:ph idx="1"/>
          </p:nvPr>
        </p:nvGraphicFramePr>
        <p:xfrm>
          <a:off x="931863" y="1560513"/>
          <a:ext cx="7735887" cy="4303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4" name="Visio" r:id="rId4" imgW="7735601" imgH="4304317" progId="Visio.Drawing.11">
                  <p:embed/>
                </p:oleObj>
              </mc:Choice>
              <mc:Fallback>
                <p:oleObj name="Visio" r:id="rId4" imgW="7735601" imgH="4304317" progId="Visio.Drawing.11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1863" y="1560513"/>
                        <a:ext cx="7735887" cy="4303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Using AppDomains Effectively</a:t>
            </a:r>
          </a:p>
        </p:txBody>
      </p:sp>
      <p:sp>
        <p:nvSpPr>
          <p:cNvPr id="2560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2D3350D-CF11-4C21-A5DC-8F7298880693}" type="slidenum">
              <a:rPr lang="en-US" altLang="en-US"/>
              <a:pPr eaLnBrk="1" hangingPunct="1"/>
              <a:t>23</a:t>
            </a:fld>
            <a:endParaRPr lang="en-US" altLang="en-US"/>
          </a:p>
        </p:txBody>
      </p:sp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Isolation – Configuration Data</a:t>
            </a:r>
          </a:p>
        </p:txBody>
      </p:sp>
      <p:sp>
        <p:nvSpPr>
          <p:cNvPr id="2560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Each AppDomain in a process can be independently configured, either programmatically or with a configuration file.</a:t>
            </a:r>
          </a:p>
          <a:p>
            <a:pPr lvl="1" eaLnBrk="1" hangingPunct="1"/>
            <a:r>
              <a:rPr lang="en-US" altLang="en-US" smtClean="0"/>
              <a:t>Each application domain may have a configuration file that can be used to customize:</a:t>
            </a:r>
          </a:p>
          <a:p>
            <a:pPr lvl="2" eaLnBrk="1" hangingPunct="1"/>
            <a:r>
              <a:rPr lang="en-US" altLang="en-US" smtClean="0"/>
              <a:t>Local search paths</a:t>
            </a:r>
          </a:p>
          <a:p>
            <a:pPr lvl="2" eaLnBrk="1" hangingPunct="1"/>
            <a:r>
              <a:rPr lang="en-US" altLang="en-US" smtClean="0"/>
              <a:t>Versioning policy, e.g., what is allowed to run</a:t>
            </a:r>
          </a:p>
          <a:p>
            <a:pPr lvl="2" eaLnBrk="1" hangingPunct="1"/>
            <a:r>
              <a:rPr lang="en-US" altLang="en-US" smtClean="0"/>
              <a:t>Remoting information</a:t>
            </a:r>
          </a:p>
          <a:p>
            <a:pPr lvl="2" eaLnBrk="1" hangingPunct="1"/>
            <a:r>
              <a:rPr lang="en-US" altLang="en-US" smtClean="0"/>
              <a:t>User defined settings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Using AppDomains Effectively</a:t>
            </a:r>
          </a:p>
        </p:txBody>
      </p:sp>
      <p:sp>
        <p:nvSpPr>
          <p:cNvPr id="2662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9E575BA-5F3A-400E-BC9F-56E5B45A347A}" type="slidenum">
              <a:rPr lang="en-US" altLang="en-US"/>
              <a:pPr eaLnBrk="1" hangingPunct="1"/>
              <a:t>24</a:t>
            </a:fld>
            <a:endParaRPr lang="en-US" altLang="en-US"/>
          </a:p>
        </p:txBody>
      </p:sp>
      <p:sp>
        <p:nvSpPr>
          <p:cNvPr id="266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AppDomain Config Files</a:t>
            </a:r>
          </a:p>
        </p:txBody>
      </p:sp>
      <p:sp>
        <p:nvSpPr>
          <p:cNvPr id="2662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295400"/>
            <a:ext cx="8229600" cy="4835525"/>
          </a:xfrm>
        </p:spPr>
        <p:txBody>
          <a:bodyPr/>
          <a:lstStyle/>
          <a:p>
            <a:pPr eaLnBrk="1" hangingPunct="1"/>
            <a:r>
              <a:rPr lang="en-US" altLang="en-US" smtClean="0"/>
              <a:t>An AppDomain config file resides in the process exe’s directory and has the process exe’s name with .config extension:</a:t>
            </a:r>
          </a:p>
          <a:p>
            <a:pPr lvl="1" eaLnBrk="1" hangingPunct="1"/>
            <a:r>
              <a:rPr lang="en-US" altLang="en-US" smtClean="0"/>
              <a:t>myProcess.exe.config</a:t>
            </a:r>
          </a:p>
          <a:p>
            <a:pPr eaLnBrk="1" hangingPunct="1"/>
            <a:r>
              <a:rPr lang="en-US" altLang="en-US" smtClean="0"/>
              <a:t>That can be changed with AppDomainSetup.ConfigurationFile = newPath;</a:t>
            </a:r>
          </a:p>
          <a:p>
            <a:pPr eaLnBrk="1" hangingPunct="1"/>
            <a:r>
              <a:rPr lang="en-US" altLang="en-US" smtClean="0"/>
              <a:t>Some examples:</a:t>
            </a:r>
            <a:br>
              <a:rPr lang="en-US" altLang="en-US" smtClean="0"/>
            </a:br>
            <a:r>
              <a:rPr lang="en-US" altLang="en-US" sz="1800" smtClean="0">
                <a:hlinkClick r:id="rId3"/>
              </a:rPr>
              <a:t>http://blogs.msdn.com/suzcook/archive/2004/05/14/132022.aspx</a:t>
            </a:r>
            <a:endParaRPr lang="en-US" altLang="en-US" sz="1800" smtClean="0"/>
          </a:p>
          <a:p>
            <a:pPr eaLnBrk="1" hangingPunct="1"/>
            <a:r>
              <a:rPr lang="en-US" altLang="en-US" smtClean="0"/>
              <a:t>Config file schema:</a:t>
            </a:r>
            <a:br>
              <a:rPr lang="en-US" altLang="en-US" smtClean="0"/>
            </a:br>
            <a:r>
              <a:rPr lang="en-US" altLang="en-US" sz="1800" smtClean="0">
                <a:hlinkClick r:id="rId4"/>
              </a:rPr>
              <a:t>http://msdn.microsoft.com/library/default.asp?url=/library/en-us/cpgenref/html/gngrfNETFrameworkConfigurationFileSchema.asp</a:t>
            </a:r>
            <a:endParaRPr lang="en-US" altLang="en-US" sz="1800" smtClean="0"/>
          </a:p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Using AppDomains Effectively</a:t>
            </a:r>
          </a:p>
        </p:txBody>
      </p:sp>
      <p:sp>
        <p:nvSpPr>
          <p:cNvPr id="2765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726033D-5360-4217-9836-C3359D9AAB19}" type="slidenum">
              <a:rPr lang="en-US" altLang="en-US"/>
              <a:pPr eaLnBrk="1" hangingPunct="1"/>
              <a:t>25</a:t>
            </a:fld>
            <a:endParaRPr lang="en-US" altLang="en-US"/>
          </a:p>
        </p:txBody>
      </p:sp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Isolation – Security Settings</a:t>
            </a:r>
          </a:p>
        </p:txBody>
      </p:sp>
      <p:sp>
        <p:nvSpPr>
          <p:cNvPr id="2765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Application domains can be used to modify Code Access Security (CAS) settings applied to code running within the domain.</a:t>
            </a:r>
          </a:p>
          <a:p>
            <a:pPr lvl="1" eaLnBrk="1" hangingPunct="1"/>
            <a:r>
              <a:rPr lang="en-US" altLang="en-US" smtClean="0"/>
              <a:t>You can modify CAS policy for the domain.  That maps code identity, based on evidence, to a set of granted permissions.</a:t>
            </a:r>
          </a:p>
          <a:p>
            <a:pPr lvl="1" eaLnBrk="1" hangingPunct="1"/>
            <a:r>
              <a:rPr lang="en-US" altLang="en-US" smtClean="0"/>
              <a:t>You can also set security evidence on the domain itself.  If the grants for the domain are less than the grants for the assembly, the domain wins, and vice versa.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Using AppDomains Effectively</a:t>
            </a:r>
          </a:p>
        </p:txBody>
      </p:sp>
      <p:sp>
        <p:nvSpPr>
          <p:cNvPr id="286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00F521A-600E-4DF9-A095-14996CC80B9C}" type="slidenum">
              <a:rPr lang="en-US" altLang="en-US"/>
              <a:pPr eaLnBrk="1" hangingPunct="1"/>
              <a:t>26</a:t>
            </a:fld>
            <a:endParaRPr lang="en-US" altLang="en-US"/>
          </a:p>
        </p:txBody>
      </p:sp>
      <p:sp>
        <p:nvSpPr>
          <p:cNvPr id="286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Isolation - Static Data</a:t>
            </a:r>
          </a:p>
        </p:txBody>
      </p:sp>
      <p:sp>
        <p:nvSpPr>
          <p:cNvPr id="2867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Static members of classes are isolated by AppDomains:</a:t>
            </a:r>
          </a:p>
          <a:p>
            <a:pPr lvl="1" eaLnBrk="1" hangingPunct="1"/>
            <a:r>
              <a:rPr lang="en-US" altLang="en-US" smtClean="0"/>
              <a:t>If the same type is loaded into a parent and child domain, they are considered to be distinct types, and do not share static members.</a:t>
            </a:r>
          </a:p>
          <a:p>
            <a:pPr lvl="1" eaLnBrk="1" hangingPunct="1"/>
            <a:r>
              <a:rPr lang="en-US" altLang="en-US" smtClean="0"/>
              <a:t>If code is loaded domain-neutral, the code base is shared, but separate copies are maintained for all static members.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Using AppDomains Effectively</a:t>
            </a:r>
          </a:p>
        </p:txBody>
      </p:sp>
      <p:sp>
        <p:nvSpPr>
          <p:cNvPr id="296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58D8655-F1B4-4E11-8495-07830761E083}" type="slidenum">
              <a:rPr lang="en-US" altLang="en-US"/>
              <a:pPr eaLnBrk="1" hangingPunct="1"/>
              <a:t>27</a:t>
            </a:fld>
            <a:endParaRPr lang="en-US" altLang="en-US"/>
          </a:p>
        </p:txBody>
      </p:sp>
      <p:sp>
        <p:nvSpPr>
          <p:cNvPr id="297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Process Resources not Isolated</a:t>
            </a:r>
          </a:p>
        </p:txBody>
      </p:sp>
      <p:sp>
        <p:nvSpPr>
          <p:cNvPr id="2970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Resources not isolated to an AppDomain:</a:t>
            </a:r>
          </a:p>
          <a:p>
            <a:pPr lvl="1" eaLnBrk="1" hangingPunct="1"/>
            <a:r>
              <a:rPr lang="en-US" altLang="en-US" smtClean="0"/>
              <a:t>Managed heap</a:t>
            </a:r>
          </a:p>
          <a:p>
            <a:pPr lvl="1" eaLnBrk="1" hangingPunct="1"/>
            <a:r>
              <a:rPr lang="en-US" altLang="en-US" smtClean="0"/>
              <a:t>Managed threads</a:t>
            </a:r>
          </a:p>
          <a:p>
            <a:pPr lvl="2" eaLnBrk="1" hangingPunct="1"/>
            <a:r>
              <a:rPr lang="en-US" altLang="en-US" smtClean="0"/>
              <a:t>CLR prevents data and behavior leaks</a:t>
            </a:r>
          </a:p>
          <a:p>
            <a:pPr lvl="1" eaLnBrk="1" hangingPunct="1"/>
            <a:r>
              <a:rPr lang="en-US" altLang="en-US" smtClean="0"/>
              <a:t>Managed ThreadPool</a:t>
            </a:r>
          </a:p>
          <a:p>
            <a:pPr lvl="1" eaLnBrk="1" hangingPunct="1"/>
            <a:r>
              <a:rPr lang="en-US" altLang="en-US" smtClean="0"/>
              <a:t>Mutexes and Events</a:t>
            </a:r>
          </a:p>
          <a:p>
            <a:pPr lvl="2" eaLnBrk="1" hangingPunct="1"/>
            <a:r>
              <a:rPr lang="en-US" altLang="en-US" smtClean="0"/>
              <a:t>If named, these kernel objects are shared across AppDomains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Using AppDomains Effectively</a:t>
            </a:r>
          </a:p>
        </p:txBody>
      </p:sp>
      <p:sp>
        <p:nvSpPr>
          <p:cNvPr id="307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98E1F64-253A-4868-A2EE-7DADBFB0A66B}" type="slidenum">
              <a:rPr lang="en-US" altLang="en-US"/>
              <a:pPr eaLnBrk="1" hangingPunct="1"/>
              <a:t>28</a:t>
            </a:fld>
            <a:endParaRPr lang="en-US" alt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AppDomain Events</a:t>
            </a:r>
          </a:p>
        </p:txBody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 smtClean="0"/>
              <a:t>The AppDomain Type supports a handful of events that allow interested parties to be notified of significant conditions in a running program.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smtClean="0"/>
              <a:t>Events: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smtClean="0"/>
              <a:t>AssemblyLoad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smtClean="0"/>
              <a:t>AssemblyResolve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smtClean="0"/>
              <a:t>TypeResolve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smtClean="0"/>
              <a:t>ResourceResolve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smtClean="0"/>
              <a:t>DomainUnload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smtClean="0"/>
              <a:t>ProcessExit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smtClean="0"/>
              <a:t>Unhandled Exception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Using AppDomains Effectively</a:t>
            </a:r>
          </a:p>
        </p:txBody>
      </p:sp>
      <p:sp>
        <p:nvSpPr>
          <p:cNvPr id="3174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081D384-51CA-4D54-BE3D-95AE22F47348}" type="slidenum">
              <a:rPr lang="en-US" altLang="en-US"/>
              <a:pPr eaLnBrk="1" hangingPunct="1"/>
              <a:t>29</a:t>
            </a:fld>
            <a:endParaRPr lang="en-US" altLang="en-US"/>
          </a:p>
        </p:txBody>
      </p:sp>
      <p:sp>
        <p:nvSpPr>
          <p:cNvPr id="317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400" smtClean="0"/>
              <a:t>IIS Application Domain Structure</a:t>
            </a:r>
          </a:p>
        </p:txBody>
      </p:sp>
      <p:sp>
        <p:nvSpPr>
          <p:cNvPr id="31749" name="Rectangle 9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295400"/>
            <a:ext cx="7848600" cy="4876800"/>
          </a:xfrm>
        </p:spPr>
        <p:txBody>
          <a:bodyPr/>
          <a:lstStyle/>
          <a:p>
            <a:pPr eaLnBrk="1" hangingPunct="1"/>
            <a:r>
              <a:rPr lang="en-US" altLang="en-US" sz="2400" smtClean="0"/>
              <a:t>When application starts by getting first request, IIS creates a child domain, loads the application into it.</a:t>
            </a:r>
          </a:p>
          <a:p>
            <a:pPr eaLnBrk="1" hangingPunct="1"/>
            <a:r>
              <a:rPr lang="en-US" altLang="en-US" sz="2400" smtClean="0"/>
              <a:t>Request details are extracted and processed by HTTP handler.  Handler creates and uses instance of application.</a:t>
            </a:r>
          </a:p>
        </p:txBody>
      </p:sp>
      <p:graphicFrame>
        <p:nvGraphicFramePr>
          <p:cNvPr id="31750" name="Object 14"/>
          <p:cNvGraphicFramePr>
            <a:graphicFrameLocks noGrp="1" noChangeAspect="1"/>
          </p:cNvGraphicFramePr>
          <p:nvPr>
            <p:ph sz="half" idx="2"/>
          </p:nvPr>
        </p:nvGraphicFramePr>
        <p:xfrm>
          <a:off x="1828800" y="3832225"/>
          <a:ext cx="5410200" cy="2011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3" name="Visio" r:id="rId4" imgW="7715529" imgH="2869299" progId="Visio.Drawing.11">
                  <p:embed/>
                </p:oleObj>
              </mc:Choice>
              <mc:Fallback>
                <p:oleObj name="Visio" r:id="rId4" imgW="7715529" imgH="2869299" progId="Visio.Drawing.11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3832225"/>
                        <a:ext cx="5410200" cy="2011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Using AppDomains Effectively</a:t>
            </a:r>
          </a:p>
        </p:txBody>
      </p:sp>
      <p:sp>
        <p:nvSpPr>
          <p:cNvPr id="3277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87F2F0E-6AED-4805-B172-415E961F69B2}" type="slidenum">
              <a:rPr lang="en-US" altLang="en-US"/>
              <a:pPr eaLnBrk="1" hangingPunct="1"/>
              <a:t>30</a:t>
            </a:fld>
            <a:endParaRPr lang="en-US" altLang="en-US"/>
          </a:p>
        </p:txBody>
      </p:sp>
      <p:sp>
        <p:nvSpPr>
          <p:cNvPr id="327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Plugin Architecture Structure</a:t>
            </a:r>
          </a:p>
        </p:txBody>
      </p:sp>
      <p:sp>
        <p:nvSpPr>
          <p:cNvPr id="32773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Load plugin assemblies</a:t>
            </a:r>
          </a:p>
          <a:p>
            <a:pPr eaLnBrk="1" hangingPunct="1"/>
            <a:r>
              <a:rPr lang="en-US" altLang="en-US" smtClean="0"/>
              <a:t>Use reflection to find plugin types and ensure that they implement IPlugin.</a:t>
            </a:r>
          </a:p>
          <a:p>
            <a:pPr eaLnBrk="1" hangingPunct="1"/>
            <a:r>
              <a:rPr lang="en-US" altLang="en-US" smtClean="0"/>
              <a:t>Create and use type as shown earlier.</a:t>
            </a:r>
          </a:p>
        </p:txBody>
      </p:sp>
      <p:graphicFrame>
        <p:nvGraphicFramePr>
          <p:cNvPr id="32774" name="Object 4"/>
          <p:cNvGraphicFramePr>
            <a:graphicFrameLocks noGrp="1" noChangeAspect="1"/>
          </p:cNvGraphicFramePr>
          <p:nvPr>
            <p:ph idx="4294967295"/>
          </p:nvPr>
        </p:nvGraphicFramePr>
        <p:xfrm>
          <a:off x="1416050" y="3305175"/>
          <a:ext cx="6432550" cy="286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7" name="Visio" r:id="rId4" imgW="6432395" imgH="2866349" progId="Visio.Drawing.11">
                  <p:embed/>
                </p:oleObj>
              </mc:Choice>
              <mc:Fallback>
                <p:oleObj name="Visio" r:id="rId4" imgW="6432395" imgH="2866349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6050" y="3305175"/>
                        <a:ext cx="6432550" cy="286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Using AppDomains Effectively</a:t>
            </a:r>
          </a:p>
        </p:txBody>
      </p:sp>
      <p:sp>
        <p:nvSpPr>
          <p:cNvPr id="337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37383C0-A583-4BFD-8F92-8E35197F86C7}" type="slidenum">
              <a:rPr lang="en-US" altLang="en-US"/>
              <a:pPr eaLnBrk="1" hangingPunct="1"/>
              <a:t>31</a:t>
            </a:fld>
            <a:endParaRPr lang="en-US" altLang="en-US"/>
          </a:p>
        </p:txBody>
      </p:sp>
      <p:sp>
        <p:nvSpPr>
          <p:cNvPr id="337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AppDomain Managers</a:t>
            </a:r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AppDomain Managers are available in .Net version 2.</a:t>
            </a:r>
          </a:p>
          <a:p>
            <a:pPr lvl="1" eaLnBrk="1" hangingPunct="1"/>
            <a:r>
              <a:rPr lang="en-US" altLang="en-US" smtClean="0"/>
              <a:t>The System namespace provides a base definition, which your applications will specialize.</a:t>
            </a:r>
          </a:p>
          <a:p>
            <a:pPr lvl="1" eaLnBrk="1" hangingPunct="1"/>
            <a:r>
              <a:rPr lang="en-US" altLang="en-US" smtClean="0"/>
              <a:t>Looks like they are intended to do about what my Loader does.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Using AppDomains Effectively</a:t>
            </a:r>
          </a:p>
        </p:txBody>
      </p:sp>
      <p:sp>
        <p:nvSpPr>
          <p:cNvPr id="3481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603E992-5A59-48BE-B156-649ACFB5AF00}" type="slidenum">
              <a:rPr lang="en-US" altLang="en-US"/>
              <a:pPr eaLnBrk="1" hangingPunct="1"/>
              <a:t>32</a:t>
            </a:fld>
            <a:endParaRPr lang="en-US" altLang="en-US"/>
          </a:p>
        </p:txBody>
      </p:sp>
      <p:sp>
        <p:nvSpPr>
          <p:cNvPr id="348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AppDomain Managers</a:t>
            </a:r>
          </a:p>
        </p:txBody>
      </p:sp>
      <p:sp>
        <p:nvSpPr>
          <p:cNvPr id="3482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295400"/>
            <a:ext cx="7924800" cy="4835525"/>
          </a:xfrm>
        </p:spPr>
        <p:txBody>
          <a:bodyPr/>
          <a:lstStyle/>
          <a:p>
            <a:pPr eaLnBrk="1" hangingPunct="1"/>
            <a:r>
              <a:rPr lang="en-US" altLang="en-US" sz="2400" smtClean="0"/>
              <a:t>The CLR loads your AppDomain manager into each application domain created in the process.</a:t>
            </a:r>
          </a:p>
          <a:p>
            <a:pPr eaLnBrk="1" hangingPunct="1"/>
            <a:r>
              <a:rPr lang="en-US" altLang="en-US" sz="2400" smtClean="0"/>
              <a:t>The manager intercepts all calls to CreateDomain, allowing you to configure the domain as needed by the application.</a:t>
            </a:r>
          </a:p>
          <a:p>
            <a:pPr eaLnBrk="1" hangingPunct="1"/>
            <a:r>
              <a:rPr lang="en-US" altLang="en-US" sz="2400" smtClean="0"/>
              <a:t>AppDomainManager.ApplicationActivator(…) activates plugins defined by a “formal” manifest.</a:t>
            </a:r>
          </a:p>
          <a:p>
            <a:pPr eaLnBrk="1" hangingPunct="1"/>
            <a:r>
              <a:rPr lang="en-US" altLang="en-US" sz="2400" smtClean="0"/>
              <a:t>You define the AppDomain manager to a process using either CLR hosting APIs (COM) or using a set of Environment variables using a configuration file.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Using AppDomains Effectively</a:t>
            </a:r>
          </a:p>
        </p:txBody>
      </p:sp>
      <p:sp>
        <p:nvSpPr>
          <p:cNvPr id="3584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A0D9B5C-22FD-4CE4-8C91-79036906034D}" type="slidenum">
              <a:rPr lang="en-US" altLang="en-US"/>
              <a:pPr eaLnBrk="1" hangingPunct="1"/>
              <a:t>33</a:t>
            </a:fld>
            <a:endParaRPr lang="en-US" altLang="en-US"/>
          </a:p>
        </p:txBody>
      </p:sp>
      <p:sp>
        <p:nvSpPr>
          <p:cNvPr id="358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Summary</a:t>
            </a:r>
          </a:p>
        </p:txBody>
      </p:sp>
      <p:sp>
        <p:nvSpPr>
          <p:cNvPr id="3584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mtClean="0"/>
              <a:t>AppDomains provide: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Isolation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Control of type visibility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Fine-grained configuration of loading, versioning, remoting, user settings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Programmatic control of Library loading and unloading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Marshaling services to access type instances in another domain.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AppDomains are used by: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ASP.Net, Web Services, IExplorer, …</a:t>
            </a:r>
          </a:p>
          <a:p>
            <a:pPr lvl="1" eaLnBrk="1" hangingPunct="1">
              <a:lnSpc>
                <a:spcPct val="90000"/>
              </a:lnSpc>
            </a:pPr>
            <a:endParaRPr lang="en-US" altLang="en-US" smtClean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Using AppDomains Effectively</a:t>
            </a:r>
          </a:p>
        </p:txBody>
      </p:sp>
      <p:sp>
        <p:nvSpPr>
          <p:cNvPr id="3686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41FDAFB-1E42-4FBB-BF7C-418E51AA64CA}" type="slidenum">
              <a:rPr lang="en-US" altLang="en-US"/>
              <a:pPr eaLnBrk="1" hangingPunct="1"/>
              <a:t>34</a:t>
            </a:fld>
            <a:endParaRPr lang="en-US" altLang="en-US"/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title"/>
          </p:nvPr>
        </p:nvSpPr>
        <p:spPr>
          <a:xfrm>
            <a:off x="1828800" y="2743200"/>
            <a:ext cx="5562600" cy="1143000"/>
          </a:xfrm>
          <a:solidFill>
            <a:schemeClr val="accent1"/>
          </a:solidFill>
          <a:ln w="444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r>
              <a:rPr lang="en-US" altLang="en-US" smtClean="0"/>
              <a:t>End of Presentation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Using AppDomains Effectively</a:t>
            </a:r>
          </a:p>
        </p:txBody>
      </p:sp>
      <p:sp>
        <p:nvSpPr>
          <p:cNvPr id="3789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824455E-E75F-4773-A99C-425F0B31EA95}" type="slidenum">
              <a:rPr lang="en-US" altLang="en-US"/>
              <a:pPr eaLnBrk="1" hangingPunct="1"/>
              <a:t>35</a:t>
            </a:fld>
            <a:endParaRPr lang="en-US" altLang="en-US"/>
          </a:p>
        </p:txBody>
      </p:sp>
      <p:sp>
        <p:nvSpPr>
          <p:cNvPr id="378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400" smtClean="0"/>
              <a:t>Appendix – Dynamic Code Generation</a:t>
            </a:r>
          </a:p>
        </p:txBody>
      </p:sp>
      <p:sp>
        <p:nvSpPr>
          <p:cNvPr id="3789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This material was developed by Vijay Appurdai, as a presentation for our Brown-Bag Seminar series.</a:t>
            </a:r>
          </a:p>
          <a:p>
            <a:pPr lvl="1" eaLnBrk="1" hangingPunct="1"/>
            <a:r>
              <a:rPr lang="en-US" altLang="en-US" smtClean="0"/>
              <a:t>His primary source was “Essential .Net”, Don Box and Chris Sells, Addison-Wesley, 2003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Using AppDomains Effectively</a:t>
            </a:r>
          </a:p>
        </p:txBody>
      </p:sp>
      <p:sp>
        <p:nvSpPr>
          <p:cNvPr id="3891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C8CEE5E-5F83-40D7-A34E-EE03A8AF17F6}" type="slidenum">
              <a:rPr lang="en-US" altLang="en-US"/>
              <a:pPr eaLnBrk="1" hangingPunct="1"/>
              <a:t>36</a:t>
            </a:fld>
            <a:endParaRPr lang="en-US" altLang="en-US"/>
          </a:p>
        </p:txBody>
      </p:sp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400" smtClean="0"/>
              <a:t>AppDomains and Assembly Resolver</a:t>
            </a:r>
          </a:p>
        </p:txBody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mtClean="0"/>
              <a:t>AppDomains play a critical role in controlling the behavior of the assembly resolver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Each AppDomain can have its own APPBASE and configuration file. So each can have its own probe path and version policy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The AppDomain stores the properties used by the assembly resolver in a data structure called AppDomainSetup which is maintained on a per-AppDomain basis.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Using AppDomains Effectively</a:t>
            </a:r>
          </a:p>
        </p:txBody>
      </p:sp>
      <p:sp>
        <p:nvSpPr>
          <p:cNvPr id="3993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13EDA2B-16BE-4AC7-8C56-0731E4E092E7}" type="slidenum">
              <a:rPr lang="en-US" altLang="en-US"/>
              <a:pPr eaLnBrk="1" hangingPunct="1"/>
              <a:t>37</a:t>
            </a:fld>
            <a:endParaRPr lang="en-US" altLang="en-US"/>
          </a:p>
        </p:txBody>
      </p:sp>
      <p:sp>
        <p:nvSpPr>
          <p:cNvPr id="399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400" smtClean="0"/>
              <a:t>AppDomains and Dynamic Directories</a:t>
            </a:r>
          </a:p>
        </p:txBody>
      </p:sp>
      <p:sp>
        <p:nvSpPr>
          <p:cNvPr id="3994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Consider the case in which an application needs to generate code dynamically.</a:t>
            </a:r>
          </a:p>
          <a:p>
            <a:pPr eaLnBrk="1" hangingPunct="1"/>
            <a:r>
              <a:rPr lang="en-US" altLang="en-US" smtClean="0"/>
              <a:t>If the application needs to load the code by probing, then the application needs to have write access to a directory underneath APPBASE</a:t>
            </a:r>
          </a:p>
          <a:p>
            <a:pPr eaLnBrk="1" hangingPunct="1"/>
            <a:r>
              <a:rPr lang="en-US" altLang="en-US" smtClean="0"/>
              <a:t>However we may want to execute code from a read-only part of file system.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Using AppDomains Effectively</a:t>
            </a:r>
          </a:p>
        </p:txBody>
      </p:sp>
      <p:sp>
        <p:nvSpPr>
          <p:cNvPr id="4096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D2932AD-9973-474E-BA8F-220090016156}" type="slidenum">
              <a:rPr lang="en-US" altLang="en-US"/>
              <a:pPr eaLnBrk="1" hangingPunct="1"/>
              <a:t>38</a:t>
            </a:fld>
            <a:endParaRPr lang="en-US" altLang="en-US"/>
          </a:p>
        </p:txBody>
      </p:sp>
      <p:sp>
        <p:nvSpPr>
          <p:cNvPr id="409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Dynamic Directories</a:t>
            </a:r>
          </a:p>
        </p:txBody>
      </p:sp>
      <p:sp>
        <p:nvSpPr>
          <p:cNvPr id="4096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mtClean="0"/>
              <a:t>This means that we need to have an alternate location for dynamic code generation.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This is the role of the AppDomain.DynamicDirectory property.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Each AppDomain may have at most one dynamic directory.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This dynamic directory is added automatically to the probe path. ASP.Net is a heavy user of this feature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Using AppDomains Effectively</a:t>
            </a:r>
          </a:p>
        </p:txBody>
      </p:sp>
      <p:sp>
        <p:nvSpPr>
          <p:cNvPr id="4198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E2A8F0A-B552-4E96-81CF-32E928E8622A}" type="slidenum">
              <a:rPr lang="en-US" altLang="en-US"/>
              <a:pPr eaLnBrk="1" hangingPunct="1"/>
              <a:t>39</a:t>
            </a:fld>
            <a:endParaRPr lang="en-US" altLang="en-US"/>
          </a:p>
        </p:txBody>
      </p:sp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Shadow Copying</a:t>
            </a:r>
          </a:p>
        </p:txBody>
      </p:sp>
      <p:sp>
        <p:nvSpPr>
          <p:cNvPr id="4198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Shadow copying addresses the problem related to server side development and deployment.</a:t>
            </a:r>
          </a:p>
          <a:p>
            <a:pPr eaLnBrk="1" hangingPunct="1"/>
            <a:r>
              <a:rPr lang="en-US" altLang="en-US" smtClean="0"/>
              <a:t>The classic Win32 loader takes a read lock on a file that it loads to ensure that no changes are made to the underlying executable image.</a:t>
            </a:r>
          </a:p>
          <a:p>
            <a:pPr eaLnBrk="1" hangingPunct="1"/>
            <a:r>
              <a:rPr lang="en-US" altLang="en-US" smtClean="0"/>
              <a:t>So overwriting this dll with a new version requires shutting down the server.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Using AppDomains Effectively</a:t>
            </a:r>
          </a:p>
        </p:txBody>
      </p:sp>
      <p:sp>
        <p:nvSpPr>
          <p:cNvPr id="4301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74794F6-4D27-4DD3-AA49-CB63579C4097}" type="slidenum">
              <a:rPr lang="en-US" altLang="en-US"/>
              <a:pPr eaLnBrk="1" hangingPunct="1"/>
              <a:t>40</a:t>
            </a:fld>
            <a:endParaRPr lang="en-US" altLang="en-US"/>
          </a:p>
        </p:txBody>
      </p:sp>
      <p:sp>
        <p:nvSpPr>
          <p:cNvPr id="430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.Net Solution</a:t>
            </a:r>
          </a:p>
        </p:txBody>
      </p:sp>
      <p:sp>
        <p:nvSpPr>
          <p:cNvPr id="4301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mtClean="0"/>
              <a:t>In .Net we  have the shadow copying facility.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When the CLR loads an assembly using shadow copying, a temporary copy of the underlying files is made in a different directory.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These temporary files are loaded in lieu of the original assemblies.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When shadow copying is enabled for an AppDomain, we need to specify two directory paths.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Using AppDomains Effectively</a:t>
            </a:r>
          </a:p>
        </p:txBody>
      </p:sp>
      <p:sp>
        <p:nvSpPr>
          <p:cNvPr id="4403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23C2B7A-44EA-4BC5-A5CC-C4B0ABDC1767}" type="slidenum">
              <a:rPr lang="en-US" altLang="en-US"/>
              <a:pPr eaLnBrk="1" hangingPunct="1"/>
              <a:t>41</a:t>
            </a:fld>
            <a:endParaRPr lang="en-US" altLang="en-US"/>
          </a:p>
        </p:txBody>
      </p:sp>
      <p:sp>
        <p:nvSpPr>
          <p:cNvPr id="440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Shadow Copying cont.</a:t>
            </a:r>
          </a:p>
        </p:txBody>
      </p:sp>
      <p:sp>
        <p:nvSpPr>
          <p:cNvPr id="4403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mtClean="0"/>
              <a:t>One path is the directory which needs to be shadow copied.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The other is the path to which it needs to be shadow copied.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This can be accomplished using the SetShadowCopyPath() and the SetCachePath() functions provided by the AppDomain class.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Again, ASP.NET is a heavy user of this feature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Using AppDomains Effectively</a:t>
            </a:r>
          </a:p>
        </p:txBody>
      </p:sp>
      <p:sp>
        <p:nvSpPr>
          <p:cNvPr id="4505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473D478-C26C-4C37-9E7B-FDA58C136999}" type="slidenum">
              <a:rPr lang="en-US" altLang="en-US"/>
              <a:pPr eaLnBrk="1" hangingPunct="1"/>
              <a:t>42</a:t>
            </a:fld>
            <a:endParaRPr lang="en-US" alt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400" smtClean="0"/>
              <a:t>AppDomains and Code Management</a:t>
            </a:r>
          </a:p>
        </p:txBody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Each AppDomain has its own private copy of a type’s static data.</a:t>
            </a:r>
          </a:p>
          <a:p>
            <a:pPr eaLnBrk="1" hangingPunct="1"/>
            <a:r>
              <a:rPr lang="en-US" altLang="en-US" smtClean="0"/>
              <a:t>The JIT compiler can generate code either on a per-AppDomain basis or on a per-process basis. So we can decide which one to use.</a:t>
            </a:r>
          </a:p>
          <a:p>
            <a:pPr eaLnBrk="1" hangingPunct="1"/>
            <a:r>
              <a:rPr lang="en-US" altLang="en-US" smtClean="0"/>
              <a:t>There are three types of Loader Optmizations</a:t>
            </a:r>
          </a:p>
          <a:p>
            <a:pPr lvl="1" eaLnBrk="1" hangingPunct="1"/>
            <a:r>
              <a:rPr lang="en-US" altLang="en-US" smtClean="0"/>
              <a:t>SingleDomain</a:t>
            </a:r>
          </a:p>
          <a:p>
            <a:pPr lvl="1" eaLnBrk="1" hangingPunct="1"/>
            <a:r>
              <a:rPr lang="en-US" altLang="en-US" smtClean="0"/>
              <a:t>MultiDomain</a:t>
            </a:r>
          </a:p>
          <a:p>
            <a:pPr lvl="1" eaLnBrk="1" hangingPunct="1"/>
            <a:r>
              <a:rPr lang="en-US" altLang="en-US" smtClean="0"/>
              <a:t>MultiDomainHost</a:t>
            </a:r>
          </a:p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Using AppDomains Effectively</a:t>
            </a:r>
          </a:p>
        </p:txBody>
      </p:sp>
      <p:sp>
        <p:nvSpPr>
          <p:cNvPr id="4608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40A74B7-DF7B-4BB3-9DE2-72A7407610A3}" type="slidenum">
              <a:rPr lang="en-US" altLang="en-US"/>
              <a:pPr eaLnBrk="1" hangingPunct="1"/>
              <a:t>43</a:t>
            </a:fld>
            <a:endParaRPr lang="en-US" altLang="en-US"/>
          </a:p>
        </p:txBody>
      </p:sp>
      <p:sp>
        <p:nvSpPr>
          <p:cNvPr id="460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SingleDomain</a:t>
            </a:r>
          </a:p>
        </p:txBody>
      </p:sp>
      <p:sp>
        <p:nvSpPr>
          <p:cNvPr id="4608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SingleDomain assumes that the process will contain only one AppDomain.</a:t>
            </a:r>
          </a:p>
          <a:p>
            <a:pPr eaLnBrk="1" hangingPunct="1"/>
            <a:r>
              <a:rPr lang="en-US" altLang="en-US" smtClean="0"/>
              <a:t>The JIT compiler therefore generates machine code seperately for each domain.</a:t>
            </a:r>
          </a:p>
          <a:p>
            <a:pPr eaLnBrk="1" hangingPunct="1"/>
            <a:r>
              <a:rPr lang="en-US" altLang="en-US" smtClean="0"/>
              <a:t>This makes static field access faster and because we expect only one AppDomain we generate only one copy of machine code.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Using AppDomains Effectively</a:t>
            </a:r>
          </a:p>
        </p:txBody>
      </p:sp>
      <p:sp>
        <p:nvSpPr>
          <p:cNvPr id="4710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D2C49D2-9755-4061-80E6-5379794F4290}" type="slidenum">
              <a:rPr lang="en-US" altLang="en-US"/>
              <a:pPr eaLnBrk="1" hangingPunct="1"/>
              <a:t>44</a:t>
            </a:fld>
            <a:endParaRPr lang="en-US" altLang="en-US"/>
          </a:p>
        </p:txBody>
      </p:sp>
      <p:sp>
        <p:nvSpPr>
          <p:cNvPr id="471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MultiDomain</a:t>
            </a:r>
          </a:p>
        </p:txBody>
      </p:sp>
      <p:sp>
        <p:nvSpPr>
          <p:cNvPr id="4710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MultiDomain flag assumes that the process contains several AppDomains running the same application.</a:t>
            </a:r>
          </a:p>
          <a:p>
            <a:pPr eaLnBrk="1" hangingPunct="1"/>
            <a:r>
              <a:rPr lang="en-US" altLang="en-US" smtClean="0"/>
              <a:t>The JIT compiler generates only one machine code for the entire process.</a:t>
            </a:r>
          </a:p>
          <a:p>
            <a:pPr eaLnBrk="1" hangingPunct="1"/>
            <a:r>
              <a:rPr lang="en-US" altLang="en-US" smtClean="0"/>
              <a:t>This makes static field access slower but significantly reduces memory needed. 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Using AppDomains Effectively</a:t>
            </a:r>
          </a:p>
        </p:txBody>
      </p:sp>
      <p:sp>
        <p:nvSpPr>
          <p:cNvPr id="4813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EC9F2F2-B9B9-4704-9CA6-F00B3C56955C}" type="slidenum">
              <a:rPr lang="en-US" altLang="en-US"/>
              <a:pPr eaLnBrk="1" hangingPunct="1"/>
              <a:t>45</a:t>
            </a:fld>
            <a:endParaRPr lang="en-US" altLang="en-US"/>
          </a:p>
        </p:txBody>
      </p:sp>
      <p:sp>
        <p:nvSpPr>
          <p:cNvPr id="481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MultiDomain Host</a:t>
            </a:r>
          </a:p>
        </p:txBody>
      </p:sp>
      <p:sp>
        <p:nvSpPr>
          <p:cNvPr id="4813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mtClean="0"/>
              <a:t>This flag assumes that the process will contain several AppDomains, each of which will run different Application code.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In this hybrid mode, only assemblies loaded from the GAC share machine code. (MultiDomain)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 Assemblies not loaded from GAC are assumed to be used only by the loading AppDomain.(SingleDomain)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ASP.Net uses this flag.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Layers">
  <a:themeElements>
    <a:clrScheme name="1_Layers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1_Layers">
      <a:majorFont>
        <a:latin typeface="Comic Sans MS"/>
        <a:ea typeface=""/>
        <a:cs typeface="Tahoma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Layers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ayers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ayers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ayers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ayers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Layers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Layers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Layers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Layers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Layers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Stack of books design template</Template>
  <TotalTime>1478</TotalTime>
  <Words>2302</Words>
  <Application>Microsoft Office PowerPoint</Application>
  <PresentationFormat>On-screen Show (4:3)</PresentationFormat>
  <Paragraphs>367</Paragraphs>
  <Slides>45</Slides>
  <Notes>45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2" baseType="lpstr">
      <vt:lpstr>Arial</vt:lpstr>
      <vt:lpstr>Comic Sans MS</vt:lpstr>
      <vt:lpstr>Tahoma</vt:lpstr>
      <vt:lpstr>Times New Roman</vt:lpstr>
      <vt:lpstr>Wingdings</vt:lpstr>
      <vt:lpstr>1_Layers</vt:lpstr>
      <vt:lpstr>Visio</vt:lpstr>
      <vt:lpstr>.Net Application Domains</vt:lpstr>
      <vt:lpstr>Agenda</vt:lpstr>
      <vt:lpstr>References</vt:lpstr>
      <vt:lpstr>Role of Application Domains</vt:lpstr>
      <vt:lpstr>What is an Application Domain?</vt:lpstr>
      <vt:lpstr>What is a Module?</vt:lpstr>
      <vt:lpstr>Assemblies</vt:lpstr>
      <vt:lpstr>Assemblies</vt:lpstr>
      <vt:lpstr>Application Domains and Processes</vt:lpstr>
      <vt:lpstr>Creating Child AppDomains</vt:lpstr>
      <vt:lpstr>Loading Assemblies into AppDomain</vt:lpstr>
      <vt:lpstr>Unloading</vt:lpstr>
      <vt:lpstr>Communicating between AppDomains</vt:lpstr>
      <vt:lpstr>Communicating between AppDomains</vt:lpstr>
      <vt:lpstr>Isolation – Win32 IIS Example</vt:lpstr>
      <vt:lpstr>Isolation - .Net IIS Example</vt:lpstr>
      <vt:lpstr>Objects and Types</vt:lpstr>
      <vt:lpstr>Types cont.</vt:lpstr>
      <vt:lpstr>Isolation – Visibility</vt:lpstr>
      <vt:lpstr>Resources and Memory</vt:lpstr>
      <vt:lpstr>Test Harness Example</vt:lpstr>
      <vt:lpstr>Test Harness Configuration</vt:lpstr>
      <vt:lpstr>Isolation – Configuration Data</vt:lpstr>
      <vt:lpstr>AppDomain Config Files</vt:lpstr>
      <vt:lpstr>Isolation – Security Settings</vt:lpstr>
      <vt:lpstr>Isolation - Static Data</vt:lpstr>
      <vt:lpstr>Process Resources not Isolated</vt:lpstr>
      <vt:lpstr>AppDomain Events</vt:lpstr>
      <vt:lpstr>IIS Application Domain Structure</vt:lpstr>
      <vt:lpstr>Plugin Architecture Structure</vt:lpstr>
      <vt:lpstr>AppDomain Managers</vt:lpstr>
      <vt:lpstr>AppDomain Managers</vt:lpstr>
      <vt:lpstr>Summary</vt:lpstr>
      <vt:lpstr>End of Presentation</vt:lpstr>
      <vt:lpstr>Appendix – Dynamic Code Generation</vt:lpstr>
      <vt:lpstr>AppDomains and Assembly Resolver</vt:lpstr>
      <vt:lpstr>AppDomains and Dynamic Directories</vt:lpstr>
      <vt:lpstr>Dynamic Directories</vt:lpstr>
      <vt:lpstr>Shadow Copying</vt:lpstr>
      <vt:lpstr>.Net Solution</vt:lpstr>
      <vt:lpstr>Shadow Copying cont.</vt:lpstr>
      <vt:lpstr>AppDomains and Code Management</vt:lpstr>
      <vt:lpstr>SingleDomain</vt:lpstr>
      <vt:lpstr>MultiDomain</vt:lpstr>
      <vt:lpstr>MultiDomain Host</vt:lpstr>
    </vt:vector>
  </TitlesOfParts>
  <Company>Syracuse Software Technology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Jim Fawcett</dc:creator>
  <cp:lastModifiedBy>James Fawcett</cp:lastModifiedBy>
  <cp:revision>21</cp:revision>
  <cp:lastPrinted>2011-11-27T22:40:10Z</cp:lastPrinted>
  <dcterms:created xsi:type="dcterms:W3CDTF">2005-10-20T14:58:15Z</dcterms:created>
  <dcterms:modified xsi:type="dcterms:W3CDTF">2015-11-18T01:49:27Z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TC011594401033</vt:lpwstr>
  </property>
</Properties>
</file>