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5" r:id="rId2"/>
  </p:sldMasterIdLst>
  <p:notesMasterIdLst>
    <p:notesMasterId r:id="rId87"/>
  </p:notesMasterIdLst>
  <p:sldIdLst>
    <p:sldId id="273" r:id="rId3"/>
    <p:sldId id="274" r:id="rId4"/>
    <p:sldId id="272" r:id="rId5"/>
    <p:sldId id="271" r:id="rId6"/>
    <p:sldId id="276" r:id="rId7"/>
    <p:sldId id="277" r:id="rId8"/>
    <p:sldId id="278" r:id="rId9"/>
    <p:sldId id="279" r:id="rId10"/>
    <p:sldId id="280" r:id="rId11"/>
    <p:sldId id="281" r:id="rId12"/>
    <p:sldId id="283" r:id="rId13"/>
    <p:sldId id="282" r:id="rId14"/>
    <p:sldId id="284" r:id="rId15"/>
    <p:sldId id="285" r:id="rId16"/>
    <p:sldId id="286" r:id="rId17"/>
    <p:sldId id="288" r:id="rId18"/>
    <p:sldId id="287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5" r:id="rId46"/>
    <p:sldId id="316" r:id="rId47"/>
    <p:sldId id="317" r:id="rId48"/>
    <p:sldId id="318" r:id="rId49"/>
    <p:sldId id="319" r:id="rId50"/>
    <p:sldId id="320" r:id="rId51"/>
    <p:sldId id="321" r:id="rId52"/>
    <p:sldId id="322" r:id="rId53"/>
    <p:sldId id="323" r:id="rId54"/>
    <p:sldId id="324" r:id="rId55"/>
    <p:sldId id="325" r:id="rId56"/>
    <p:sldId id="326" r:id="rId57"/>
    <p:sldId id="327" r:id="rId58"/>
    <p:sldId id="328" r:id="rId59"/>
    <p:sldId id="329" r:id="rId60"/>
    <p:sldId id="330" r:id="rId61"/>
    <p:sldId id="331" r:id="rId62"/>
    <p:sldId id="332" r:id="rId63"/>
    <p:sldId id="333" r:id="rId64"/>
    <p:sldId id="334" r:id="rId65"/>
    <p:sldId id="335" r:id="rId66"/>
    <p:sldId id="336" r:id="rId67"/>
    <p:sldId id="337" r:id="rId68"/>
    <p:sldId id="338" r:id="rId69"/>
    <p:sldId id="339" r:id="rId70"/>
    <p:sldId id="340" r:id="rId71"/>
    <p:sldId id="341" r:id="rId72"/>
    <p:sldId id="342" r:id="rId73"/>
    <p:sldId id="343" r:id="rId74"/>
    <p:sldId id="344" r:id="rId75"/>
    <p:sldId id="345" r:id="rId76"/>
    <p:sldId id="346" r:id="rId77"/>
    <p:sldId id="347" r:id="rId78"/>
    <p:sldId id="348" r:id="rId79"/>
    <p:sldId id="349" r:id="rId80"/>
    <p:sldId id="350" r:id="rId81"/>
    <p:sldId id="351" r:id="rId82"/>
    <p:sldId id="352" r:id="rId83"/>
    <p:sldId id="353" r:id="rId84"/>
    <p:sldId id="354" r:id="rId85"/>
    <p:sldId id="275" r:id="rId8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26"/>
    <p:restoredTop sz="95179"/>
  </p:normalViewPr>
  <p:slideViewPr>
    <p:cSldViewPr>
      <p:cViewPr varScale="1">
        <p:scale>
          <a:sx n="84" d="100"/>
          <a:sy n="84" d="100"/>
        </p:scale>
        <p:origin x="169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BF81EA5-2E12-4865-BDC5-1F176FBAF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99888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71A3-BA59-4B32-9B40-8C923561CBF9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796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636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C1769-C3AA-445D-9619-69C032A6E191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1582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17CE-0478-40EE-9B2A-0228D786828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32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39918-FBB3-4466-A315-95E5A0BDF2F1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9055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A926E-3041-45D6-A8E8-6EBEBFB3DB8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606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0290-D26A-43E3-BD0F-E32A0698425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8366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BA71C-DF17-4A8B-96D9-9D2AB351D59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9336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DC994-BBA2-4D1C-BCD2-4E53D67560E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3538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1300E-AADA-49E2-8EEF-16FAFFEE4AD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2753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FF003-B839-4CDA-9105-C0451D0142E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017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AAD47-8263-4821-8EE3-1B7524BB18E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5533495"/>
      </p:ext>
    </p:extLst>
  </p:cSld>
  <p:clrMapOvr>
    <a:masterClrMapping/>
  </p:clrMapOvr>
  <p:transition spd="med">
    <p:zoom/>
  </p:transition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89806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530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279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1857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991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28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0257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3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7294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063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568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532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117359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6714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27FAAD47-8263-4821-8EE3-1B7524BB18E0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42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Wednesday, March 29,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022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3" Type="http://schemas.openxmlformats.org/officeDocument/2006/relationships/slide" Target="slide8.xml"/><Relationship Id="rId7" Type="http://schemas.openxmlformats.org/officeDocument/2006/relationships/slide" Target="slide40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5" Type="http://schemas.openxmlformats.org/officeDocument/2006/relationships/slide" Target="slide16.xml"/><Relationship Id="rId10" Type="http://schemas.openxmlformats.org/officeDocument/2006/relationships/slide" Target="slide82.xml"/><Relationship Id="rId4" Type="http://schemas.openxmlformats.org/officeDocument/2006/relationships/slide" Target="slide11.xml"/><Relationship Id="rId9" Type="http://schemas.openxmlformats.org/officeDocument/2006/relationships/slide" Target="slide7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livinginternet.com/i/iw_arch.htm" TargetMode="External"/><Relationship Id="rId2" Type="http://schemas.openxmlformats.org/officeDocument/2006/relationships/hyperlink" Target="http://www.sans.org/resources/tcpip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netlab.caltech.edu/pub/papers/part1_vers4.pdf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3.org/Talks/1998/12/18-unibo/Overview-2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useit.com/alertbox/web-growth.html" TargetMode="External"/><Relationship Id="rId4" Type="http://schemas.openxmlformats.org/officeDocument/2006/relationships/hyperlink" Target="http://www.techcrunch.com/2009/05/08/is-the-growth-of-the-web-slowing-down-or-just-taking-a-breather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4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6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7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8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9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0.e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2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3.e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5.wmf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../../../Documents%20and%20Settings/Administrator/Local%20Settings/Temporary%20Internet%20Files/Content.IE5/M1XI7EPG/webpageExamples/EX1.HTM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" Target="slide7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6.wm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../../../Documents%20and%20Settings/Administrator/Local%20Settings/Temporary%20Internet%20Files/Content.IE5/M1XI7EPG/webpageExamples/sprites%20animation%20-%20no%20source/sprites.html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0.wmf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2003/Talks/0521-BudapestW3CTrack-IH/23.html" TargetMode="External"/><Relationship Id="rId2" Type="http://schemas.openxmlformats.org/officeDocument/2006/relationships/hyperlink" Target="http://www.w3.org/2003/Talks/0521-BudapestW3CTrack-IH/6.html" TargetMode="Externa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://livinginternet.com/w/wi_lee.htm" TargetMode="External"/><Relationship Id="rId7" Type="http://schemas.openxmlformats.org/officeDocument/2006/relationships/hyperlink" Target="http://livinginternet.com/i/ii_roberts.htm" TargetMode="External"/><Relationship Id="rId2" Type="http://schemas.openxmlformats.org/officeDocument/2006/relationships/hyperlink" Target="http://www.networkcomputing.com/1119/1119f1people_1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ivinginternet.com/i/ii_kahn.htm" TargetMode="External"/><Relationship Id="rId5" Type="http://schemas.openxmlformats.org/officeDocument/2006/relationships/hyperlink" Target="http://global.mci.com/us/enterprise/insight/cerfs_up/" TargetMode="External"/><Relationship Id="rId4" Type="http://schemas.openxmlformats.org/officeDocument/2006/relationships/hyperlink" Target="http://livinginternet.com/w/wi_mosaic.htm" TargetMode="Externa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../../../Documents%20and%20Settings/Administrator/Local%20Settings/Temporary%20Internet%20Files/Content.IE5/M1XI7EPG/Sapposnek_Introduction.ppt" TargetMode="External"/><Relationship Id="rId2" Type="http://schemas.openxmlformats.org/officeDocument/2006/relationships/hyperlink" Target="http://www.w3c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dvl.com/Authoring/Tools/Tutorial" TargetMode="External"/><Relationship Id="rId4" Type="http://schemas.openxmlformats.org/officeDocument/2006/relationships/hyperlink" Target="http://www.ecs.syr.edu/faculty/fawcett/handouts/webpages/webdev.htm" TargetMode="Externa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0515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Introduction: slides 2–4, 6–10</a:t>
            </a:r>
            <a:r>
              <a:rPr lang="en-US" altLang="en-US" sz="1600" dirty="0"/>
              <a:t>	         </a:t>
            </a:r>
            <a:r>
              <a:rPr lang="en-US" altLang="en-US" sz="3200" dirty="0"/>
              <a:t>10 minutes</a:t>
            </a:r>
          </a:p>
          <a:p>
            <a:r>
              <a:rPr lang="en-US" altLang="en-US" sz="3200" dirty="0"/>
              <a:t>History: slides 11–15</a:t>
            </a:r>
            <a:r>
              <a:rPr lang="en-US" altLang="en-US" sz="1600" dirty="0"/>
              <a:t>                                     </a:t>
            </a:r>
            <a:r>
              <a:rPr lang="en-US" altLang="en-US" sz="3200" dirty="0"/>
              <a:t>10 minutes</a:t>
            </a:r>
          </a:p>
          <a:p>
            <a:r>
              <a:rPr lang="en-US" altLang="en-US" sz="3200" dirty="0"/>
              <a:t>Operation</a:t>
            </a:r>
            <a:r>
              <a:rPr lang="en-US" altLang="en-US" sz="3200"/>
              <a:t>: slides </a:t>
            </a:r>
            <a:r>
              <a:rPr lang="en-US" altLang="en-US" sz="3200" dirty="0"/>
              <a:t>16–19, </a:t>
            </a:r>
            <a:r>
              <a:rPr lang="en-US" altLang="en-US" sz="3200"/>
              <a:t>21–23  15 </a:t>
            </a:r>
            <a:r>
              <a:rPr lang="en-US" altLang="en-US" sz="3200" dirty="0"/>
              <a:t>minutes</a:t>
            </a:r>
          </a:p>
          <a:p>
            <a:r>
              <a:rPr lang="en-US" altLang="en-US" sz="3200" dirty="0"/>
              <a:t>The remaining unhidden slides should be included for students to look at offline.</a:t>
            </a:r>
          </a:p>
        </p:txBody>
      </p:sp>
    </p:spTree>
    <p:extLst>
      <p:ext uri="{BB962C8B-B14F-4D97-AF65-F5344CB8AC3E}">
        <p14:creationId xmlns:p14="http://schemas.microsoft.com/office/powerpoint/2010/main" val="4126124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Ultimate Extensible Distributed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9686" y="3041142"/>
            <a:ext cx="7964713" cy="1752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2800" dirty="0"/>
              <a:t>Jim Fawcett</a:t>
            </a:r>
          </a:p>
          <a:p>
            <a:pPr>
              <a:defRPr/>
            </a:pPr>
            <a:r>
              <a:rPr lang="en-US" altLang="en-US" sz="2800" dirty="0"/>
              <a:t>Software Modeling</a:t>
            </a:r>
          </a:p>
          <a:p>
            <a:pPr>
              <a:defRPr/>
            </a:pPr>
            <a:r>
              <a:rPr lang="en-US" altLang="en-US" sz="2800" dirty="0"/>
              <a:t>Copyright © 1999-2017</a:t>
            </a:r>
          </a:p>
        </p:txBody>
      </p:sp>
    </p:spTree>
    <p:extLst>
      <p:ext uri="{BB962C8B-B14F-4D97-AF65-F5344CB8AC3E}">
        <p14:creationId xmlns:p14="http://schemas.microsoft.com/office/powerpoint/2010/main" val="42514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8536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Your Assignment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/>
              <a:t>Your supervisor just handed you a spec for implementation of a distributed system with universal connectability using sockets that:</a:t>
            </a:r>
          </a:p>
          <a:p>
            <a:pPr lvl="1"/>
            <a:r>
              <a:rPr lang="en-US" altLang="en-US" sz="2400" dirty="0"/>
              <a:t>Can process an open-ended variety of documents</a:t>
            </a:r>
          </a:p>
          <a:p>
            <a:pPr lvl="1"/>
            <a:r>
              <a:rPr lang="en-US" altLang="en-US" sz="2400" dirty="0"/>
              <a:t>Is expandable by five orders of magnitude in 10 years</a:t>
            </a:r>
          </a:p>
          <a:p>
            <a:pPr lvl="1"/>
            <a:r>
              <a:rPr lang="en-US" altLang="en-US" sz="2400" dirty="0"/>
              <a:t>Can add new tools easily</a:t>
            </a:r>
          </a:p>
          <a:p>
            <a:pPr lvl="1"/>
            <a:r>
              <a:rPr lang="en-US" altLang="en-US" sz="2400" dirty="0"/>
              <a:t>Supports 50 million users a day without gridlock</a:t>
            </a:r>
          </a:p>
          <a:p>
            <a:r>
              <a:rPr lang="en-US" altLang="en-US" sz="2800" dirty="0"/>
              <a:t>You say NO WAY!</a:t>
            </a:r>
          </a:p>
          <a:p>
            <a:r>
              <a:rPr lang="en-US" altLang="en-US" sz="2800" dirty="0"/>
              <a:t>Well, maybe.</a:t>
            </a:r>
          </a:p>
        </p:txBody>
      </p:sp>
    </p:spTree>
    <p:extLst>
      <p:ext uri="{BB962C8B-B14F-4D97-AF65-F5344CB8AC3E}">
        <p14:creationId xmlns:p14="http://schemas.microsoft.com/office/powerpoint/2010/main" val="1193229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Introduction to Internet and Web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/>
              <a:t>This presentation addresses two questions:</a:t>
            </a:r>
          </a:p>
          <a:p>
            <a:pPr lvl="1"/>
            <a:r>
              <a:rPr lang="en-US" altLang="en-US" sz="2800" dirty="0"/>
              <a:t>Is that possible?</a:t>
            </a:r>
          </a:p>
          <a:p>
            <a:pPr lvl="2"/>
            <a:r>
              <a:rPr lang="en-US" altLang="en-US" sz="2400" dirty="0"/>
              <a:t>Well yes—look over there—the web!</a:t>
            </a:r>
          </a:p>
          <a:p>
            <a:pPr lvl="1"/>
            <a:r>
              <a:rPr lang="en-US" altLang="en-US" sz="2800" dirty="0"/>
              <a:t>How was it accomplished?</a:t>
            </a:r>
          </a:p>
          <a:p>
            <a:pPr lvl="2"/>
            <a:r>
              <a:rPr lang="en-US" altLang="en-US" sz="2400" dirty="0"/>
              <a:t>Processing structure and protocols</a:t>
            </a:r>
          </a:p>
          <a:p>
            <a:pPr lvl="2"/>
            <a:r>
              <a:rPr lang="en-US" altLang="en-US" sz="2400" dirty="0"/>
              <a:t>Programming tools</a:t>
            </a:r>
          </a:p>
          <a:p>
            <a:pPr lvl="3"/>
            <a:r>
              <a:rPr lang="en-US" altLang="en-US" sz="2000" dirty="0"/>
              <a:t>Web servers and browsers that host:</a:t>
            </a:r>
          </a:p>
          <a:p>
            <a:pPr lvl="4"/>
            <a:r>
              <a:rPr lang="en-US" altLang="en-US" sz="1800" dirty="0"/>
              <a:t>Script languages, e.g., </a:t>
            </a:r>
            <a:r>
              <a:rPr lang="en-US" altLang="en-US" sz="1800" dirty="0" err="1"/>
              <a:t>Javascript</a:t>
            </a:r>
            <a:r>
              <a:rPr lang="en-US" altLang="en-US" sz="1800" dirty="0"/>
              <a:t>, VBScript, Perl, Ruby, …</a:t>
            </a:r>
          </a:p>
          <a:p>
            <a:pPr lvl="4"/>
            <a:r>
              <a:rPr lang="en-US" altLang="en-US" sz="1800" dirty="0"/>
              <a:t>Programming languages:</a:t>
            </a:r>
            <a:br>
              <a:rPr lang="en-US" altLang="en-US" sz="1800" dirty="0"/>
            </a:br>
            <a:r>
              <a:rPr lang="en-US" altLang="en-US" sz="1800" dirty="0"/>
              <a:t>     Visual Basic, Java, C++, C#, …</a:t>
            </a:r>
          </a:p>
          <a:p>
            <a:pPr lvl="2"/>
            <a:r>
              <a:rPr lang="en-US" altLang="en-US" sz="2400" dirty="0"/>
              <a:t>And, of course, some very smart people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478536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>
                <a:hlinkClick r:id="rId2" action="ppaction://hlinksldjump"/>
              </a:rPr>
              <a:t>Introduction to the Internet and Web</a:t>
            </a: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>
                <a:hlinkClick r:id="rId3" action="ppaction://hlinksldjump"/>
              </a:rPr>
              <a:t>Internet Design Principles</a:t>
            </a: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>
                <a:hlinkClick r:id="rId4" action="ppaction://hlinksldjump"/>
              </a:rPr>
              <a:t>Internet and Web History</a:t>
            </a: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>
                <a:hlinkClick r:id="rId5" action="ppaction://hlinksldjump"/>
              </a:rPr>
              <a:t>Web Technologies</a:t>
            </a: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>
                <a:hlinkClick r:id="rId6" action="ppaction://hlinksldjump"/>
              </a:rPr>
              <a:t>Pinging Various URLs</a:t>
            </a: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>
                <a:hlinkClick r:id="rId7" action="ppaction://hlinksldjump"/>
              </a:rPr>
              <a:t>Web Processing Models</a:t>
            </a: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>
                <a:hlinkClick r:id="rId8" action="ppaction://hlinksldjump"/>
              </a:rPr>
              <a:t>Programming the Web</a:t>
            </a: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>
                <a:hlinkClick r:id="rId9" action="ppaction://hlinksldjump"/>
              </a:rPr>
              <a:t>Extending the Web</a:t>
            </a: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>
                <a:hlinkClick r:id="rId10" action="ppaction://hlinksldjump"/>
              </a:rPr>
              <a:t>People in the Web</a:t>
            </a:r>
            <a:endParaRPr lang="en-US" alt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22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Build distributed system to share documents</a:t>
            </a:r>
          </a:p>
          <a:p>
            <a:r>
              <a:rPr lang="en-US" altLang="en-US" sz="2800" dirty="0"/>
              <a:t>Support expansion by five orders of magnitude in 10 years—200 hosts to 500 million hosts</a:t>
            </a:r>
          </a:p>
          <a:p>
            <a:r>
              <a:rPr lang="en-US" altLang="en-US" sz="2800" dirty="0"/>
              <a:t>Manage communication between hundreds of millions of machines every day without collapsing from congestion</a:t>
            </a:r>
          </a:p>
          <a:p>
            <a:r>
              <a:rPr lang="en-US" altLang="en-US" sz="2800" dirty="0"/>
              <a:t>Provide for arbitrary extensions:</a:t>
            </a:r>
          </a:p>
          <a:p>
            <a:pPr lvl="1"/>
            <a:r>
              <a:rPr lang="en-US" altLang="en-US" sz="2800" dirty="0"/>
              <a:t>From static text documents to graphics, dynamic content, streaming video, programmable interfaces, voice,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807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Original Goals of the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dirty="0"/>
              <a:t>Universal readership</a:t>
            </a:r>
          </a:p>
          <a:p>
            <a:pPr lvl="1"/>
            <a:r>
              <a:rPr lang="en-US" altLang="en-US" sz="3200" dirty="0"/>
              <a:t>When content is available, it should be accessible from any type of computer, anywhere.</a:t>
            </a:r>
          </a:p>
          <a:p>
            <a:r>
              <a:rPr lang="en-US" altLang="en-US" sz="3600" dirty="0"/>
              <a:t>Interconnecting all things</a:t>
            </a:r>
          </a:p>
          <a:p>
            <a:pPr lvl="1"/>
            <a:r>
              <a:rPr lang="en-US" altLang="en-US" sz="3200" dirty="0"/>
              <a:t>Hypertext links everywhere</a:t>
            </a:r>
          </a:p>
          <a:p>
            <a:pPr lvl="1"/>
            <a:r>
              <a:rPr lang="en-US" altLang="en-US" sz="3200" dirty="0"/>
              <a:t>Simple authoring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03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Internet Design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Goal is connectivity</a:t>
            </a:r>
          </a:p>
          <a:p>
            <a:r>
              <a:rPr lang="en-US" altLang="en-US" dirty="0"/>
              <a:t>Achieved with Internet Protocol (IP)</a:t>
            </a:r>
          </a:p>
          <a:p>
            <a:pPr lvl="1"/>
            <a:r>
              <a:rPr lang="en-US" altLang="en-US" dirty="0"/>
              <a:t>Stateless so survives failures—no need to backup</a:t>
            </a:r>
          </a:p>
          <a:p>
            <a:r>
              <a:rPr lang="en-US" altLang="en-US" dirty="0"/>
              <a:t>Made scalable with end-to-end intelligence</a:t>
            </a:r>
          </a:p>
          <a:p>
            <a:pPr lvl="1"/>
            <a:r>
              <a:rPr lang="en-US" altLang="en-US" dirty="0"/>
              <a:t>Transport Control Protocol (TCP)</a:t>
            </a:r>
          </a:p>
          <a:p>
            <a:pPr lvl="2"/>
            <a:r>
              <a:rPr lang="en-US" altLang="en-US" dirty="0"/>
              <a:t>Sender does not send until receipt is acknowledged.</a:t>
            </a:r>
          </a:p>
          <a:p>
            <a:pPr lvl="2"/>
            <a:r>
              <a:rPr lang="en-US" altLang="en-US" dirty="0"/>
              <a:t>Amount sent is based on receiver’s current available buffer size, so receiver won’t be flooded.</a:t>
            </a:r>
          </a:p>
          <a:p>
            <a:pPr lvl="1"/>
            <a:r>
              <a:rPr lang="en-US" altLang="en-US" dirty="0"/>
              <a:t>Be strict when sending and tolerant when receiving</a:t>
            </a:r>
          </a:p>
          <a:p>
            <a:r>
              <a:rPr lang="en-US" altLang="en-US" dirty="0">
                <a:hlinkClick r:id="rId2"/>
              </a:rPr>
              <a:t>Protocol Specific Packet Headers</a:t>
            </a:r>
            <a:endParaRPr lang="en-US" altLang="en-US" dirty="0"/>
          </a:p>
          <a:p>
            <a:r>
              <a:rPr lang="en-US" altLang="en-US" dirty="0">
                <a:hlinkClick r:id="rId3"/>
              </a:rPr>
              <a:t>Internet Design</a:t>
            </a:r>
            <a:endParaRPr lang="en-US" altLang="en-US" dirty="0"/>
          </a:p>
          <a:p>
            <a:r>
              <a:rPr lang="en-US" altLang="en-US" dirty="0">
                <a:hlinkClick r:id="rId4"/>
              </a:rPr>
              <a:t>Robustness and the Internet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37600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Web Design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Universal</a:t>
            </a:r>
          </a:p>
          <a:p>
            <a:r>
              <a:rPr lang="en-US" altLang="en-US" sz="3200" dirty="0"/>
              <a:t>Decentralized</a:t>
            </a:r>
          </a:p>
          <a:p>
            <a:r>
              <a:rPr lang="en-US" altLang="en-US" sz="3200" dirty="0"/>
              <a:t>Modular</a:t>
            </a:r>
          </a:p>
          <a:p>
            <a:r>
              <a:rPr lang="en-US" altLang="en-US" sz="3200" dirty="0"/>
              <a:t>Extensible</a:t>
            </a:r>
          </a:p>
          <a:p>
            <a:r>
              <a:rPr lang="en-US" altLang="en-US" sz="3200" dirty="0"/>
              <a:t>Scalable</a:t>
            </a:r>
          </a:p>
          <a:p>
            <a:r>
              <a:rPr lang="en-US" altLang="en-US" sz="3200" dirty="0"/>
              <a:t>Accessible</a:t>
            </a:r>
          </a:p>
          <a:p>
            <a:r>
              <a:rPr lang="en-US" altLang="en-US" sz="3200" dirty="0"/>
              <a:t>Forward/backwards compatibility</a:t>
            </a:r>
          </a:p>
          <a:p>
            <a:r>
              <a:rPr lang="en-US" altLang="en-US" sz="3200" dirty="0">
                <a:hlinkClick r:id="rId2"/>
              </a:rPr>
              <a:t>Architecture of World Wide Web</a:t>
            </a: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844547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Basic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>
                <a:sym typeface="Wingdings" charset="2"/>
              </a:rPr>
              <a:t>Client/server model</a:t>
            </a:r>
          </a:p>
          <a:p>
            <a:r>
              <a:rPr lang="en-US" altLang="en-US" sz="2800" dirty="0"/>
              <a:t>Universal addressing</a:t>
            </a:r>
          </a:p>
          <a:p>
            <a:pPr lvl="1"/>
            <a:r>
              <a:rPr lang="en-US" altLang="en-US" sz="2400" dirty="0"/>
              <a:t>TCP/ IP, DNS</a:t>
            </a:r>
          </a:p>
          <a:p>
            <a:r>
              <a:rPr lang="en-US" altLang="en-US" sz="2800" dirty="0">
                <a:sym typeface="Wingdings" charset="2"/>
              </a:rPr>
              <a:t>Search engines</a:t>
            </a:r>
          </a:p>
          <a:p>
            <a:r>
              <a:rPr lang="en-US" altLang="en-US" sz="2800" dirty="0">
                <a:sym typeface="Wingdings" charset="2"/>
              </a:rPr>
              <a:t>Universal protocols</a:t>
            </a:r>
          </a:p>
          <a:p>
            <a:pPr lvl="1"/>
            <a:r>
              <a:rPr lang="en-US" altLang="en-US" sz="2400" dirty="0"/>
              <a:t>HTTP, URLs, HTML, FTP</a:t>
            </a:r>
          </a:p>
          <a:p>
            <a:r>
              <a:rPr lang="en-US" altLang="en-US" sz="2800" dirty="0">
                <a:sym typeface="Wingdings" charset="2"/>
              </a:rPr>
              <a:t>Format negotiation through HTTP</a:t>
            </a:r>
          </a:p>
          <a:p>
            <a:r>
              <a:rPr lang="en-US" altLang="en-US" sz="2800" dirty="0"/>
              <a:t>Hypertext </a:t>
            </a:r>
            <a:r>
              <a:rPr lang="en-US" altLang="en-US" sz="2800" dirty="0">
                <a:sym typeface="Wingdings" charset="2"/>
              </a:rPr>
              <a:t> Hypermedia via HTML  XHTML</a:t>
            </a:r>
          </a:p>
          <a:p>
            <a:pPr lvl="1"/>
            <a:r>
              <a:rPr lang="en-US" altLang="en-US" sz="2400" dirty="0">
                <a:sym typeface="Wingdings" charset="2"/>
              </a:rPr>
              <a:t>Support for text, images, sound, and scripting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554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914400" y="1219200"/>
            <a:ext cx="7391400" cy="3651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/>
              <a:t>Internet and </a:t>
            </a:r>
          </a:p>
          <a:p>
            <a:pPr algn="ctr"/>
            <a:r>
              <a:rPr lang="en-US" sz="5400" dirty="0"/>
              <a:t>Web History</a:t>
            </a:r>
          </a:p>
        </p:txBody>
      </p:sp>
    </p:spTree>
    <p:extLst>
      <p:ext uri="{BB962C8B-B14F-4D97-AF65-F5344CB8AC3E}">
        <p14:creationId xmlns:p14="http://schemas.microsoft.com/office/powerpoint/2010/main" val="2059253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Internet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en-US" dirty="0"/>
              <a:t>1961 – First paper on packet-switching theory, </a:t>
            </a:r>
            <a:r>
              <a:rPr lang="en-US" altLang="en-US" dirty="0" err="1"/>
              <a:t>Kleinrock</a:t>
            </a:r>
            <a:r>
              <a:rPr lang="en-US" altLang="en-US" dirty="0"/>
              <a:t>, MIT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1969 – </a:t>
            </a:r>
            <a:r>
              <a:rPr lang="en-US" altLang="en-US" dirty="0" err="1"/>
              <a:t>ARPANet</a:t>
            </a:r>
            <a:r>
              <a:rPr lang="en-US" altLang="en-US" dirty="0"/>
              <a:t> goes online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Four hosts, each connected to at least two others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1974 – TCP/IP, Berkeley Sockets invented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1983 – TCP/IP becomes only official protocol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1983 – Name server developed at University of Wisconsin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1984 – Work begins on NSFNET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1990 – ARPANET shutdown and dismantled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1990 – ANSNET takes over NSFNET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Nonprofit organization—MERIT, MCI, IBM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Starts commercialization of the Internet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1995 – NSFNET backbone retired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1998 – DNS transferred from </a:t>
            </a:r>
            <a:r>
              <a:rPr lang="en-US" altLang="en-US" dirty="0" err="1"/>
              <a:t>Dept</a:t>
            </a:r>
            <a:r>
              <a:rPr lang="en-US" altLang="en-US" dirty="0"/>
              <a:t> of Commerce to ICANN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2000 – Web size estimates surpass 1 billion </a:t>
            </a:r>
            <a:r>
              <a:rPr lang="en-US" altLang="en-US" dirty="0" err="1"/>
              <a:t>indexable</a:t>
            </a:r>
            <a:r>
              <a:rPr lang="en-US" altLang="en-US" dirty="0"/>
              <a:t> pages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746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Web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1990 – World Wide Web project</a:t>
            </a:r>
          </a:p>
          <a:p>
            <a:pPr lvl="1"/>
            <a:r>
              <a:rPr lang="en-US" altLang="en-US" dirty="0"/>
              <a:t>Tim Berners-Lee starts project at CERN</a:t>
            </a:r>
          </a:p>
          <a:p>
            <a:pPr lvl="1"/>
            <a:r>
              <a:rPr lang="en-US" altLang="en-US" dirty="0"/>
              <a:t>Demonstrates browser/editor accessing hypertext files</a:t>
            </a:r>
          </a:p>
          <a:p>
            <a:pPr lvl="1"/>
            <a:r>
              <a:rPr lang="en-US" altLang="en-US" dirty="0"/>
              <a:t>HTTP 0.9 defined, supports only hypertext, linked to port 80</a:t>
            </a:r>
          </a:p>
          <a:p>
            <a:r>
              <a:rPr lang="en-US" altLang="en-US" dirty="0"/>
              <a:t>1991 – first web server outside Europe</a:t>
            </a:r>
          </a:p>
          <a:p>
            <a:pPr lvl="1"/>
            <a:r>
              <a:rPr lang="en-US" altLang="en-US" dirty="0"/>
              <a:t>CERN releases WWW, installed at SLAC</a:t>
            </a:r>
          </a:p>
          <a:p>
            <a:r>
              <a:rPr lang="en-US" altLang="en-US" dirty="0"/>
              <a:t>1992 – HTTP 1.0, supports images, scripts as well</a:t>
            </a:r>
          </a:p>
          <a:p>
            <a:r>
              <a:rPr lang="en-US" altLang="en-US" dirty="0"/>
              <a:t>1993 – Growth phase</a:t>
            </a:r>
          </a:p>
          <a:p>
            <a:r>
              <a:rPr lang="en-US" altLang="en-US" dirty="0"/>
              <a:t>1994 – CERN and MIT agree to set up WWW Consortium</a:t>
            </a:r>
          </a:p>
          <a:p>
            <a:r>
              <a:rPr lang="en-US" altLang="en-US" dirty="0"/>
              <a:t>1999 – HTTP 1.1, supports open-ended extensions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734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Web Growth Phase: 1993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dirty="0" err="1"/>
              <a:t>InterNIC</a:t>
            </a:r>
            <a:r>
              <a:rPr lang="en-US" altLang="en-US" sz="3600" dirty="0"/>
              <a:t> created to provide registration services</a:t>
            </a:r>
          </a:p>
          <a:p>
            <a:r>
              <a:rPr lang="en-US" altLang="en-US" sz="3600" dirty="0"/>
              <a:t>WWW (port 80 HTTP) traffic is 1% of NSFNET traffic</a:t>
            </a:r>
          </a:p>
          <a:p>
            <a:r>
              <a:rPr lang="en-US" altLang="en-US" sz="3600" dirty="0"/>
              <a:t>200 known HTTP servers</a:t>
            </a:r>
          </a:p>
          <a:p>
            <a:r>
              <a:rPr lang="en-US" altLang="en-US" sz="3600" dirty="0"/>
              <a:t>Article on WWW in </a:t>
            </a:r>
            <a:r>
              <a:rPr lang="en-US" altLang="en-US" sz="3600" i="1" dirty="0"/>
              <a:t>New York Times</a:t>
            </a:r>
          </a:p>
          <a:p>
            <a:r>
              <a:rPr lang="en-US" altLang="en-US" sz="3600" dirty="0"/>
              <a:t>Mosaic first release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006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Web Growth</a:t>
            </a:r>
          </a:p>
        </p:txBody>
      </p:sp>
      <p:pic>
        <p:nvPicPr>
          <p:cNvPr id="11" name="Picture 2" descr="C:\su\CSE686\Lecture1\webgrow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343400"/>
            <a:ext cx="3657600" cy="2322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 descr="C:\su\CSE686\Lecture1\growthofweb2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5334000" cy="275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5917532" y="2362200"/>
            <a:ext cx="277327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hlinkClick r:id="rId4"/>
              </a:rPr>
              <a:t>http://www.techcrunch.com/2009/05/08/is-the-growth-of-the-web-slowing-down-or-just-taking-a-breather/</a:t>
            </a:r>
            <a:endParaRPr lang="en-US" altLang="en-US" sz="1800" dirty="0"/>
          </a:p>
        </p:txBody>
      </p:sp>
      <p:sp>
        <p:nvSpPr>
          <p:cNvPr id="25" name="TextBox 10"/>
          <p:cNvSpPr txBox="1">
            <a:spLocks noChangeArrowheads="1"/>
          </p:cNvSpPr>
          <p:nvPr/>
        </p:nvSpPr>
        <p:spPr bwMode="auto">
          <a:xfrm>
            <a:off x="914400" y="5181486"/>
            <a:ext cx="333274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hlinkClick r:id="rId5"/>
              </a:rPr>
              <a:t>http://www.useit.com/alertbox/web-growth.html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63568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914400" y="1219200"/>
            <a:ext cx="7391400" cy="3651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/>
              <a:t>Web Technologies</a:t>
            </a:r>
          </a:p>
        </p:txBody>
      </p:sp>
    </p:spTree>
    <p:extLst>
      <p:ext uri="{BB962C8B-B14F-4D97-AF65-F5344CB8AC3E}">
        <p14:creationId xmlns:p14="http://schemas.microsoft.com/office/powerpoint/2010/main" val="1292341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42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Tools: Servers on the Internet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b="1" dirty="0"/>
              <a:t>HTTP:</a:t>
            </a:r>
            <a:r>
              <a:rPr lang="en-US" altLang="en-US" sz="2800" dirty="0"/>
              <a:t> Hypertext Transport Protocol</a:t>
            </a:r>
          </a:p>
          <a:p>
            <a:pPr lvl="1"/>
            <a:r>
              <a:rPr lang="en-US" altLang="en-US" sz="2400" dirty="0"/>
              <a:t>JSP and ASP add dynamic content</a:t>
            </a:r>
          </a:p>
          <a:p>
            <a:pPr lvl="1"/>
            <a:r>
              <a:rPr lang="en-US" altLang="en-US" sz="2400" dirty="0"/>
              <a:t>Web services add RPC program interface</a:t>
            </a:r>
          </a:p>
          <a:p>
            <a:r>
              <a:rPr lang="en-US" altLang="en-US" sz="2800" b="1" dirty="0"/>
              <a:t>FTP:</a:t>
            </a:r>
            <a:r>
              <a:rPr lang="en-US" altLang="en-US" sz="2800" dirty="0"/>
              <a:t> File Transport Protocol</a:t>
            </a:r>
          </a:p>
          <a:p>
            <a:r>
              <a:rPr lang="en-US" altLang="en-US" sz="2800" b="1" dirty="0"/>
              <a:t>Gopher:</a:t>
            </a:r>
            <a:r>
              <a:rPr lang="en-US" altLang="en-US" sz="2800" dirty="0"/>
              <a:t> Text and menus</a:t>
            </a:r>
          </a:p>
          <a:p>
            <a:r>
              <a:rPr lang="en-US" altLang="en-US" sz="2800" b="1" dirty="0"/>
              <a:t>NNTP:</a:t>
            </a:r>
            <a:r>
              <a:rPr lang="en-US" altLang="en-US" sz="2800" dirty="0"/>
              <a:t> Network News Transfer Protocol</a:t>
            </a:r>
          </a:p>
          <a:p>
            <a:r>
              <a:rPr lang="en-US" altLang="en-US" sz="2800" b="1" dirty="0"/>
              <a:t>DNS:</a:t>
            </a:r>
            <a:r>
              <a:rPr lang="en-US" altLang="en-US" sz="2800" dirty="0"/>
              <a:t> Distributed Name Service</a:t>
            </a:r>
          </a:p>
          <a:p>
            <a:r>
              <a:rPr lang="en-US" altLang="en-US" sz="2800" b="1" dirty="0"/>
              <a:t>Telnet:</a:t>
            </a:r>
            <a:r>
              <a:rPr lang="en-US" altLang="en-US" sz="2800" dirty="0"/>
              <a:t> Log into a remote computer</a:t>
            </a:r>
          </a:p>
          <a:p>
            <a:r>
              <a:rPr lang="en-US" altLang="en-US" sz="2800" b="1" dirty="0"/>
              <a:t>New tools:</a:t>
            </a:r>
            <a:r>
              <a:rPr lang="en-US" altLang="en-US" sz="2800" dirty="0"/>
              <a:t> If they use TCP/IP, just add them</a:t>
            </a:r>
          </a:p>
          <a:p>
            <a:endParaRPr lang="en-US" altLang="en-US" dirty="0">
              <a:latin typeface="Comic Sans MS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608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4" y="466727"/>
            <a:ext cx="8258176" cy="990600"/>
          </a:xfrm>
        </p:spPr>
        <p:txBody>
          <a:bodyPr/>
          <a:lstStyle/>
          <a:p>
            <a:pPr algn="ctr"/>
            <a:r>
              <a:rPr lang="en-US" dirty="0"/>
              <a:t>Network Protocol Stack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8525" y="5257800"/>
            <a:ext cx="1666875" cy="958850"/>
          </a:xfrm>
          <a:noFill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76400"/>
            <a:ext cx="1066800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175" y="1676400"/>
            <a:ext cx="8604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990600" y="3124200"/>
            <a:ext cx="1981200" cy="3810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/>
              <a:t>HTTP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990600" y="3962400"/>
            <a:ext cx="1981200" cy="3810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/>
              <a:t>TCP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990600" y="4800600"/>
            <a:ext cx="1981200" cy="3810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/>
              <a:t>IP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990600" y="5638800"/>
            <a:ext cx="1981200" cy="3810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/>
              <a:t>Ethernet</a:t>
            </a:r>
          </a:p>
        </p:txBody>
      </p:sp>
      <p:sp>
        <p:nvSpPr>
          <p:cNvPr id="14" name="AutoShape 10"/>
          <p:cNvSpPr>
            <a:spLocks noChangeArrowheads="1"/>
          </p:cNvSpPr>
          <p:nvPr/>
        </p:nvSpPr>
        <p:spPr bwMode="auto">
          <a:xfrm>
            <a:off x="1828800" y="2743200"/>
            <a:ext cx="228600" cy="304800"/>
          </a:xfrm>
          <a:prstGeom prst="downArrow">
            <a:avLst>
              <a:gd name="adj1" fmla="val 50000"/>
              <a:gd name="adj2" fmla="val 33333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1828800" y="3581400"/>
            <a:ext cx="228600" cy="304800"/>
          </a:xfrm>
          <a:prstGeom prst="downArrow">
            <a:avLst>
              <a:gd name="adj1" fmla="val 50000"/>
              <a:gd name="adj2" fmla="val 33333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6" name="AutoShape 12"/>
          <p:cNvSpPr>
            <a:spLocks noChangeArrowheads="1"/>
          </p:cNvSpPr>
          <p:nvPr/>
        </p:nvSpPr>
        <p:spPr bwMode="auto">
          <a:xfrm>
            <a:off x="1828800" y="4419600"/>
            <a:ext cx="228600" cy="304800"/>
          </a:xfrm>
          <a:prstGeom prst="downArrow">
            <a:avLst>
              <a:gd name="adj1" fmla="val 50000"/>
              <a:gd name="adj2" fmla="val 33333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7" name="AutoShape 13"/>
          <p:cNvSpPr>
            <a:spLocks noChangeArrowheads="1"/>
          </p:cNvSpPr>
          <p:nvPr/>
        </p:nvSpPr>
        <p:spPr bwMode="auto">
          <a:xfrm>
            <a:off x="1828800" y="5257800"/>
            <a:ext cx="228600" cy="304800"/>
          </a:xfrm>
          <a:prstGeom prst="downArrow">
            <a:avLst>
              <a:gd name="adj1" fmla="val 50000"/>
              <a:gd name="adj2" fmla="val 33333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6096000" y="3124200"/>
            <a:ext cx="1981200" cy="3810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/>
              <a:t>HTTP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6096000" y="3962400"/>
            <a:ext cx="1981200" cy="3810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/>
              <a:t>TCP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6096000" y="4800600"/>
            <a:ext cx="1981200" cy="3810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/>
              <a:t>IP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6096000" y="5638800"/>
            <a:ext cx="1981200" cy="3810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/>
              <a:t>Ethernet</a:t>
            </a:r>
          </a:p>
        </p:txBody>
      </p:sp>
      <p:sp>
        <p:nvSpPr>
          <p:cNvPr id="22" name="AutoShape 18"/>
          <p:cNvSpPr>
            <a:spLocks noChangeArrowheads="1"/>
          </p:cNvSpPr>
          <p:nvPr/>
        </p:nvSpPr>
        <p:spPr bwMode="auto">
          <a:xfrm flipV="1">
            <a:off x="6934200" y="2743200"/>
            <a:ext cx="228600" cy="304800"/>
          </a:xfrm>
          <a:prstGeom prst="downArrow">
            <a:avLst>
              <a:gd name="adj1" fmla="val 50000"/>
              <a:gd name="adj2" fmla="val 33333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3" name="AutoShape 19"/>
          <p:cNvSpPr>
            <a:spLocks noChangeArrowheads="1"/>
          </p:cNvSpPr>
          <p:nvPr/>
        </p:nvSpPr>
        <p:spPr bwMode="auto">
          <a:xfrm flipV="1">
            <a:off x="6934200" y="3581400"/>
            <a:ext cx="228600" cy="304800"/>
          </a:xfrm>
          <a:prstGeom prst="downArrow">
            <a:avLst>
              <a:gd name="adj1" fmla="val 50000"/>
              <a:gd name="adj2" fmla="val 33333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" name="AutoShape 20"/>
          <p:cNvSpPr>
            <a:spLocks noChangeArrowheads="1"/>
          </p:cNvSpPr>
          <p:nvPr/>
        </p:nvSpPr>
        <p:spPr bwMode="auto">
          <a:xfrm flipV="1">
            <a:off x="6934200" y="4419600"/>
            <a:ext cx="228600" cy="304800"/>
          </a:xfrm>
          <a:prstGeom prst="downArrow">
            <a:avLst>
              <a:gd name="adj1" fmla="val 50000"/>
              <a:gd name="adj2" fmla="val 33333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" name="AutoShape 21"/>
          <p:cNvSpPr>
            <a:spLocks noChangeArrowheads="1"/>
          </p:cNvSpPr>
          <p:nvPr/>
        </p:nvSpPr>
        <p:spPr bwMode="auto">
          <a:xfrm flipV="1">
            <a:off x="6934200" y="5257800"/>
            <a:ext cx="228600" cy="304800"/>
          </a:xfrm>
          <a:prstGeom prst="downArrow">
            <a:avLst>
              <a:gd name="adj1" fmla="val 50000"/>
              <a:gd name="adj2" fmla="val 33333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" name="AutoShape 22"/>
          <p:cNvSpPr>
            <a:spLocks noChangeArrowheads="1"/>
          </p:cNvSpPr>
          <p:nvPr/>
        </p:nvSpPr>
        <p:spPr bwMode="auto">
          <a:xfrm rot="16200000">
            <a:off x="4419600" y="4419600"/>
            <a:ext cx="228600" cy="2819400"/>
          </a:xfrm>
          <a:prstGeom prst="downArrow">
            <a:avLst>
              <a:gd name="adj1" fmla="val 50000"/>
              <a:gd name="adj2" fmla="val 308333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3095625" y="3305175"/>
            <a:ext cx="2895600" cy="1695450"/>
            <a:chOff x="1950" y="2226"/>
            <a:chExt cx="1824" cy="1068"/>
          </a:xfrm>
        </p:grpSpPr>
        <p:sp>
          <p:nvSpPr>
            <p:cNvPr id="28" name="Line 24"/>
            <p:cNvSpPr>
              <a:spLocks noChangeShapeType="1"/>
            </p:cNvSpPr>
            <p:nvPr/>
          </p:nvSpPr>
          <p:spPr bwMode="auto">
            <a:xfrm>
              <a:off x="1950" y="2226"/>
              <a:ext cx="182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25"/>
            <p:cNvSpPr>
              <a:spLocks noChangeShapeType="1"/>
            </p:cNvSpPr>
            <p:nvPr/>
          </p:nvSpPr>
          <p:spPr bwMode="auto">
            <a:xfrm>
              <a:off x="1950" y="2754"/>
              <a:ext cx="182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26"/>
            <p:cNvSpPr>
              <a:spLocks noChangeShapeType="1"/>
            </p:cNvSpPr>
            <p:nvPr/>
          </p:nvSpPr>
          <p:spPr bwMode="auto">
            <a:xfrm>
              <a:off x="1950" y="3294"/>
              <a:ext cx="182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732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Network Protocols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04800" y="3581400"/>
            <a:ext cx="8534400" cy="838200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04800" y="4648200"/>
            <a:ext cx="8534400" cy="304800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04800" y="5181600"/>
            <a:ext cx="8534400" cy="838200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04800" y="3048000"/>
            <a:ext cx="8534400" cy="304800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810000" y="2590800"/>
            <a:ext cx="4724400" cy="533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3733800" y="2895600"/>
            <a:ext cx="4876800" cy="22098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2133600" y="1752600"/>
            <a:ext cx="1447800" cy="44196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533400" y="1752600"/>
            <a:ext cx="1447800" cy="44196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609600" y="2438400"/>
            <a:ext cx="1295400" cy="4572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Application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Layer</a:t>
            </a: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609600" y="2971800"/>
            <a:ext cx="1295400" cy="4572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Presentation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Layer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609600" y="3505200"/>
            <a:ext cx="1295400" cy="4572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Session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Layer</a:t>
            </a: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609600" y="4038600"/>
            <a:ext cx="1295400" cy="4572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Transport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Layer</a:t>
            </a: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609600" y="4572000"/>
            <a:ext cx="1295400" cy="4572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Network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Layer</a:t>
            </a: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609600" y="5105400"/>
            <a:ext cx="1295400" cy="4572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Data Link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Layer</a:t>
            </a: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609600" y="5638800"/>
            <a:ext cx="1295400" cy="4572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Physical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Layer</a:t>
            </a: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209800" y="4572000"/>
            <a:ext cx="1295400" cy="4572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Internet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Layer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2209800" y="2971800"/>
            <a:ext cx="1295400" cy="4572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Application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Layer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3810000" y="2971800"/>
            <a:ext cx="609600" cy="4572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Telnet</a:t>
            </a:r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4495800" y="2971800"/>
            <a:ext cx="609600" cy="4572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FTP</a:t>
            </a: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5181600" y="2971800"/>
            <a:ext cx="609600" cy="4572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SMTP</a:t>
            </a:r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5867400" y="2971800"/>
            <a:ext cx="609600" cy="4572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DNS</a:t>
            </a: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6553200" y="2971800"/>
            <a:ext cx="609600" cy="4572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RIP</a:t>
            </a: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7239000" y="2971800"/>
            <a:ext cx="609600" cy="4572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SNMP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7924800" y="2971800"/>
            <a:ext cx="609600" cy="4572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HTTP</a:t>
            </a: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3810000" y="4572000"/>
            <a:ext cx="4724400" cy="4572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IP</a:t>
            </a:r>
          </a:p>
        </p:txBody>
      </p:sp>
      <p:sp>
        <p:nvSpPr>
          <p:cNvPr id="30" name="Rectangle 28"/>
          <p:cNvSpPr>
            <a:spLocks noChangeArrowheads="1"/>
          </p:cNvSpPr>
          <p:nvPr/>
        </p:nvSpPr>
        <p:spPr bwMode="auto">
          <a:xfrm>
            <a:off x="2209800" y="3505200"/>
            <a:ext cx="1295400" cy="9906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Host-to-Host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Transport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Layer</a:t>
            </a:r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3810000" y="3505200"/>
            <a:ext cx="2286000" cy="9906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TCP</a:t>
            </a: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6172200" y="3505200"/>
            <a:ext cx="2362200" cy="9906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UDP</a:t>
            </a:r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4953000" y="5257800"/>
            <a:ext cx="1143000" cy="6858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Token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Ring</a:t>
            </a:r>
          </a:p>
        </p:txBody>
      </p:sp>
      <p:sp>
        <p:nvSpPr>
          <p:cNvPr id="34" name="Rectangle 32"/>
          <p:cNvSpPr>
            <a:spLocks noChangeArrowheads="1"/>
          </p:cNvSpPr>
          <p:nvPr/>
        </p:nvSpPr>
        <p:spPr bwMode="auto">
          <a:xfrm>
            <a:off x="3810000" y="5257800"/>
            <a:ext cx="1066800" cy="6858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Ethernet</a:t>
            </a:r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7391400" y="5257800"/>
            <a:ext cx="1219200" cy="6858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ATM</a:t>
            </a:r>
          </a:p>
        </p:txBody>
      </p:sp>
      <p:sp>
        <p:nvSpPr>
          <p:cNvPr id="36" name="Rectangle 34"/>
          <p:cNvSpPr>
            <a:spLocks noChangeArrowheads="1"/>
          </p:cNvSpPr>
          <p:nvPr/>
        </p:nvSpPr>
        <p:spPr bwMode="auto">
          <a:xfrm>
            <a:off x="6172200" y="5257800"/>
            <a:ext cx="1143000" cy="6858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Frame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Relay</a:t>
            </a:r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2209800" y="5105400"/>
            <a:ext cx="1295400" cy="9906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Network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Interface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/>
              <a:t>Layer</a:t>
            </a: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533400" y="1752600"/>
            <a:ext cx="1447800" cy="58102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 b="1"/>
              <a:t>OSI Model Layers</a:t>
            </a:r>
          </a:p>
        </p:txBody>
      </p:sp>
      <p:sp>
        <p:nvSpPr>
          <p:cNvPr id="39" name="Text Box 37"/>
          <p:cNvSpPr txBox="1">
            <a:spLocks noChangeArrowheads="1"/>
          </p:cNvSpPr>
          <p:nvPr/>
        </p:nvSpPr>
        <p:spPr bwMode="auto">
          <a:xfrm>
            <a:off x="2133600" y="1752600"/>
            <a:ext cx="1447800" cy="106997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 b="1"/>
              <a:t>TCP/IP Protocol Architecture Layers</a:t>
            </a:r>
          </a:p>
        </p:txBody>
      </p:sp>
      <p:sp>
        <p:nvSpPr>
          <p:cNvPr id="40" name="Text Box 38"/>
          <p:cNvSpPr txBox="1">
            <a:spLocks noChangeArrowheads="1"/>
          </p:cNvSpPr>
          <p:nvPr/>
        </p:nvSpPr>
        <p:spPr bwMode="auto">
          <a:xfrm>
            <a:off x="6324600" y="1905000"/>
            <a:ext cx="1676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 b="1"/>
              <a:t>TCP/IP Protocol Suite</a:t>
            </a:r>
          </a:p>
        </p:txBody>
      </p:sp>
      <p:sp>
        <p:nvSpPr>
          <p:cNvPr id="41" name="Line 39"/>
          <p:cNvSpPr>
            <a:spLocks noChangeShapeType="1"/>
          </p:cNvSpPr>
          <p:nvPr/>
        </p:nvSpPr>
        <p:spPr bwMode="auto">
          <a:xfrm flipV="1">
            <a:off x="6172200" y="22098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>
            <a:off x="6172200" y="2209800"/>
            <a:ext cx="152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Text Box 41"/>
          <p:cNvSpPr txBox="1">
            <a:spLocks noChangeArrowheads="1"/>
          </p:cNvSpPr>
          <p:nvPr/>
        </p:nvSpPr>
        <p:spPr bwMode="auto">
          <a:xfrm>
            <a:off x="3810000" y="4724400"/>
            <a:ext cx="685800" cy="317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 b="1"/>
              <a:t>ARP</a:t>
            </a:r>
          </a:p>
        </p:txBody>
      </p:sp>
      <p:sp>
        <p:nvSpPr>
          <p:cNvPr id="44" name="Text Box 42"/>
          <p:cNvSpPr txBox="1">
            <a:spLocks noChangeArrowheads="1"/>
          </p:cNvSpPr>
          <p:nvPr/>
        </p:nvSpPr>
        <p:spPr bwMode="auto">
          <a:xfrm>
            <a:off x="7848600" y="4572000"/>
            <a:ext cx="685800" cy="317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 b="1"/>
              <a:t>ICMP</a:t>
            </a:r>
          </a:p>
        </p:txBody>
      </p:sp>
      <p:sp>
        <p:nvSpPr>
          <p:cNvPr id="45" name="Text Box 43"/>
          <p:cNvSpPr txBox="1">
            <a:spLocks noChangeArrowheads="1"/>
          </p:cNvSpPr>
          <p:nvPr/>
        </p:nvSpPr>
        <p:spPr bwMode="auto">
          <a:xfrm>
            <a:off x="7162800" y="4572000"/>
            <a:ext cx="685800" cy="317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 b="1"/>
              <a:t>IGMP</a:t>
            </a:r>
          </a:p>
        </p:txBody>
      </p:sp>
    </p:spTree>
    <p:extLst>
      <p:ext uri="{BB962C8B-B14F-4D97-AF65-F5344CB8AC3E}">
        <p14:creationId xmlns:p14="http://schemas.microsoft.com/office/powerpoint/2010/main" val="518527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Networks—Transport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Provides efficient, reliable, and cost-effective service</a:t>
            </a:r>
            <a:br>
              <a:rPr lang="en-US" altLang="en-US" dirty="0"/>
            </a:br>
            <a:endParaRPr lang="en-US" altLang="en-US" sz="1600" dirty="0"/>
          </a:p>
          <a:p>
            <a:r>
              <a:rPr lang="en-US" altLang="en-US" dirty="0"/>
              <a:t>Uses Sockets programming model</a:t>
            </a:r>
            <a:br>
              <a:rPr lang="en-US" altLang="en-US" dirty="0"/>
            </a:br>
            <a:endParaRPr lang="en-US" altLang="en-US" sz="1600" dirty="0"/>
          </a:p>
          <a:p>
            <a:r>
              <a:rPr lang="en-US" altLang="en-US" dirty="0"/>
              <a:t>Ports identify application</a:t>
            </a:r>
          </a:p>
          <a:p>
            <a:pPr lvl="1"/>
            <a:r>
              <a:rPr lang="en-US" altLang="en-US" dirty="0"/>
              <a:t>Well-known ports identify standard services </a:t>
            </a:r>
            <a:br>
              <a:rPr lang="en-US" altLang="en-US" dirty="0"/>
            </a:br>
            <a:r>
              <a:rPr lang="en-US" altLang="en-US" dirty="0"/>
              <a:t>(e.g., HTTP uses port 80, SMTP uses port 25)</a:t>
            </a:r>
            <a:br>
              <a:rPr lang="en-US" altLang="en-US" dirty="0"/>
            </a:br>
            <a:endParaRPr lang="en-US" altLang="en-US" sz="1600" dirty="0"/>
          </a:p>
          <a:p>
            <a:r>
              <a:rPr lang="en-US" altLang="en-US" dirty="0"/>
              <a:t>Transmission Control Protocol (TCP)</a:t>
            </a:r>
          </a:p>
          <a:p>
            <a:pPr lvl="1"/>
            <a:r>
              <a:rPr lang="en-US" altLang="en-US" dirty="0"/>
              <a:t>Provides reliable, connection-oriented byte stream</a:t>
            </a:r>
            <a:br>
              <a:rPr lang="en-US" altLang="en-US" dirty="0"/>
            </a:br>
            <a:endParaRPr lang="en-US" altLang="en-US" sz="1600" dirty="0"/>
          </a:p>
          <a:p>
            <a:r>
              <a:rPr lang="en-US" altLang="en-US" dirty="0"/>
              <a:t>UDP</a:t>
            </a:r>
          </a:p>
          <a:p>
            <a:pPr lvl="1"/>
            <a:r>
              <a:rPr lang="en-US" altLang="en-US" dirty="0"/>
              <a:t>Connectionless, efficient, unreliable</a:t>
            </a:r>
          </a:p>
        </p:txBody>
      </p:sp>
    </p:spTree>
    <p:extLst>
      <p:ext uri="{BB962C8B-B14F-4D97-AF65-F5344CB8AC3E}">
        <p14:creationId xmlns:p14="http://schemas.microsoft.com/office/powerpoint/2010/main" val="99085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Communication between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Internet Protocol (IP)</a:t>
            </a:r>
          </a:p>
          <a:p>
            <a:pPr lvl="1"/>
            <a:r>
              <a:rPr lang="en-US" altLang="en-US" dirty="0"/>
              <a:t>Routable, connectionless datagram delivery</a:t>
            </a:r>
          </a:p>
          <a:p>
            <a:pPr lvl="1"/>
            <a:r>
              <a:rPr lang="en-US" altLang="en-US" dirty="0"/>
              <a:t>Specifies source and destination</a:t>
            </a:r>
          </a:p>
          <a:p>
            <a:pPr lvl="1"/>
            <a:r>
              <a:rPr lang="en-US" altLang="en-US" dirty="0"/>
              <a:t>Does not guarantee reliable delivery</a:t>
            </a:r>
          </a:p>
          <a:p>
            <a:pPr lvl="1"/>
            <a:r>
              <a:rPr lang="en-US" altLang="en-US" dirty="0"/>
              <a:t>Large message may be broken into many datagrams, not guaranteed to arrive in the order sent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Transport Control Protocol (TCP)</a:t>
            </a:r>
          </a:p>
          <a:p>
            <a:pPr lvl="1"/>
            <a:r>
              <a:rPr lang="en-US" altLang="en-US" dirty="0"/>
              <a:t>Reliable stream transport service</a:t>
            </a:r>
          </a:p>
          <a:p>
            <a:pPr lvl="1"/>
            <a:r>
              <a:rPr lang="en-US" altLang="en-US" dirty="0"/>
              <a:t>Datagrams are delivered to the receiving application in the order sent</a:t>
            </a:r>
          </a:p>
          <a:p>
            <a:pPr lvl="1"/>
            <a:r>
              <a:rPr lang="en-US" altLang="en-US" dirty="0"/>
              <a:t>Error control is provided to improve reliability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239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Pinging Various URLs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47800"/>
            <a:ext cx="6858000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6129828" y="2100515"/>
            <a:ext cx="2514600" cy="762000"/>
          </a:xfrm>
          <a:prstGeom prst="wedgeRoundRectCallout">
            <a:avLst>
              <a:gd name="adj1" fmla="val -84375"/>
              <a:gd name="adj2" fmla="val -40603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Ping in network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—few </a:t>
            </a:r>
            <a:r>
              <a:rPr lang="en-US" altLang="en-US" sz="1800" dirty="0" err="1">
                <a:solidFill>
                  <a:schemeClr val="bg1"/>
                </a:solidFill>
              </a:rPr>
              <a:t>millisec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6129828" y="3628776"/>
            <a:ext cx="2514600" cy="762000"/>
          </a:xfrm>
          <a:prstGeom prst="wedgeRoundRectCallout">
            <a:avLst>
              <a:gd name="adj1" fmla="val -84690"/>
              <a:gd name="adj2" fmla="val -46918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Ping in Syracuse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 —few tens of </a:t>
            </a:r>
            <a:r>
              <a:rPr lang="en-US" altLang="en-US" sz="1800" dirty="0" err="1">
                <a:solidFill>
                  <a:schemeClr val="bg1"/>
                </a:solidFill>
              </a:rPr>
              <a:t>millisec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5681172" y="5157037"/>
            <a:ext cx="3005628" cy="762000"/>
          </a:xfrm>
          <a:prstGeom prst="wedgeRoundRectCallout">
            <a:avLst>
              <a:gd name="adj1" fmla="val -65826"/>
              <a:gd name="adj2" fmla="val -40602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Ping to Moscow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 —few hundreds of </a:t>
            </a:r>
            <a:r>
              <a:rPr lang="en-US" altLang="en-US" sz="1800" dirty="0" err="1">
                <a:solidFill>
                  <a:schemeClr val="bg1"/>
                </a:solidFill>
              </a:rPr>
              <a:t>millisec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43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altLang="en-US" dirty="0"/>
              <a:t>Tracing HTTP Message with </a:t>
            </a:r>
            <a:r>
              <a:rPr lang="en-US" altLang="en-US" dirty="0" err="1"/>
              <a:t>Tracert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3" y="1524000"/>
            <a:ext cx="7753993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7447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en-US" altLang="en-US" dirty="0"/>
              <a:t>HTTP—Excerpts from W3C Docs</a:t>
            </a:r>
            <a:br>
              <a:rPr lang="en-US" altLang="en-US" dirty="0"/>
            </a:br>
            <a:r>
              <a:rPr lang="en-US" altLang="en-US" sz="3200" dirty="0">
                <a:hlinkClick r:id="rId2" action="ppaction://hlinksldjump"/>
              </a:rPr>
              <a:t>skip to HTTP Methods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en-US" dirty="0"/>
              <a:t>An application-level protocol with low overhead and the speed necessary for distributed, collaborative, hypermedia information systems. </a:t>
            </a:r>
          </a:p>
          <a:p>
            <a:r>
              <a:rPr lang="en-US" altLang="en-US" dirty="0"/>
              <a:t>It is a generic, stateless, (message-)oriented protocol which can be used for many tasks, such as name servers and distributed object management systems, through extensions of its request methods (commands). </a:t>
            </a:r>
          </a:p>
          <a:p>
            <a:r>
              <a:rPr lang="en-US" altLang="en-US" dirty="0"/>
              <a:t>A feature of HTTP is the typing and negotiation of data representation, allowing systems to be built independently of the data being transferred. </a:t>
            </a:r>
          </a:p>
          <a:p>
            <a:r>
              <a:rPr lang="en-US" altLang="en-US" dirty="0"/>
              <a:t>The protocol is typically layered on top of TCP/IP in order to guarantee data transfer.</a:t>
            </a:r>
          </a:p>
          <a:p>
            <a:r>
              <a:rPr lang="en-US" altLang="en-US" dirty="0"/>
              <a:t>The protocol consists of a request and response paradigm. </a:t>
            </a:r>
          </a:p>
        </p:txBody>
      </p:sp>
    </p:spTree>
    <p:extLst>
      <p:ext uri="{BB962C8B-B14F-4D97-AF65-F5344CB8AC3E}">
        <p14:creationId xmlns:p14="http://schemas.microsoft.com/office/powerpoint/2010/main" val="546283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384" y="266701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en-US" altLang="en-US" dirty="0"/>
              <a:t>HTTP Messages</a:t>
            </a:r>
            <a:br>
              <a:rPr lang="en-US" altLang="en-US" dirty="0"/>
            </a:br>
            <a:r>
              <a:rPr lang="en-US" altLang="en-US" dirty="0"/>
              <a:t>as Seen by Packet Sniffer</a:t>
            </a:r>
            <a:endParaRPr lang="en-US" dirty="0"/>
          </a:p>
        </p:txBody>
      </p:sp>
      <p:sp useBgFill="1"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347537"/>
            <a:ext cx="8724900" cy="5447645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 TCP  113   192.168.0.102  207.46.144.188   2834    80  [2004.05.19 - 12:15:20.718]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800" dirty="0">
              <a:latin typeface="Courier New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E  </a:t>
            </a:r>
            <a:r>
              <a:rPr lang="en-US" altLang="en-US" sz="800" dirty="0" err="1">
                <a:latin typeface="Courier New" charset="0"/>
              </a:rPr>
              <a:t>qSó</a:t>
            </a:r>
            <a:r>
              <a:rPr lang="en-US" altLang="en-US" sz="800" dirty="0">
                <a:latin typeface="Courier New" charset="0"/>
              </a:rPr>
              <a:t>@ €…</a:t>
            </a:r>
            <a:r>
              <a:rPr lang="en-US" altLang="en-US" sz="800" dirty="0" err="1">
                <a:latin typeface="Courier New" charset="0"/>
              </a:rPr>
              <a:t>šÀ</a:t>
            </a:r>
            <a:r>
              <a:rPr lang="en-US" altLang="en-US" sz="800" dirty="0">
                <a:latin typeface="Courier New" charset="0"/>
              </a:rPr>
              <a:t>¨ fÏ.¼</a:t>
            </a:r>
            <a:br>
              <a:rPr lang="en-US" altLang="en-US" sz="800" dirty="0">
                <a:latin typeface="Courier New" charset="0"/>
              </a:rPr>
            </a:br>
            <a:r>
              <a:rPr lang="en-US" altLang="en-US" sz="800" dirty="0">
                <a:latin typeface="Courier New" charset="0"/>
              </a:rPr>
              <a:t> P‚X {</a:t>
            </a:r>
            <a:r>
              <a:rPr lang="en-US" altLang="en-US" sz="800" dirty="0" err="1">
                <a:latin typeface="Courier New" charset="0"/>
              </a:rPr>
              <a:t>È</a:t>
            </a:r>
            <a:r>
              <a:rPr lang="en-US" altLang="en-US" sz="800" dirty="0">
                <a:latin typeface="Courier New" charset="0"/>
              </a:rPr>
              <a:t>EPDpÑ¼  GET /</a:t>
            </a:r>
            <a:r>
              <a:rPr lang="en-US" altLang="en-US" sz="800" dirty="0" err="1">
                <a:latin typeface="Courier New" charset="0"/>
              </a:rPr>
              <a:t>ms.htm</a:t>
            </a:r>
            <a:r>
              <a:rPr lang="en-US" altLang="en-US" sz="800" dirty="0">
                <a:latin typeface="Courier New" charset="0"/>
              </a:rPr>
              <a:t> HTTP/1.1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Connection: Keep-Alive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Host: </a:t>
            </a:r>
            <a:r>
              <a:rPr lang="en-US" altLang="en-US" sz="800" dirty="0" err="1">
                <a:latin typeface="Courier New" charset="0"/>
              </a:rPr>
              <a:t>www.microsoft.com</a:t>
            </a:r>
            <a:endParaRPr lang="en-US" altLang="en-US" sz="800" dirty="0">
              <a:latin typeface="Courier New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800" dirty="0">
              <a:latin typeface="Courier New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800" dirty="0">
              <a:latin typeface="Courier New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800" dirty="0">
              <a:latin typeface="Courier New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 TCP 1102  207.46.144.188   192.168.0.102     80  2834  [2004.05.19 - 12:15:20.843]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800" dirty="0">
              <a:latin typeface="Courier New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E N¢¬@ nEÏ.¼À¨ f P</a:t>
            </a:r>
            <a:br>
              <a:rPr lang="en-US" altLang="en-US" sz="800" dirty="0">
                <a:latin typeface="Courier New" charset="0"/>
              </a:rPr>
            </a:br>
            <a:r>
              <a:rPr lang="en-US" altLang="en-US" sz="800" dirty="0">
                <a:latin typeface="Courier New" charset="0"/>
              </a:rPr>
              <a:t>{</a:t>
            </a:r>
            <a:r>
              <a:rPr lang="en-US" altLang="en-US" sz="800" dirty="0" err="1">
                <a:latin typeface="Courier New" charset="0"/>
              </a:rPr>
              <a:t>È</a:t>
            </a:r>
            <a:r>
              <a:rPr lang="en-US" altLang="en-US" sz="800" dirty="0">
                <a:latin typeface="Courier New" charset="0"/>
              </a:rPr>
              <a:t>E‚</a:t>
            </a:r>
            <a:r>
              <a:rPr lang="en-US" altLang="en-US" sz="800" dirty="0" err="1">
                <a:latin typeface="Courier New" charset="0"/>
              </a:rPr>
              <a:t>XIPÿ¶jà</a:t>
            </a:r>
            <a:r>
              <a:rPr lang="en-US" altLang="en-US" sz="800" dirty="0">
                <a:latin typeface="Courier New" charset="0"/>
              </a:rPr>
              <a:t>  HTTP/1.1 200 OK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Cache-Control: max-age=60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Content-Length: 669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Content-Type: text/html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Last-Modified: Thu, 11 Jul 2002 17:05:42 GMT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Accept-Ranges: bytes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 err="1">
                <a:latin typeface="Courier New" charset="0"/>
              </a:rPr>
              <a:t>ETag</a:t>
            </a:r>
            <a:r>
              <a:rPr lang="en-US" altLang="en-US" sz="800" dirty="0">
                <a:latin typeface="Courier New" charset="0"/>
              </a:rPr>
              <a:t>: "be61bb30fd28c21:27b"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Server: Microsoft-IIS/6.0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P3P: CP="ALL IND DSP COR ADM </a:t>
            </a:r>
            <a:r>
              <a:rPr lang="en-US" altLang="en-US" sz="800" dirty="0" err="1">
                <a:latin typeface="Courier New" charset="0"/>
              </a:rPr>
              <a:t>CONo</a:t>
            </a:r>
            <a:r>
              <a:rPr lang="en-US" altLang="en-US" sz="800" dirty="0">
                <a:latin typeface="Courier New" charset="0"/>
              </a:rPr>
              <a:t> CUR </a:t>
            </a:r>
            <a:r>
              <a:rPr lang="en-US" altLang="en-US" sz="800" dirty="0" err="1">
                <a:latin typeface="Courier New" charset="0"/>
              </a:rPr>
              <a:t>CUSo</a:t>
            </a:r>
            <a:r>
              <a:rPr lang="en-US" altLang="en-US" sz="800" dirty="0">
                <a:latin typeface="Courier New" charset="0"/>
              </a:rPr>
              <a:t> </a:t>
            </a:r>
            <a:r>
              <a:rPr lang="en-US" altLang="en-US" sz="800" dirty="0" err="1">
                <a:latin typeface="Courier New" charset="0"/>
              </a:rPr>
              <a:t>IVAo</a:t>
            </a:r>
            <a:r>
              <a:rPr lang="en-US" altLang="en-US" sz="800" dirty="0">
                <a:latin typeface="Courier New" charset="0"/>
              </a:rPr>
              <a:t> </a:t>
            </a:r>
            <a:r>
              <a:rPr lang="en-US" altLang="en-US" sz="800" dirty="0" err="1">
                <a:latin typeface="Courier New" charset="0"/>
              </a:rPr>
              <a:t>IVDo</a:t>
            </a:r>
            <a:r>
              <a:rPr lang="en-US" altLang="en-US" sz="800" dirty="0">
                <a:latin typeface="Courier New" charset="0"/>
              </a:rPr>
              <a:t> PSA PSD TAI </a:t>
            </a:r>
            <a:r>
              <a:rPr lang="en-US" altLang="en-US" sz="800" dirty="0" err="1">
                <a:latin typeface="Courier New" charset="0"/>
              </a:rPr>
              <a:t>TELo</a:t>
            </a:r>
            <a:r>
              <a:rPr lang="en-US" altLang="en-US" sz="800" dirty="0">
                <a:latin typeface="Courier New" charset="0"/>
              </a:rPr>
              <a:t> OUR </a:t>
            </a:r>
            <a:r>
              <a:rPr lang="en-US" altLang="en-US" sz="800" dirty="0" err="1">
                <a:latin typeface="Courier New" charset="0"/>
              </a:rPr>
              <a:t>SAMo</a:t>
            </a:r>
            <a:r>
              <a:rPr lang="en-US" altLang="en-US" sz="800" dirty="0">
                <a:latin typeface="Courier New" charset="0"/>
              </a:rPr>
              <a:t> CNT COM INT NAV ONL PHY PRE PUR UNI"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X-Powered-By: ASP.NET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Date: Wed, 19 May 2004 16:15:16 GMT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800" dirty="0">
              <a:latin typeface="Courier New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&lt;!--TOOLBAR_START--&gt;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&lt;!--TOOLBAR_EXEMPT--&gt;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&lt;!--TOOLBAR_END--&gt;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&lt;!DOCTYPE HTML PUBLIC "-//W3C//DTD HTML 4.0 Transitional//EN"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	"http://www.w3.org/TR/REC-html40/</a:t>
            </a:r>
            <a:r>
              <a:rPr lang="en-US" altLang="en-US" sz="800" dirty="0" err="1">
                <a:latin typeface="Courier New" charset="0"/>
              </a:rPr>
              <a:t>loose.dtd</a:t>
            </a:r>
            <a:r>
              <a:rPr lang="en-US" altLang="en-US" sz="800" dirty="0">
                <a:latin typeface="Courier New" charset="0"/>
              </a:rPr>
              <a:t>"&gt;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&lt;HTML&gt;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&lt;HEAD&gt;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&lt;META HTTP-EQUIV="Refresh" CONTENT="0; URL=/"&gt;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&lt;TITLE&gt;Microsoft Corporation -- Where Do You Want to Go Today?&lt;/TITLE&gt;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&lt;/HEAD&gt;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&lt;BODY BGCOLOR="#FFFFFF" TEXT="#000000"&gt;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&lt;FONT FACE="Verdana, Arial, Helvetica" SIZE=2&gt;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If your browser can't handle redirect, please click &lt;a </a:t>
            </a:r>
            <a:r>
              <a:rPr lang="en-US" altLang="en-US" sz="800" dirty="0" err="1">
                <a:latin typeface="Courier New" charset="0"/>
              </a:rPr>
              <a:t>href</a:t>
            </a:r>
            <a:r>
              <a:rPr lang="en-US" altLang="en-US" sz="800" dirty="0">
                <a:latin typeface="Courier New" charset="0"/>
              </a:rPr>
              <a:t>="/"&gt;here&lt;/a&gt;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&lt;/FONT&gt;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&lt;/BODY&gt;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&lt;/HTML&gt;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800" dirty="0">
                <a:latin typeface="Courier New" charset="0"/>
              </a:rPr>
              <a:t>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6324600" y="1655018"/>
            <a:ext cx="1752600" cy="554782"/>
          </a:xfrm>
          <a:prstGeom prst="wedgeRoundRectCallout">
            <a:avLst>
              <a:gd name="adj1" fmla="val -104852"/>
              <a:gd name="adj2" fmla="val -63633"/>
              <a:gd name="adj3" fmla="val 16667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Tahoma" charset="0"/>
              </a:rPr>
              <a:t>Request Message</a:t>
            </a: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6324600" y="2743200"/>
            <a:ext cx="1752600" cy="457200"/>
          </a:xfrm>
          <a:prstGeom prst="wedgeRoundRectCallout">
            <a:avLst>
              <a:gd name="adj1" fmla="val -105804"/>
              <a:gd name="adj2" fmla="val -50584"/>
              <a:gd name="adj3" fmla="val 16667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ahoma" charset="0"/>
              </a:rPr>
              <a:t>Response Message</a:t>
            </a: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3810000" y="2971800"/>
            <a:ext cx="990600" cy="457200"/>
          </a:xfrm>
          <a:prstGeom prst="wedgeRoundRectCallout">
            <a:avLst>
              <a:gd name="adj1" fmla="val -176301"/>
              <a:gd name="adj2" fmla="val 20743"/>
              <a:gd name="adj3" fmla="val 16667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Tahoma" charset="0"/>
              </a:rPr>
              <a:t>Headers</a:t>
            </a: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6438900" y="4953000"/>
            <a:ext cx="1524000" cy="457200"/>
          </a:xfrm>
          <a:prstGeom prst="wedgeRoundRectCallout">
            <a:avLst>
              <a:gd name="adj1" fmla="val -177358"/>
              <a:gd name="adj2" fmla="val -17854"/>
              <a:gd name="adj3" fmla="val 16667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Tahoma" charset="0"/>
              </a:rPr>
              <a:t>message body</a:t>
            </a:r>
          </a:p>
        </p:txBody>
      </p:sp>
      <p:sp>
        <p:nvSpPr>
          <p:cNvPr id="12" name="AutoShape 8"/>
          <p:cNvSpPr>
            <a:spLocks noChangeArrowheads="1"/>
          </p:cNvSpPr>
          <p:nvPr/>
        </p:nvSpPr>
        <p:spPr bwMode="auto">
          <a:xfrm>
            <a:off x="3581400" y="1648327"/>
            <a:ext cx="1219200" cy="457200"/>
          </a:xfrm>
          <a:prstGeom prst="wedgeRoundRectCallout">
            <a:avLst>
              <a:gd name="adj1" fmla="val -127198"/>
              <a:gd name="adj2" fmla="val -13285"/>
              <a:gd name="adj3" fmla="val 16667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Tahoma" charset="0"/>
              </a:rPr>
              <a:t>method</a:t>
            </a:r>
          </a:p>
        </p:txBody>
      </p:sp>
    </p:spTree>
    <p:extLst>
      <p:ext uri="{BB962C8B-B14F-4D97-AF65-F5344CB8AC3E}">
        <p14:creationId xmlns:p14="http://schemas.microsoft.com/office/powerpoint/2010/main" val="4908720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Typical HTTP Transaction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000" dirty="0"/>
              <a:t>Client browser finds a machine address from an Internet Domain Name Server (DNS).</a:t>
            </a:r>
          </a:p>
          <a:p>
            <a:r>
              <a:rPr lang="en-US" altLang="en-US" sz="2000" dirty="0"/>
              <a:t>Client and server open TCP/IP socket connection.</a:t>
            </a:r>
          </a:p>
          <a:p>
            <a:r>
              <a:rPr lang="en-US" altLang="en-US" sz="2000" dirty="0"/>
              <a:t>Server waits for a request.</a:t>
            </a:r>
          </a:p>
          <a:p>
            <a:r>
              <a:rPr lang="en-US" altLang="en-US" sz="2000" dirty="0"/>
              <a:t>Browser sends a verb and an object:</a:t>
            </a:r>
          </a:p>
          <a:p>
            <a:pPr lvl="1"/>
            <a:r>
              <a:rPr lang="en-US" altLang="en-US" sz="1800" dirty="0"/>
              <a:t>GET XYZ.HTM or POST form</a:t>
            </a:r>
          </a:p>
          <a:p>
            <a:pPr lvl="1"/>
            <a:r>
              <a:rPr lang="en-US" altLang="en-US" sz="1800" dirty="0"/>
              <a:t>If there is an error, server can send back an HTML-based explanation.</a:t>
            </a:r>
          </a:p>
          <a:p>
            <a:r>
              <a:rPr lang="en-US" altLang="en-US" sz="2000" dirty="0"/>
              <a:t>Server applies headers to a returned HTML file and delivers to browser.</a:t>
            </a:r>
          </a:p>
          <a:p>
            <a:r>
              <a:rPr lang="en-US" altLang="en-US" sz="2000" dirty="0"/>
              <a:t>Client and server close connection.</a:t>
            </a:r>
          </a:p>
          <a:p>
            <a:pPr lvl="1"/>
            <a:r>
              <a:rPr lang="en-US" altLang="en-US" sz="1800" dirty="0"/>
              <a:t>It is possible for the client to request the connection stay open with HTTP 1.1.</a:t>
            </a:r>
          </a:p>
        </p:txBody>
      </p:sp>
    </p:spTree>
    <p:extLst>
      <p:ext uri="{BB962C8B-B14F-4D97-AF65-F5344CB8AC3E}">
        <p14:creationId xmlns:p14="http://schemas.microsoft.com/office/powerpoint/2010/main" val="21367996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A Typical </a:t>
            </a:r>
            <a:r>
              <a:rPr lang="en-US"/>
              <a:t>HTTP Transaction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From my home network I typed:</a:t>
            </a:r>
            <a:br>
              <a:rPr lang="en-US" altLang="en-US" sz="3600" dirty="0"/>
            </a:br>
            <a:r>
              <a:rPr lang="en-US" altLang="en-US" sz="3600" dirty="0"/>
              <a:t> 	telnet </a:t>
            </a:r>
            <a:r>
              <a:rPr lang="en-US" altLang="en-US" sz="3600" dirty="0">
                <a:hlinkClick r:id="rId2"/>
              </a:rPr>
              <a:t>www.syr.edu</a:t>
            </a:r>
            <a:r>
              <a:rPr lang="en-US" altLang="en-US" sz="3600" dirty="0"/>
              <a:t> 80</a:t>
            </a:r>
            <a:br>
              <a:rPr lang="en-US" altLang="en-US" sz="3600" dirty="0"/>
            </a:br>
            <a:r>
              <a:rPr lang="en-US" altLang="en-US" sz="3600" dirty="0"/>
              <a:t> 	GET/ HTTP/ 1.0</a:t>
            </a:r>
            <a:br>
              <a:rPr lang="en-US" altLang="en-US" sz="3600" dirty="0"/>
            </a:br>
            <a:endParaRPr lang="en-US" altLang="en-US" sz="3600" dirty="0"/>
          </a:p>
          <a:p>
            <a:r>
              <a:rPr lang="en-US" altLang="en-US" sz="3600" dirty="0"/>
              <a:t>On the next page you will see what I received</a:t>
            </a:r>
            <a:r>
              <a:rPr lang="mr-IN" altLang="en-US" sz="3600" dirty="0"/>
              <a:t>…</a:t>
            </a: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833829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1000"/>
            <a:ext cx="6023864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15562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7301762"/>
              </p:ext>
            </p:extLst>
          </p:nvPr>
        </p:nvGraphicFramePr>
        <p:xfrm>
          <a:off x="635000" y="381000"/>
          <a:ext cx="7899400" cy="586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6" name="Visio" r:id="rId3" imgW="10134600" imgH="7848600" progId="Visio.Drawing.11">
                  <p:embed/>
                </p:oleObj>
              </mc:Choice>
              <mc:Fallback>
                <p:oleObj name="Visio" r:id="rId3" imgW="10134600" imgH="78486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" y="381000"/>
                        <a:ext cx="7899400" cy="586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69234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HTTP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altLang="en-US" sz="2200" dirty="0"/>
              <a:t>GET request-URI HTTP/1.1</a:t>
            </a:r>
          </a:p>
          <a:p>
            <a:pPr lvl="1">
              <a:lnSpc>
                <a:spcPct val="110000"/>
              </a:lnSpc>
            </a:pPr>
            <a:r>
              <a:rPr lang="en-US" altLang="en-US" sz="1900" dirty="0"/>
              <a:t>Retrieves entity specified in request-URI as body of response message</a:t>
            </a:r>
          </a:p>
          <a:p>
            <a:pPr>
              <a:lnSpc>
                <a:spcPct val="110000"/>
              </a:lnSpc>
            </a:pPr>
            <a:r>
              <a:rPr lang="en-US" altLang="en-US" sz="2200" dirty="0"/>
              <a:t>POST request-URI HTTP/1.1</a:t>
            </a:r>
          </a:p>
          <a:p>
            <a:pPr lvl="1">
              <a:lnSpc>
                <a:spcPct val="110000"/>
              </a:lnSpc>
            </a:pPr>
            <a:r>
              <a:rPr lang="en-US" altLang="en-US" sz="1900" dirty="0"/>
              <a:t>Sends data in message body to the entity specified in request-URI</a:t>
            </a:r>
          </a:p>
          <a:p>
            <a:pPr>
              <a:lnSpc>
                <a:spcPct val="110000"/>
              </a:lnSpc>
            </a:pPr>
            <a:r>
              <a:rPr lang="en-US" altLang="en-US" sz="2200" dirty="0"/>
              <a:t>PUT request-URI HTTP/1.1</a:t>
            </a:r>
          </a:p>
          <a:p>
            <a:pPr lvl="1">
              <a:lnSpc>
                <a:spcPct val="110000"/>
              </a:lnSpc>
            </a:pPr>
            <a:r>
              <a:rPr lang="en-US" altLang="en-US" sz="1900" dirty="0"/>
              <a:t>Sends entity in message body to become newly created entity specified by request-URI</a:t>
            </a:r>
          </a:p>
          <a:p>
            <a:pPr>
              <a:lnSpc>
                <a:spcPct val="110000"/>
              </a:lnSpc>
            </a:pPr>
            <a:r>
              <a:rPr lang="en-US" altLang="en-US" sz="2200" dirty="0"/>
              <a:t>HEAD request-URI HTTP/1.1</a:t>
            </a:r>
          </a:p>
          <a:p>
            <a:pPr lvl="1">
              <a:lnSpc>
                <a:spcPct val="110000"/>
              </a:lnSpc>
            </a:pPr>
            <a:r>
              <a:rPr lang="en-US" altLang="en-US" sz="1900" dirty="0"/>
              <a:t>Same as GET except the server does not send specified entity in response message</a:t>
            </a:r>
          </a:p>
          <a:p>
            <a:pPr>
              <a:lnSpc>
                <a:spcPct val="110000"/>
              </a:lnSpc>
            </a:pPr>
            <a:r>
              <a:rPr lang="en-US" altLang="en-US" sz="2200" dirty="0"/>
              <a:t>DELETE request-URI HTTP/1.1</a:t>
            </a:r>
          </a:p>
          <a:p>
            <a:pPr lvl="1">
              <a:lnSpc>
                <a:spcPct val="110000"/>
              </a:lnSpc>
            </a:pPr>
            <a:r>
              <a:rPr lang="en-US" altLang="en-US" sz="1900" dirty="0"/>
              <a:t>Request to delete entity specified in request-URI.  </a:t>
            </a:r>
          </a:p>
          <a:p>
            <a:pPr>
              <a:lnSpc>
                <a:spcPct val="110000"/>
              </a:lnSpc>
            </a:pPr>
            <a:r>
              <a:rPr lang="en-US" altLang="en-US" sz="2200" dirty="0"/>
              <a:t>TRACE request-URI HTTP/1.1</a:t>
            </a:r>
          </a:p>
          <a:p>
            <a:pPr lvl="1">
              <a:lnSpc>
                <a:spcPct val="110000"/>
              </a:lnSpc>
            </a:pPr>
            <a:r>
              <a:rPr lang="en-US" altLang="en-US" sz="1900" dirty="0"/>
              <a:t>Request for each host node to report back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9207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8536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HTTP Request</a:t>
            </a:r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57200" y="2717800"/>
            <a:ext cx="8305800" cy="220662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>
                <a:schemeClr val="accent2"/>
              </a:buClr>
              <a:buSzTx/>
              <a:buFont typeface="Wingdings" charset="2"/>
              <a:buNone/>
            </a:pPr>
            <a:r>
              <a:rPr lang="en-US" altLang="en-US" sz="1800" b="1">
                <a:latin typeface="Courier New" charset="0"/>
              </a:rPr>
              <a:t>GET /default.asp HTTP/1.0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charset="2"/>
              <a:buNone/>
            </a:pPr>
            <a:r>
              <a:rPr lang="en-US" altLang="en-US" sz="1800" b="1">
                <a:latin typeface="Courier New" charset="0"/>
              </a:rPr>
              <a:t>Accept: image/gif, image/x-bitmap, image/jpeg, */*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charset="2"/>
              <a:buNone/>
            </a:pPr>
            <a:r>
              <a:rPr lang="en-US" altLang="en-US" sz="1800" b="1">
                <a:latin typeface="Courier New" charset="0"/>
              </a:rPr>
              <a:t>Accept-Language: en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charset="2"/>
              <a:buNone/>
            </a:pPr>
            <a:r>
              <a:rPr lang="en-US" altLang="en-US" sz="1800" b="1">
                <a:latin typeface="Courier New" charset="0"/>
              </a:rPr>
              <a:t>User-Agent: Mozilla/1.22 (compatible; MSIE 2.0; Windows 95)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charset="2"/>
              <a:buNone/>
            </a:pPr>
            <a:r>
              <a:rPr lang="en-US" altLang="en-US" sz="1800" b="1">
                <a:latin typeface="Courier New" charset="0"/>
              </a:rPr>
              <a:t>Connection: Keep-Alive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charset="2"/>
              <a:buNone/>
            </a:pPr>
            <a:r>
              <a:rPr lang="en-US" altLang="en-US" sz="1800" b="1">
                <a:latin typeface="Courier New" charset="0"/>
              </a:rPr>
              <a:t>If-Modified-Since: Sunday, 17-Apr-96 04:32:58 GMT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000" b="1">
              <a:latin typeface="Lucida Console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57200" y="2076450"/>
            <a:ext cx="996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/>
              <a:t>Method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905000" y="2076450"/>
            <a:ext cx="577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/>
              <a:t>File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048000" y="2076450"/>
            <a:ext cx="165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/>
              <a:t>HTTP version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838200" y="2400300"/>
            <a:ext cx="0" cy="2809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209800" y="2400300"/>
            <a:ext cx="0" cy="2809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733800" y="2400300"/>
            <a:ext cx="0" cy="2809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7467600" y="2076450"/>
            <a:ext cx="1085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/>
              <a:t>Headers</a:t>
            </a: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7239000" y="2452688"/>
            <a:ext cx="6096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1447800" y="5338763"/>
            <a:ext cx="23775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/>
              <a:t>Data—none for GET</a:t>
            </a: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 flipH="1" flipV="1">
            <a:off x="685800" y="4800600"/>
            <a:ext cx="7620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3048000" y="4972050"/>
            <a:ext cx="1263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/>
              <a:t>Blank line</a:t>
            </a: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flipH="1" flipV="1">
            <a:off x="685800" y="4495800"/>
            <a:ext cx="23622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9485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168" y="457200"/>
            <a:ext cx="8229600" cy="1118937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4400" dirty="0"/>
              <a:t>Multipurpose Internet </a:t>
            </a:r>
            <a:br>
              <a:rPr lang="en-US" altLang="en-US" sz="4400" dirty="0"/>
            </a:br>
            <a:r>
              <a:rPr lang="en-US" altLang="en-US" sz="4400" dirty="0"/>
              <a:t>Mail Extensions (MIME)</a:t>
            </a:r>
            <a:br>
              <a:rPr lang="en-US" altLang="en-US" sz="4400" dirty="0"/>
            </a:br>
            <a:r>
              <a:rPr lang="en-US" altLang="en-US" dirty="0">
                <a:hlinkClick r:id="rId2" action="ppaction://hlinksldjump"/>
              </a:rPr>
              <a:t>skip to HTTP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168" y="2057400"/>
            <a:ext cx="8229600" cy="4191000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Defines types of data/documents</a:t>
            </a:r>
          </a:p>
          <a:p>
            <a:pPr lvl="1"/>
            <a:r>
              <a:rPr lang="en-US" altLang="en-US" sz="2400" dirty="0"/>
              <a:t>text/plain</a:t>
            </a:r>
          </a:p>
          <a:p>
            <a:pPr lvl="1"/>
            <a:r>
              <a:rPr lang="en-US" altLang="en-US" sz="2400" dirty="0"/>
              <a:t>text/html</a:t>
            </a:r>
          </a:p>
          <a:p>
            <a:pPr lvl="1"/>
            <a:r>
              <a:rPr lang="en-US" altLang="en-US" sz="2400" dirty="0"/>
              <a:t>image/gif</a:t>
            </a:r>
          </a:p>
          <a:p>
            <a:pPr lvl="1"/>
            <a:r>
              <a:rPr lang="en-US" altLang="en-US" sz="2400" dirty="0"/>
              <a:t>image/jpeg</a:t>
            </a:r>
          </a:p>
          <a:p>
            <a:pPr lvl="1"/>
            <a:r>
              <a:rPr lang="en-US" altLang="en-US" sz="2400" dirty="0"/>
              <a:t>audio/x-</a:t>
            </a:r>
            <a:r>
              <a:rPr lang="en-US" altLang="en-US" sz="2400" dirty="0" err="1"/>
              <a:t>pn</a:t>
            </a:r>
            <a:r>
              <a:rPr lang="en-US" altLang="en-US" sz="2400" dirty="0"/>
              <a:t>-</a:t>
            </a:r>
            <a:r>
              <a:rPr lang="en-US" altLang="en-US" sz="2400" dirty="0" err="1"/>
              <a:t>realaudio</a:t>
            </a:r>
            <a:endParaRPr lang="en-US" altLang="en-US" sz="2400" dirty="0"/>
          </a:p>
          <a:p>
            <a:pPr lvl="1"/>
            <a:r>
              <a:rPr lang="en-US" altLang="en-US" sz="2400" dirty="0"/>
              <a:t>audio/x-</a:t>
            </a:r>
            <a:r>
              <a:rPr lang="en-US" altLang="en-US" sz="2400" dirty="0" err="1"/>
              <a:t>ms</a:t>
            </a:r>
            <a:r>
              <a:rPr lang="en-US" altLang="en-US" sz="2400" dirty="0"/>
              <a:t>-</a:t>
            </a:r>
            <a:r>
              <a:rPr lang="en-US" altLang="en-US" sz="2400" dirty="0" err="1"/>
              <a:t>wma</a:t>
            </a:r>
            <a:endParaRPr lang="en-US" altLang="en-US" sz="2400" dirty="0"/>
          </a:p>
          <a:p>
            <a:pPr lvl="1"/>
            <a:r>
              <a:rPr lang="en-US" altLang="en-US" sz="2400" dirty="0"/>
              <a:t>video/x-</a:t>
            </a:r>
            <a:r>
              <a:rPr lang="en-US" altLang="en-US" sz="2400" dirty="0" err="1"/>
              <a:t>ms</a:t>
            </a:r>
            <a:r>
              <a:rPr lang="en-US" altLang="en-US" sz="2400" dirty="0"/>
              <a:t>-</a:t>
            </a:r>
            <a:r>
              <a:rPr lang="en-US" altLang="en-US" sz="2400" dirty="0" err="1"/>
              <a:t>asf</a:t>
            </a:r>
            <a:endParaRPr lang="en-US" altLang="en-US" sz="2400" dirty="0"/>
          </a:p>
          <a:p>
            <a:pPr lvl="1"/>
            <a:r>
              <a:rPr lang="en-US" altLang="en-US" sz="2400" dirty="0"/>
              <a:t>application/octet-stream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1570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253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Request Message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889375" y="1712913"/>
            <a:ext cx="5029200" cy="11064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charset="2"/>
              <a:buNone/>
            </a:pPr>
            <a:r>
              <a:rPr lang="en-US" altLang="en-US"/>
              <a:t>request methods: </a:t>
            </a:r>
          </a:p>
          <a:p>
            <a:pPr fontAlgn="auto">
              <a:spcAft>
                <a:spcPts val="0"/>
              </a:spcAft>
              <a:buFont typeface="Wingdings" charset="2"/>
              <a:buNone/>
            </a:pPr>
            <a:r>
              <a:rPr lang="en-US" altLang="en-US"/>
              <a:t>DELETE, GET, HEAD, POST, PUT, TRACE</a:t>
            </a:r>
          </a:p>
        </p:txBody>
      </p:sp>
      <p:pic>
        <p:nvPicPr>
          <p:cNvPr id="6" name="Picture 4" descr="f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3851275"/>
            <a:ext cx="4257675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922838" y="4038600"/>
            <a:ext cx="3995737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2"/>
                </a:solidFill>
                <a:latin typeface="Courier New" charset="0"/>
              </a:rPr>
              <a:t>GET /pub/</a:t>
            </a:r>
            <a:r>
              <a:rPr lang="en-US" altLang="en-US" sz="1400" dirty="0" err="1">
                <a:solidFill>
                  <a:schemeClr val="tx2"/>
                </a:solidFill>
                <a:latin typeface="Courier New" charset="0"/>
              </a:rPr>
              <a:t>index.html</a:t>
            </a:r>
            <a:r>
              <a:rPr lang="en-US" altLang="en-US" sz="1400" dirty="0">
                <a:solidFill>
                  <a:schemeClr val="tx2"/>
                </a:solidFill>
                <a:latin typeface="Courier New" charset="0"/>
              </a:rPr>
              <a:t> HTTP/1.0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2"/>
                </a:solidFill>
                <a:latin typeface="Courier New" charset="0"/>
              </a:rPr>
              <a:t>Date: Wed, 20 Mar 2002 10:00:02 GMT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2"/>
                </a:solidFill>
                <a:latin typeface="Courier New" charset="0"/>
              </a:rPr>
              <a:t>Pragma: no-cache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2"/>
                </a:solidFill>
                <a:latin typeface="Courier New" charset="0"/>
              </a:rPr>
              <a:t>From: </a:t>
            </a:r>
            <a:r>
              <a:rPr lang="en-US" altLang="en-US" sz="1400" dirty="0" err="1">
                <a:solidFill>
                  <a:schemeClr val="tx2"/>
                </a:solidFill>
                <a:latin typeface="Courier New" charset="0"/>
              </a:rPr>
              <a:t>amer@udel.edu</a:t>
            </a:r>
            <a:endParaRPr lang="en-US" altLang="en-US" sz="1400" dirty="0">
              <a:solidFill>
                <a:schemeClr val="tx2"/>
              </a:solidFill>
              <a:latin typeface="Courier New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2"/>
                </a:solidFill>
                <a:latin typeface="Courier New" charset="0"/>
              </a:rPr>
              <a:t>User-Agent: Mozilla/4.03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chemeClr val="tx2"/>
              </a:solidFill>
              <a:latin typeface="Times New Roman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>
              <a:solidFill>
                <a:schemeClr val="tx2"/>
              </a:solidFill>
              <a:latin typeface="Times New Roman" charset="0"/>
            </a:endParaRPr>
          </a:p>
        </p:txBody>
      </p:sp>
      <p:sp>
        <p:nvSpPr>
          <p:cNvPr id="8" name="AutoShape 6"/>
          <p:cNvSpPr>
            <a:spLocks/>
          </p:cNvSpPr>
          <p:nvPr/>
        </p:nvSpPr>
        <p:spPr bwMode="auto">
          <a:xfrm>
            <a:off x="4879976" y="3851275"/>
            <a:ext cx="88900" cy="1550987"/>
          </a:xfrm>
          <a:prstGeom prst="leftBracket">
            <a:avLst>
              <a:gd name="adj" fmla="val 14538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536575" y="1577975"/>
            <a:ext cx="2286000" cy="1905000"/>
            <a:chOff x="1584" y="1104"/>
            <a:chExt cx="2496" cy="2784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584" y="1104"/>
              <a:ext cx="2496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Verdana" charset="0"/>
                </a:rPr>
                <a:t>request line</a:t>
              </a: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1584" y="1440"/>
              <a:ext cx="2496" cy="110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Verdana" charset="0"/>
                </a:rPr>
                <a:t>headers</a:t>
              </a: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1584" y="2592"/>
              <a:ext cx="2496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Verdana" charset="0"/>
                </a:rPr>
                <a:t>blank line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584" y="2928"/>
              <a:ext cx="2496" cy="96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Verdana" charset="0"/>
                </a:rPr>
                <a:t>body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27410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168" y="228601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en-US" altLang="en-US" dirty="0"/>
              <a:t>HTTP Response</a:t>
            </a:r>
            <a:br>
              <a:rPr lang="en-US" altLang="en-US" dirty="0"/>
            </a:br>
            <a:r>
              <a:rPr lang="en-US" altLang="en-US" dirty="0">
                <a:hlinkClick r:id="rId2" action="ppaction://hlinksldjump"/>
              </a:rPr>
              <a:t>skip to Programming the Web</a:t>
            </a:r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82040" y="2874962"/>
            <a:ext cx="7086600" cy="2573338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charset="2"/>
              <a:buNone/>
            </a:pPr>
            <a:r>
              <a:rPr lang="en-US" altLang="en-US" sz="1800" b="1" dirty="0">
                <a:latin typeface="Courier New" charset="0"/>
              </a:rPr>
              <a:t>HTTP/1.0 200 OK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charset="2"/>
              <a:buNone/>
            </a:pPr>
            <a:r>
              <a:rPr lang="en-US" altLang="en-US" sz="1800" b="1" dirty="0">
                <a:latin typeface="Courier New" charset="0"/>
              </a:rPr>
              <a:t>Date: Sun, 21 Apr 1996 02:20:42 GMT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charset="2"/>
              <a:buNone/>
            </a:pPr>
            <a:r>
              <a:rPr lang="en-US" altLang="en-US" sz="1800" b="1" dirty="0">
                <a:latin typeface="Courier New" charset="0"/>
              </a:rPr>
              <a:t>Server: Microsoft-Internet-Information-Server/5.0 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charset="2"/>
              <a:buNone/>
            </a:pPr>
            <a:r>
              <a:rPr lang="en-US" altLang="en-US" sz="1800" b="1" dirty="0">
                <a:latin typeface="Courier New" charset="0"/>
              </a:rPr>
              <a:t>Connection: keep-alive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charset="2"/>
              <a:buNone/>
            </a:pPr>
            <a:r>
              <a:rPr lang="en-US" altLang="en-US" sz="1800" b="1" dirty="0">
                <a:latin typeface="Courier New" charset="0"/>
              </a:rPr>
              <a:t>Content-Type: text/html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charset="2"/>
              <a:buNone/>
            </a:pPr>
            <a:r>
              <a:rPr lang="en-US" altLang="en-US" sz="1800" b="1" dirty="0">
                <a:latin typeface="Courier New" charset="0"/>
              </a:rPr>
              <a:t>Last-Modified: Thu, 18 Apr 1996 17:39:05 GMT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charset="2"/>
              <a:buNone/>
            </a:pPr>
            <a:r>
              <a:rPr lang="en-US" altLang="en-US" sz="1800" b="1" dirty="0">
                <a:latin typeface="Courier New" charset="0"/>
              </a:rPr>
              <a:t>Content-Length: 2543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charset="2"/>
              <a:buNone/>
            </a:pPr>
            <a:r>
              <a:rPr lang="en-US" altLang="en-US" sz="1800" b="1" dirty="0">
                <a:latin typeface="Courier New" charset="0"/>
              </a:rPr>
              <a:t> 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charset="2"/>
              <a:buNone/>
            </a:pPr>
            <a:r>
              <a:rPr lang="en-US" altLang="en-US" sz="1800" b="1" dirty="0">
                <a:latin typeface="Courier New" charset="0"/>
              </a:rPr>
              <a:t>&lt;HTML&gt; Some data... blah, blah, blah &lt;/HTML&gt;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05840" y="1905000"/>
            <a:ext cx="1657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/>
              <a:t>HTTP version</a:t>
            </a: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1367840" y="2228850"/>
            <a:ext cx="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425115" y="1905000"/>
            <a:ext cx="1479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/>
              <a:t>Status code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065002" y="1905000"/>
            <a:ext cx="1822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/>
              <a:t>Reason phrase</a:t>
            </a: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H="1">
            <a:off x="2358440" y="2228850"/>
            <a:ext cx="685800" cy="6619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H="1">
            <a:off x="2891840" y="2228850"/>
            <a:ext cx="1676400" cy="7381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7311440" y="1981200"/>
            <a:ext cx="1085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/>
              <a:t>Headers</a:t>
            </a: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6397040" y="2305050"/>
            <a:ext cx="1371600" cy="10429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8027402" y="3957637"/>
            <a:ext cx="679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/>
              <a:t>Data</a:t>
            </a: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 flipH="1">
            <a:off x="6878052" y="4338637"/>
            <a:ext cx="145415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7701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7095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Response Message</a:t>
            </a:r>
            <a:endParaRPr lang="en-US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706812" y="1600200"/>
            <a:ext cx="4800600" cy="240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Courier New" charset="0"/>
              </a:rPr>
              <a:t>HTTP/1.1 200 OK</a:t>
            </a:r>
          </a:p>
          <a:p>
            <a:pPr>
              <a:lnSpc>
                <a:spcPct val="4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Courier New" charset="0"/>
              </a:rPr>
              <a:t>Date: Tue, 08 Oct 2002 00:31:35 GMT</a:t>
            </a:r>
          </a:p>
          <a:p>
            <a:pPr>
              <a:lnSpc>
                <a:spcPct val="4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Courier New" charset="0"/>
              </a:rPr>
              <a:t>Server: Apache/1.3.27 tomcat/1.0</a:t>
            </a:r>
          </a:p>
          <a:p>
            <a:pPr>
              <a:lnSpc>
                <a:spcPct val="4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Courier New" charset="0"/>
              </a:rPr>
              <a:t>Last-Modified: 7Oct2002 23:40:01 GMT</a:t>
            </a:r>
          </a:p>
          <a:p>
            <a:pPr>
              <a:lnSpc>
                <a:spcPct val="4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Courier New" charset="0"/>
              </a:rPr>
              <a:t>ETag: "20f-6c4b-3da21b51"</a:t>
            </a:r>
          </a:p>
          <a:p>
            <a:pPr>
              <a:lnSpc>
                <a:spcPct val="4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Courier New" charset="0"/>
              </a:rPr>
              <a:t>Accept-Ranges: bytes</a:t>
            </a:r>
          </a:p>
          <a:p>
            <a:pPr>
              <a:lnSpc>
                <a:spcPct val="4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Courier New" charset="0"/>
              </a:rPr>
              <a:t>Content-Length: 27723</a:t>
            </a:r>
          </a:p>
          <a:p>
            <a:pPr>
              <a:lnSpc>
                <a:spcPct val="4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Courier New" charset="0"/>
              </a:rPr>
              <a:t>Keep-Alive: timeout=5, max=300</a:t>
            </a:r>
          </a:p>
          <a:p>
            <a:pPr>
              <a:lnSpc>
                <a:spcPct val="4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Courier New" charset="0"/>
              </a:rPr>
              <a:t>Connection: Keep-Alive</a:t>
            </a:r>
          </a:p>
          <a:p>
            <a:pPr>
              <a:lnSpc>
                <a:spcPct val="4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Courier New" charset="0"/>
              </a:rPr>
              <a:t>Content-Type: text/html</a:t>
            </a:r>
            <a:endParaRPr lang="en-US" altLang="en-US" sz="1400">
              <a:solidFill>
                <a:schemeClr val="accent2"/>
              </a:solidFill>
              <a:latin typeface="Courier New" charset="0"/>
            </a:endParaRPr>
          </a:p>
          <a:p>
            <a:pPr eaLnBrk="1" hangingPunct="1">
              <a:lnSpc>
                <a:spcPct val="4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>
              <a:solidFill>
                <a:schemeClr val="accent2"/>
              </a:solidFill>
              <a:latin typeface="Times New Roman" charset="0"/>
            </a:endParaRPr>
          </a:p>
          <a:p>
            <a:pPr eaLnBrk="1" hangingPunct="1">
              <a:lnSpc>
                <a:spcPct val="4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accent2"/>
              </a:solidFill>
              <a:latin typeface="Times New Roman" charset="0"/>
            </a:endParaRPr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914400" y="1570037"/>
            <a:ext cx="1981200" cy="1981200"/>
            <a:chOff x="1584" y="1152"/>
            <a:chExt cx="2688" cy="2784"/>
          </a:xfrm>
        </p:grpSpPr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1584" y="1152"/>
              <a:ext cx="2688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Verdana" charset="0"/>
                </a:rPr>
                <a:t>status line</a:t>
              </a:r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584" y="1488"/>
              <a:ext cx="2688" cy="110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Verdana" charset="0"/>
                </a:rPr>
                <a:t>headers</a:t>
              </a: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1584" y="2640"/>
              <a:ext cx="2688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Verdana" charset="0"/>
                </a:rPr>
                <a:t>blank line</a:t>
              </a: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1584" y="2976"/>
              <a:ext cx="2688" cy="96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Verdana" charset="0"/>
                </a:rPr>
                <a:t>body</a:t>
              </a:r>
            </a:p>
          </p:txBody>
        </p:sp>
      </p:grpSp>
      <p:pic>
        <p:nvPicPr>
          <p:cNvPr id="12" name="Picture 9" descr="f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3733800"/>
            <a:ext cx="4164012" cy="250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671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42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Status Codes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73242" y="1600200"/>
            <a:ext cx="23622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charset="2"/>
              <a:buNone/>
            </a:pPr>
            <a:r>
              <a:rPr lang="en-US" altLang="en-US" sz="1400"/>
              <a:t>200   OK</a:t>
            </a:r>
          </a:p>
          <a:p>
            <a:pPr fontAlgn="auto">
              <a:spcAft>
                <a:spcPts val="0"/>
              </a:spcAft>
              <a:buFont typeface="Wingdings" charset="2"/>
              <a:buNone/>
            </a:pPr>
            <a:r>
              <a:rPr lang="en-US" altLang="en-US" sz="1400" dirty="0"/>
              <a:t>201   Created</a:t>
            </a:r>
          </a:p>
          <a:p>
            <a:pPr fontAlgn="auto">
              <a:spcAft>
                <a:spcPts val="0"/>
              </a:spcAft>
              <a:buFont typeface="Wingdings" charset="2"/>
              <a:buNone/>
            </a:pPr>
            <a:r>
              <a:rPr lang="en-US" altLang="en-US" sz="1400" dirty="0"/>
              <a:t>202   Accepted</a:t>
            </a:r>
          </a:p>
          <a:p>
            <a:pPr fontAlgn="auto">
              <a:spcAft>
                <a:spcPts val="0"/>
              </a:spcAft>
              <a:buFont typeface="Wingdings" charset="2"/>
              <a:buNone/>
            </a:pPr>
            <a:r>
              <a:rPr lang="en-US" altLang="en-US" sz="1400" dirty="0"/>
              <a:t>204   No Content</a:t>
            </a:r>
          </a:p>
          <a:p>
            <a:pPr fontAlgn="auto">
              <a:spcAft>
                <a:spcPts val="0"/>
              </a:spcAft>
              <a:buFont typeface="Wingdings" charset="2"/>
              <a:buNone/>
            </a:pPr>
            <a:r>
              <a:rPr lang="en-US" altLang="en-US" sz="1400" dirty="0"/>
              <a:t>301   Moved Permanently</a:t>
            </a:r>
          </a:p>
          <a:p>
            <a:pPr fontAlgn="auto">
              <a:spcAft>
                <a:spcPts val="0"/>
              </a:spcAft>
              <a:buFont typeface="Wingdings" charset="2"/>
              <a:buNone/>
            </a:pPr>
            <a:r>
              <a:rPr lang="en-US" altLang="en-US" sz="1400" dirty="0"/>
              <a:t>302   Moved Temporarily</a:t>
            </a:r>
          </a:p>
          <a:p>
            <a:pPr fontAlgn="auto">
              <a:spcAft>
                <a:spcPts val="0"/>
              </a:spcAft>
              <a:buFont typeface="Wingdings" charset="2"/>
              <a:buNone/>
            </a:pPr>
            <a:r>
              <a:rPr lang="en-US" altLang="en-US" sz="1400" dirty="0"/>
              <a:t>304   Not Modified</a:t>
            </a:r>
          </a:p>
          <a:p>
            <a:pPr fontAlgn="auto">
              <a:spcAft>
                <a:spcPts val="0"/>
              </a:spcAft>
              <a:buFont typeface="Wingdings" charset="2"/>
              <a:buNone/>
            </a:pPr>
            <a:r>
              <a:rPr lang="en-US" altLang="en-US" sz="1400" dirty="0"/>
              <a:t>400   Bad Request</a:t>
            </a:r>
          </a:p>
          <a:p>
            <a:pPr fontAlgn="auto">
              <a:spcAft>
                <a:spcPts val="0"/>
              </a:spcAft>
              <a:buFont typeface="Wingdings" charset="2"/>
              <a:buNone/>
            </a:pPr>
            <a:r>
              <a:rPr lang="en-US" altLang="en-US" sz="1400" dirty="0"/>
              <a:t>401   Unauthorized</a:t>
            </a:r>
          </a:p>
          <a:p>
            <a:pPr fontAlgn="auto">
              <a:spcAft>
                <a:spcPts val="0"/>
              </a:spcAft>
              <a:buFont typeface="Wingdings" charset="2"/>
              <a:buNone/>
            </a:pPr>
            <a:r>
              <a:rPr lang="en-US" altLang="en-US" sz="1400" dirty="0"/>
              <a:t>403   Forbidden</a:t>
            </a:r>
          </a:p>
          <a:p>
            <a:pPr fontAlgn="auto">
              <a:spcAft>
                <a:spcPts val="0"/>
              </a:spcAft>
              <a:buFont typeface="Wingdings" charset="2"/>
              <a:buNone/>
            </a:pPr>
            <a:r>
              <a:rPr lang="en-US" altLang="en-US" sz="1400" dirty="0"/>
              <a:t>404   Not Found</a:t>
            </a:r>
          </a:p>
          <a:p>
            <a:pPr fontAlgn="auto">
              <a:spcAft>
                <a:spcPts val="0"/>
              </a:spcAft>
              <a:buFont typeface="Wingdings" charset="2"/>
              <a:buNone/>
            </a:pPr>
            <a:r>
              <a:rPr lang="en-US" altLang="en-US" sz="1400" dirty="0"/>
              <a:t>500   Internal Server Error</a:t>
            </a:r>
          </a:p>
          <a:p>
            <a:pPr fontAlgn="auto">
              <a:spcAft>
                <a:spcPts val="0"/>
              </a:spcAft>
              <a:buFont typeface="Wingdings" charset="2"/>
              <a:buNone/>
            </a:pPr>
            <a:r>
              <a:rPr lang="en-US" altLang="en-US" sz="1400" dirty="0"/>
              <a:t>501   Not Implemented</a:t>
            </a:r>
          </a:p>
          <a:p>
            <a:pPr fontAlgn="auto">
              <a:spcAft>
                <a:spcPts val="0"/>
              </a:spcAft>
              <a:buFont typeface="Wingdings" charset="2"/>
              <a:buNone/>
            </a:pPr>
            <a:r>
              <a:rPr lang="en-US" altLang="en-US" sz="1400" dirty="0"/>
              <a:t>502   Bad Gateway</a:t>
            </a:r>
          </a:p>
          <a:p>
            <a:pPr fontAlgn="auto">
              <a:spcAft>
                <a:spcPts val="0"/>
              </a:spcAft>
              <a:buFont typeface="Wingdings" charset="2"/>
              <a:buNone/>
            </a:pPr>
            <a:r>
              <a:rPr lang="en-US" altLang="en-US" sz="1400" dirty="0"/>
              <a:t>503   Service Unavailable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835442" y="2364194"/>
            <a:ext cx="6003758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+mn-lt"/>
              </a:rPr>
              <a:t>Classes: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>
              <a:solidFill>
                <a:srgbClr val="FF3300"/>
              </a:solidFill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FF3300"/>
                </a:solidFill>
                <a:latin typeface="+mn-lt"/>
              </a:rPr>
              <a:t>1xx:</a:t>
            </a:r>
            <a:r>
              <a:rPr lang="en-US" altLang="en-US" sz="1400">
                <a:latin typeface="+mn-lt"/>
              </a:rPr>
              <a:t> Informational 	- not used, reserved for future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FF3300"/>
                </a:solidFill>
                <a:latin typeface="+mn-lt"/>
              </a:rPr>
              <a:t>2xx:</a:t>
            </a:r>
            <a:r>
              <a:rPr lang="en-US" altLang="en-US" sz="1400">
                <a:latin typeface="+mn-lt"/>
              </a:rPr>
              <a:t> Success 	- action was successfully received, understood, 		  and accepted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FF3300"/>
                </a:solidFill>
                <a:latin typeface="+mn-lt"/>
              </a:rPr>
              <a:t>3xx:</a:t>
            </a:r>
            <a:r>
              <a:rPr lang="en-US" altLang="en-US" sz="1400">
                <a:latin typeface="+mn-lt"/>
              </a:rPr>
              <a:t> Redirection 	- further action needed to complete request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FF3300"/>
                </a:solidFill>
                <a:latin typeface="+mn-lt"/>
              </a:rPr>
              <a:t>4xx:</a:t>
            </a:r>
            <a:r>
              <a:rPr lang="en-US" altLang="en-US" sz="1400">
                <a:latin typeface="+mn-lt"/>
              </a:rPr>
              <a:t> Client Error 	- request contains bad syntax or cannot be fulfilled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FF3300"/>
                </a:solidFill>
                <a:latin typeface="+mn-lt"/>
              </a:rPr>
              <a:t>5xx:</a:t>
            </a:r>
            <a:r>
              <a:rPr lang="en-US" altLang="en-US" sz="1400">
                <a:latin typeface="+mn-lt"/>
              </a:rPr>
              <a:t> Server Error 	- server failed to fulfill an apparently valid request</a:t>
            </a:r>
          </a:p>
        </p:txBody>
      </p:sp>
    </p:spTree>
    <p:extLst>
      <p:ext uri="{BB962C8B-B14F-4D97-AF65-F5344CB8AC3E}">
        <p14:creationId xmlns:p14="http://schemas.microsoft.com/office/powerpoint/2010/main" val="18228167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Headers</a:t>
            </a:r>
            <a:endParaRPr lang="en-US" dirty="0"/>
          </a:p>
        </p:txBody>
      </p:sp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838200" y="1602205"/>
            <a:ext cx="3352800" cy="4419600"/>
            <a:chOff x="864" y="1200"/>
            <a:chExt cx="2112" cy="2784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864" y="1200"/>
              <a:ext cx="2112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Verdana" charset="0"/>
                </a:rPr>
                <a:t>Request Line</a:t>
              </a: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864" y="1536"/>
              <a:ext cx="2112" cy="1104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864" y="2688"/>
              <a:ext cx="2112" cy="288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shade val="50980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>
                  <a:latin typeface="Verdana" pitchFamily="34" charset="0"/>
                </a:rPr>
                <a:t>A Blank Line</a:t>
              </a:r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864" y="3024"/>
              <a:ext cx="2112" cy="960"/>
            </a:xfrm>
            <a:prstGeom prst="rect">
              <a:avLst/>
            </a:prstGeom>
            <a:solidFill>
              <a:srgbClr val="99CC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chemeClr val="bg1"/>
                  </a:solidFill>
                  <a:latin typeface="Verdana" charset="0"/>
                </a:rPr>
                <a:t>Body</a:t>
              </a:r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1104" y="2304"/>
              <a:ext cx="1632" cy="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Verdana" charset="0"/>
                </a:rPr>
                <a:t>Entity Headers</a:t>
              </a: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1104" y="1968"/>
              <a:ext cx="1632" cy="240"/>
            </a:xfrm>
            <a:prstGeom prst="rect">
              <a:avLst/>
            </a:prstGeom>
            <a:solidFill>
              <a:srgbClr val="99CC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latin typeface="Verdana" charset="0"/>
                </a:rPr>
                <a:t>Request Headers</a:t>
              </a:r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1104" y="1632"/>
              <a:ext cx="1632" cy="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Verdana" charset="0"/>
                </a:rPr>
                <a:t>General Headers</a:t>
              </a:r>
            </a:p>
          </p:txBody>
        </p:sp>
      </p:grpSp>
      <p:grpSp>
        <p:nvGrpSpPr>
          <p:cNvPr id="15" name="Group 10"/>
          <p:cNvGrpSpPr>
            <a:grpSpLocks/>
          </p:cNvGrpSpPr>
          <p:nvPr/>
        </p:nvGrpSpPr>
        <p:grpSpPr bwMode="auto">
          <a:xfrm>
            <a:off x="4800600" y="1602205"/>
            <a:ext cx="3352800" cy="4419600"/>
            <a:chOff x="864" y="1200"/>
            <a:chExt cx="2112" cy="2784"/>
          </a:xfrm>
        </p:grpSpPr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864" y="1200"/>
              <a:ext cx="2112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Verdana" charset="0"/>
                </a:rPr>
                <a:t>Status Line</a:t>
              </a:r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864" y="1536"/>
              <a:ext cx="2112" cy="1104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864" y="2688"/>
              <a:ext cx="2112" cy="288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shade val="50980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>
                  <a:latin typeface="Verdana" pitchFamily="34" charset="0"/>
                </a:rPr>
                <a:t>A Blank Line</a:t>
              </a:r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864" y="3024"/>
              <a:ext cx="2112" cy="960"/>
            </a:xfrm>
            <a:prstGeom prst="rect">
              <a:avLst/>
            </a:prstGeom>
            <a:solidFill>
              <a:srgbClr val="99CC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chemeClr val="bg1"/>
                  </a:solidFill>
                  <a:latin typeface="Verdana" charset="0"/>
                </a:rPr>
                <a:t>Body</a:t>
              </a: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1104" y="2304"/>
              <a:ext cx="1632" cy="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Verdana" charset="0"/>
                </a:rPr>
                <a:t>Entity Headers</a:t>
              </a: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1104" y="1968"/>
              <a:ext cx="1632" cy="240"/>
            </a:xfrm>
            <a:prstGeom prst="rect">
              <a:avLst/>
            </a:prstGeom>
            <a:solidFill>
              <a:srgbClr val="99CC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Verdana" charset="0"/>
                </a:rPr>
                <a:t>Response Headers</a:t>
              </a:r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1104" y="1632"/>
              <a:ext cx="1632" cy="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charset="2"/>
                <a:buChar char="n"/>
                <a:defRPr sz="2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charset="2"/>
                <a:buChar char="n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Verdana" charset="0"/>
                </a:rPr>
                <a:t>General Headers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9413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Headers</a:t>
            </a:r>
            <a:endParaRPr lang="en-US" dirty="0"/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09600" y="1752600"/>
            <a:ext cx="2971800" cy="2133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" name="Line 3"/>
          <p:cNvSpPr>
            <a:spLocks noChangeShapeType="1"/>
          </p:cNvSpPr>
          <p:nvPr/>
        </p:nvSpPr>
        <p:spPr bwMode="auto">
          <a:xfrm>
            <a:off x="609600" y="2133600"/>
            <a:ext cx="2971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609600" y="1752600"/>
            <a:ext cx="2895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Verdana" charset="0"/>
              </a:rPr>
              <a:t>General Headers</a:t>
            </a: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685800" y="2209800"/>
            <a:ext cx="914400" cy="538163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Date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Pragma </a:t>
            </a:r>
          </a:p>
        </p:txBody>
      </p:sp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1676400" y="2209800"/>
            <a:ext cx="1828800" cy="161925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6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Cache Control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Connection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Trailer 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Transfer-Encoding 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Upgrade 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Via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Warning</a:t>
            </a: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4267200" y="1752600"/>
            <a:ext cx="4267200" cy="3886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1" name="Line 8"/>
          <p:cNvSpPr>
            <a:spLocks noChangeShapeType="1"/>
          </p:cNvSpPr>
          <p:nvPr/>
        </p:nvSpPr>
        <p:spPr bwMode="auto">
          <a:xfrm>
            <a:off x="4267200" y="2133600"/>
            <a:ext cx="426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Text Box 9"/>
          <p:cNvSpPr txBox="1">
            <a:spLocks noChangeArrowheads="1"/>
          </p:cNvSpPr>
          <p:nvPr/>
        </p:nvSpPr>
        <p:spPr bwMode="auto">
          <a:xfrm>
            <a:off x="4419600" y="1752600"/>
            <a:ext cx="411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Verdana" charset="0"/>
              </a:rPr>
              <a:t>Request Headers</a:t>
            </a:r>
          </a:p>
        </p:txBody>
      </p: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4343400" y="2209800"/>
            <a:ext cx="1828800" cy="11557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Authorization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From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If-Modified-Since</a:t>
            </a:r>
            <a:r>
              <a:rPr lang="en-US" altLang="en-US" sz="1200">
                <a:latin typeface="Verdana" charset="0"/>
              </a:rPr>
              <a:t> </a:t>
            </a:r>
            <a:r>
              <a:rPr lang="en-US" altLang="en-US" sz="1400">
                <a:latin typeface="Verdana" charset="0"/>
              </a:rPr>
              <a:t>       Referer           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User-Agent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6248400" y="2209800"/>
            <a:ext cx="2209800" cy="3344863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Accept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Accept-Charset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Accept-Encoding 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Accept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Language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Expect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Host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If-Match</a:t>
            </a:r>
            <a:r>
              <a:rPr lang="en-US" altLang="en-US" sz="1800">
                <a:latin typeface="Verdana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If-None-Match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If-Range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If-Unmodified-Since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Max-Forwards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Proxy-Authorization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Range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TE </a:t>
            </a:r>
          </a:p>
        </p:txBody>
      </p:sp>
      <p:sp>
        <p:nvSpPr>
          <p:cNvPr id="35" name="Rectangle 12"/>
          <p:cNvSpPr>
            <a:spLocks noChangeArrowheads="1"/>
          </p:cNvSpPr>
          <p:nvPr/>
        </p:nvSpPr>
        <p:spPr bwMode="auto">
          <a:xfrm>
            <a:off x="782638" y="4648200"/>
            <a:ext cx="457200" cy="304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6" name="Rectangle 13"/>
          <p:cNvSpPr>
            <a:spLocks noChangeArrowheads="1"/>
          </p:cNvSpPr>
          <p:nvPr/>
        </p:nvSpPr>
        <p:spPr bwMode="auto">
          <a:xfrm>
            <a:off x="782638" y="5181600"/>
            <a:ext cx="457200" cy="3048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 useBgFill="1">
        <p:nvSpPr>
          <p:cNvPr id="37" name="Text Box 14"/>
          <p:cNvSpPr txBox="1">
            <a:spLocks noChangeArrowheads="1"/>
          </p:cNvSpPr>
          <p:nvPr/>
        </p:nvSpPr>
        <p:spPr bwMode="auto">
          <a:xfrm>
            <a:off x="1219200" y="4648200"/>
            <a:ext cx="4572000" cy="33655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latin typeface="Verdana" charset="0"/>
              </a:rPr>
              <a:t>Headers present in HTTP/1.0 &amp; HTTP/1.1</a:t>
            </a:r>
          </a:p>
        </p:txBody>
      </p:sp>
      <p:sp useBgFill="1">
        <p:nvSpPr>
          <p:cNvPr id="38" name="Text Box 15"/>
          <p:cNvSpPr txBox="1">
            <a:spLocks noChangeArrowheads="1"/>
          </p:cNvSpPr>
          <p:nvPr/>
        </p:nvSpPr>
        <p:spPr bwMode="auto">
          <a:xfrm>
            <a:off x="1239838" y="5149850"/>
            <a:ext cx="3581400" cy="33655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Verdana" charset="0"/>
              </a:rPr>
              <a:t>New headers added in HTTP/1.1</a:t>
            </a:r>
          </a:p>
        </p:txBody>
      </p:sp>
    </p:spTree>
    <p:extLst>
      <p:ext uri="{BB962C8B-B14F-4D97-AF65-F5344CB8AC3E}">
        <p14:creationId xmlns:p14="http://schemas.microsoft.com/office/powerpoint/2010/main" val="11793571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Headers</a:t>
            </a:r>
            <a:endParaRPr lang="en-US" dirty="0"/>
          </a:p>
        </p:txBody>
      </p:sp>
      <p:sp useBgFill="1">
        <p:nvSpPr>
          <p:cNvPr id="17" name="Rectangle 2"/>
          <p:cNvSpPr>
            <a:spLocks noChangeArrowheads="1"/>
          </p:cNvSpPr>
          <p:nvPr/>
        </p:nvSpPr>
        <p:spPr bwMode="auto">
          <a:xfrm>
            <a:off x="304800" y="1905000"/>
            <a:ext cx="4267200" cy="1905000"/>
          </a:xfrm>
          <a:prstGeom prst="rect">
            <a:avLst/>
          </a:prstGeom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8" name="Line 3"/>
          <p:cNvSpPr>
            <a:spLocks noChangeShapeType="1"/>
          </p:cNvSpPr>
          <p:nvPr/>
        </p:nvSpPr>
        <p:spPr bwMode="auto">
          <a:xfrm>
            <a:off x="304800" y="2286000"/>
            <a:ext cx="426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838200" y="1905000"/>
            <a:ext cx="3505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Verdana" charset="0"/>
              </a:rPr>
              <a:t>Response Headers</a:t>
            </a: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2514600" y="2362200"/>
            <a:ext cx="1905000" cy="1368425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Accept-Ranges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Age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ETag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Proxy-Authenticate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Retry-After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Vary    </a:t>
            </a: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4724400" y="1828800"/>
            <a:ext cx="4114800" cy="2133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>
            <a:off x="4724400" y="2209800"/>
            <a:ext cx="411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4724400" y="1828800"/>
            <a:ext cx="411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Verdana" charset="0"/>
              </a:rPr>
              <a:t>Entity Headers</a:t>
            </a:r>
          </a:p>
        </p:txBody>
      </p:sp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4800600" y="2286000"/>
            <a:ext cx="1905000" cy="158115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Allow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Content-Encoding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Content-Length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Content-Type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Expires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Last-Modified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extension-header</a:t>
            </a:r>
          </a:p>
        </p:txBody>
      </p:sp>
      <p:sp>
        <p:nvSpPr>
          <p:cNvPr id="39" name="Rectangle 10"/>
          <p:cNvSpPr>
            <a:spLocks noChangeArrowheads="1"/>
          </p:cNvSpPr>
          <p:nvPr/>
        </p:nvSpPr>
        <p:spPr bwMode="auto">
          <a:xfrm>
            <a:off x="2514600" y="4800600"/>
            <a:ext cx="457200" cy="304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0" name="Rectangle 11"/>
          <p:cNvSpPr>
            <a:spLocks noChangeArrowheads="1"/>
          </p:cNvSpPr>
          <p:nvPr/>
        </p:nvSpPr>
        <p:spPr bwMode="auto">
          <a:xfrm>
            <a:off x="2514600" y="5334000"/>
            <a:ext cx="457200" cy="3048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1" name="Text Box 12"/>
          <p:cNvSpPr txBox="1">
            <a:spLocks noChangeArrowheads="1"/>
          </p:cNvSpPr>
          <p:nvPr/>
        </p:nvSpPr>
        <p:spPr bwMode="auto">
          <a:xfrm>
            <a:off x="2951163" y="4800600"/>
            <a:ext cx="457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latin typeface="Verdana" charset="0"/>
              </a:rPr>
              <a:t>Headers present in HTTP/1.0 &amp; HTTP/1.1</a:t>
            </a:r>
          </a:p>
        </p:txBody>
      </p:sp>
      <p:sp>
        <p:nvSpPr>
          <p:cNvPr id="42" name="Text Box 13"/>
          <p:cNvSpPr txBox="1">
            <a:spLocks noChangeArrowheads="1"/>
          </p:cNvSpPr>
          <p:nvPr/>
        </p:nvSpPr>
        <p:spPr bwMode="auto">
          <a:xfrm>
            <a:off x="2971800" y="5302250"/>
            <a:ext cx="3581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Verdana" charset="0"/>
              </a:rPr>
              <a:t>New headers added in HTTP/1.1</a:t>
            </a:r>
          </a:p>
        </p:txBody>
      </p:sp>
      <p:sp>
        <p:nvSpPr>
          <p:cNvPr id="43" name="Text Box 14"/>
          <p:cNvSpPr txBox="1">
            <a:spLocks noChangeArrowheads="1"/>
          </p:cNvSpPr>
          <p:nvPr/>
        </p:nvSpPr>
        <p:spPr bwMode="auto">
          <a:xfrm>
            <a:off x="6781800" y="2286000"/>
            <a:ext cx="1981200" cy="942975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Content-Language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Content-Location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Content-MD5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Content-Range</a:t>
            </a:r>
            <a:endParaRPr lang="en-US" altLang="en-US" sz="1800">
              <a:latin typeface="Verdana" charset="0"/>
            </a:endParaRPr>
          </a:p>
        </p:txBody>
      </p:sp>
      <p:sp>
        <p:nvSpPr>
          <p:cNvPr id="44" name="Text Box 15"/>
          <p:cNvSpPr txBox="1">
            <a:spLocks noChangeArrowheads="1"/>
          </p:cNvSpPr>
          <p:nvPr/>
        </p:nvSpPr>
        <p:spPr bwMode="auto">
          <a:xfrm>
            <a:off x="381000" y="2362200"/>
            <a:ext cx="1981200" cy="814388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Location 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Server 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latin typeface="Verdana" charset="0"/>
              </a:rPr>
              <a:t>WWW-Authenticate</a:t>
            </a:r>
          </a:p>
        </p:txBody>
      </p:sp>
    </p:spTree>
    <p:extLst>
      <p:ext uri="{BB962C8B-B14F-4D97-AF65-F5344CB8AC3E}">
        <p14:creationId xmlns:p14="http://schemas.microsoft.com/office/powerpoint/2010/main" val="9780662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221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Web Processing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altLang="en-US" dirty="0" err="1"/>
              <a:t>HyperText</a:t>
            </a:r>
            <a:r>
              <a:rPr lang="en-US" altLang="en-US" dirty="0"/>
              <a:t> Markup Language (HTML)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Web of linked documents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Unlimited scope of information content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Hypertext Transfer Protocol (HTTP)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Universal access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HTTP is a "request-response" protocol specifying that a client will open a connection to server then send request using a very specific format. Server will then respond and close connection. 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Graphical browser client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Sophisticated rendering makes authoring simpler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HTML file server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Using HTTP, interprets request, provides appropriate response, usually a file in HTML format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0337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189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HTML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altLang="en-US" dirty="0"/>
              <a:t>HTML tag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Tagged Head section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Declarations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Tagged Body section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Block elements</a:t>
            </a:r>
          </a:p>
          <a:p>
            <a:pPr lvl="2">
              <a:lnSpc>
                <a:spcPct val="110000"/>
              </a:lnSpc>
            </a:pPr>
            <a:r>
              <a:rPr lang="en-US" altLang="en-US" dirty="0"/>
              <a:t>Headings, paragraphs, lists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Forms</a:t>
            </a:r>
          </a:p>
          <a:p>
            <a:pPr lvl="2">
              <a:lnSpc>
                <a:spcPct val="110000"/>
              </a:lnSpc>
            </a:pPr>
            <a:r>
              <a:rPr lang="en-US" altLang="en-US" dirty="0"/>
              <a:t>Text fields, Buttons, Menus, …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Frames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Images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Links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Tables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9487025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"/>
            <a:ext cx="79248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74395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"/>
            <a:ext cx="79248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5743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Extension—Cascading Style 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/>
              <a:t>Help to separate content from presentation</a:t>
            </a:r>
          </a:p>
          <a:p>
            <a:r>
              <a:rPr lang="en-US" altLang="en-US" sz="3200" dirty="0"/>
              <a:t>Defines styles using C-structure like notation:</a:t>
            </a:r>
          </a:p>
          <a:p>
            <a:pPr lvl="1"/>
            <a:r>
              <a:rPr lang="en-US" altLang="en-US" sz="2800" dirty="0"/>
              <a:t>body { font-family: </a:t>
            </a:r>
            <a:r>
              <a:rPr lang="en-US" altLang="en-US" sz="2800" dirty="0" err="1"/>
              <a:t>tahoma</a:t>
            </a:r>
            <a:r>
              <a:rPr lang="en-US" altLang="en-US" sz="2800" dirty="0"/>
              <a:t>; font-size: medium; }</a:t>
            </a:r>
          </a:p>
          <a:p>
            <a:pPr lvl="2"/>
            <a:r>
              <a:rPr lang="en-US" altLang="en-US" sz="2400" dirty="0"/>
              <a:t>May apply to specific tags, as above</a:t>
            </a:r>
          </a:p>
          <a:p>
            <a:pPr lvl="1"/>
            <a:r>
              <a:rPr lang="en-US" altLang="en-US" sz="2800" dirty="0"/>
              <a:t>.notice { color: red; font-size: large; }</a:t>
            </a:r>
          </a:p>
          <a:p>
            <a:pPr lvl="2"/>
            <a:r>
              <a:rPr lang="en-US" altLang="en-US" sz="2400" dirty="0"/>
              <a:t>Defines a class called notice</a:t>
            </a:r>
          </a:p>
          <a:p>
            <a:pPr lvl="2"/>
            <a:r>
              <a:rPr lang="en-US" altLang="en-US" sz="2400" dirty="0"/>
              <a:t>&lt;span class=“notice”&gt;…&lt;/span&gt;</a:t>
            </a:r>
          </a:p>
          <a:p>
            <a:pPr lvl="2"/>
            <a:r>
              <a:rPr lang="en-US" altLang="en-US" sz="2400" dirty="0"/>
              <a:t>By default can be applied to any tag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8017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921473"/>
              </p:ext>
            </p:extLst>
          </p:nvPr>
        </p:nvGraphicFramePr>
        <p:xfrm>
          <a:off x="609600" y="381000"/>
          <a:ext cx="7885364" cy="59140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1" name="Document" r:id="rId3" imgW="7299960" imgH="5486400" progId="Word.Document.8">
                  <p:embed/>
                </p:oleObj>
              </mc:Choice>
              <mc:Fallback>
                <p:oleObj name="Document" r:id="rId3" imgW="7299960" imgH="54864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81000"/>
                        <a:ext cx="7885364" cy="59140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350711" y="4572000"/>
            <a:ext cx="3124200" cy="1295400"/>
          </a:xfrm>
          <a:prstGeom prst="wedgeRoundRectCallout">
            <a:avLst>
              <a:gd name="adj1" fmla="val -79467"/>
              <a:gd name="adj2" fmla="val -12444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Cascading style sheets introduced.  Helps separate content from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1552296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914400" y="1219200"/>
            <a:ext cx="7391400" cy="3651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/>
              <a:t>Programming the Web</a:t>
            </a:r>
          </a:p>
        </p:txBody>
      </p:sp>
    </p:spTree>
    <p:extLst>
      <p:ext uri="{BB962C8B-B14F-4D97-AF65-F5344CB8AC3E}">
        <p14:creationId xmlns:p14="http://schemas.microsoft.com/office/powerpoint/2010/main" val="17743727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Web Programming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/>
              <a:t>Packaged functionality</a:t>
            </a:r>
          </a:p>
          <a:p>
            <a:pPr lvl="1"/>
            <a:r>
              <a:rPr lang="en-US" altLang="en-US" sz="2800" dirty="0"/>
              <a:t>Web server supports default and user supplied controls</a:t>
            </a:r>
          </a:p>
          <a:p>
            <a:r>
              <a:rPr lang="en-US" altLang="en-US" sz="3200" dirty="0"/>
              <a:t>Dynamic content display</a:t>
            </a:r>
          </a:p>
          <a:p>
            <a:pPr lvl="1"/>
            <a:r>
              <a:rPr lang="en-US" altLang="en-US" sz="2800" dirty="0"/>
              <a:t>ASP, JSP generates HTML using server data</a:t>
            </a:r>
          </a:p>
          <a:p>
            <a:pPr lvl="1"/>
            <a:r>
              <a:rPr lang="en-US" altLang="en-US" sz="2800" dirty="0"/>
              <a:t>Browser interprets client side scripts</a:t>
            </a:r>
          </a:p>
          <a:p>
            <a:r>
              <a:rPr lang="en-US" altLang="en-US" sz="3200" dirty="0"/>
              <a:t>Machine-to-machine</a:t>
            </a:r>
          </a:p>
          <a:p>
            <a:pPr lvl="1"/>
            <a:r>
              <a:rPr lang="en-US" altLang="en-US" sz="2800" dirty="0"/>
              <a:t>Web services provide RPC interface</a:t>
            </a:r>
            <a:endParaRPr lang="en-US" alt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0061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Programming the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600" dirty="0"/>
              <a:t>Client-side programming</a:t>
            </a:r>
          </a:p>
          <a:p>
            <a:pPr lvl="1"/>
            <a:r>
              <a:rPr lang="en-US" altLang="en-US" sz="2200" dirty="0"/>
              <a:t>JavaScript</a:t>
            </a:r>
          </a:p>
          <a:p>
            <a:pPr lvl="2"/>
            <a:r>
              <a:rPr lang="en-US" altLang="en-US" sz="1900" dirty="0"/>
              <a:t>Can modify HTML document using scripts sent from server and interpreted by client.</a:t>
            </a:r>
          </a:p>
          <a:p>
            <a:pPr lvl="1"/>
            <a:r>
              <a:rPr lang="en-US" altLang="en-US" sz="2200" dirty="0"/>
              <a:t>Silverlight uses C# in embedded CLR in browser plug-in</a:t>
            </a:r>
          </a:p>
          <a:p>
            <a:pPr lvl="1"/>
            <a:r>
              <a:rPr lang="en-US" altLang="en-US" sz="2200" dirty="0" err="1"/>
              <a:t>.Net</a:t>
            </a:r>
            <a:r>
              <a:rPr lang="en-US" altLang="en-US" sz="2200" dirty="0"/>
              <a:t> controls, Java applets—need permissions</a:t>
            </a:r>
          </a:p>
          <a:p>
            <a:r>
              <a:rPr lang="en-US" altLang="en-US" sz="2600" dirty="0"/>
              <a:t>Server-side programming</a:t>
            </a:r>
          </a:p>
          <a:p>
            <a:pPr lvl="1"/>
            <a:r>
              <a:rPr lang="en-US" altLang="en-US" sz="2200" dirty="0"/>
              <a:t>ASP script, C# code-behind</a:t>
            </a:r>
          </a:p>
          <a:p>
            <a:pPr lvl="1"/>
            <a:r>
              <a:rPr lang="en-US" altLang="en-US" sz="2200" dirty="0"/>
              <a:t>Server components</a:t>
            </a:r>
          </a:p>
          <a:p>
            <a:pPr lvl="2"/>
            <a:r>
              <a:rPr lang="en-US" altLang="en-US" sz="1900" dirty="0"/>
              <a:t>Session, application, ADO, </a:t>
            </a:r>
            <a:r>
              <a:rPr lang="en-US" altLang="en-US" sz="1900" dirty="0" err="1"/>
              <a:t>FileSystem</a:t>
            </a:r>
            <a:r>
              <a:rPr lang="en-US" altLang="en-US" sz="1900" dirty="0"/>
              <a:t>, …</a:t>
            </a:r>
          </a:p>
          <a:p>
            <a:pPr lvl="1"/>
            <a:r>
              <a:rPr lang="en-US" altLang="en-US" sz="2200" dirty="0"/>
              <a:t>Web controls used on ASPX pages</a:t>
            </a:r>
          </a:p>
          <a:p>
            <a:pPr lvl="1"/>
            <a:r>
              <a:rPr lang="en-US" altLang="en-US" sz="2200" dirty="0"/>
              <a:t>Web services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1603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en-US" altLang="en-US" dirty="0"/>
              <a:t>Web Programming— </a:t>
            </a:r>
            <a:br>
              <a:rPr lang="en-US" altLang="en-US" dirty="0"/>
            </a:br>
            <a:r>
              <a:rPr lang="en-US" altLang="en-US" dirty="0"/>
              <a:t>Language Model</a:t>
            </a:r>
            <a:endParaRPr lang="en-US" dirty="0"/>
          </a:p>
        </p:txBody>
      </p:sp>
      <p:graphicFrame>
        <p:nvGraphicFramePr>
          <p:cNvPr id="5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156473"/>
              </p:ext>
            </p:extLst>
          </p:nvPr>
        </p:nvGraphicFramePr>
        <p:xfrm>
          <a:off x="914400" y="1524000"/>
          <a:ext cx="7315200" cy="4754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4" name="Visio" r:id="rId3" imgW="8509000" imgH="5537200" progId="Visio.Drawing.11">
                  <p:embed/>
                </p:oleObj>
              </mc:Choice>
              <mc:Fallback>
                <p:oleObj name="Visio" r:id="rId3" imgW="8509000" imgH="55372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524000"/>
                        <a:ext cx="7315200" cy="47548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25260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en-US" altLang="en-US" dirty="0"/>
              <a:t>Programming the Web</a:t>
            </a:r>
            <a:br>
              <a:rPr lang="en-US" altLang="en-US" sz="4800" dirty="0"/>
            </a:br>
            <a:r>
              <a:rPr lang="en-US" altLang="en-US" dirty="0"/>
              <a:t>Server-Side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What is server-side code?</a:t>
            </a:r>
          </a:p>
          <a:p>
            <a:pPr lvl="1"/>
            <a:r>
              <a:rPr lang="en-US" altLang="en-US" sz="2400" dirty="0"/>
              <a:t>Software that runs on the server, not the client</a:t>
            </a:r>
          </a:p>
          <a:p>
            <a:pPr lvl="1"/>
            <a:r>
              <a:rPr lang="en-US" altLang="en-US" sz="2400" dirty="0"/>
              <a:t>Receives input from</a:t>
            </a:r>
          </a:p>
          <a:p>
            <a:pPr marL="1085850" lvl="2"/>
            <a:r>
              <a:rPr lang="en-US" altLang="en-US" sz="2000" dirty="0"/>
              <a:t>URL parameters</a:t>
            </a:r>
          </a:p>
          <a:p>
            <a:pPr marL="1085850" lvl="2"/>
            <a:r>
              <a:rPr lang="en-US" altLang="en-US" sz="2000" dirty="0"/>
              <a:t>HTML form data</a:t>
            </a:r>
          </a:p>
          <a:p>
            <a:pPr marL="1085850" lvl="2"/>
            <a:r>
              <a:rPr lang="en-US" altLang="en-US" sz="2000" dirty="0"/>
              <a:t>Cookies</a:t>
            </a:r>
          </a:p>
          <a:p>
            <a:pPr marL="1085850" lvl="2"/>
            <a:r>
              <a:rPr lang="en-US" altLang="en-US" sz="2000" dirty="0"/>
              <a:t>HTTP headers</a:t>
            </a:r>
          </a:p>
          <a:p>
            <a:pPr lvl="1"/>
            <a:r>
              <a:rPr lang="en-US" altLang="en-US" sz="2400" dirty="0"/>
              <a:t>Can access server-side databases, e-mail servers, files, web services, etc.</a:t>
            </a:r>
          </a:p>
          <a:p>
            <a:pPr lvl="1"/>
            <a:r>
              <a:rPr lang="en-US" altLang="en-US" sz="2400" dirty="0"/>
              <a:t>Dynamically builds a custom HTML response </a:t>
            </a:r>
            <a:br>
              <a:rPr lang="en-US" altLang="en-US" sz="2400" dirty="0"/>
            </a:br>
            <a:r>
              <a:rPr lang="en-US" altLang="en-US" sz="2400" dirty="0"/>
              <a:t>for a client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403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Traditional HTML Serving Model</a:t>
            </a:r>
            <a:endParaRPr lang="en-US" dirty="0"/>
          </a:p>
        </p:txBody>
      </p:sp>
      <p:graphicFrame>
        <p:nvGraphicFramePr>
          <p:cNvPr id="5" name="Object 8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0285162"/>
              </p:ext>
            </p:extLst>
          </p:nvPr>
        </p:nvGraphicFramePr>
        <p:xfrm>
          <a:off x="961231" y="1447800"/>
          <a:ext cx="7221538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7" name="Visio" r:id="rId3" imgW="8597900" imgH="6007100" progId="Visio.Drawing.11">
                  <p:embed/>
                </p:oleObj>
              </mc:Choice>
              <mc:Fallback>
                <p:oleObj name="Visio" r:id="rId3" imgW="8597900" imgH="60071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1231" y="1447800"/>
                        <a:ext cx="7221538" cy="480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16176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ASP Dynamic Serving Model</a:t>
            </a:r>
          </a:p>
        </p:txBody>
      </p:sp>
      <p:graphicFrame>
        <p:nvGraphicFramePr>
          <p:cNvPr id="6" name="Object 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9431799"/>
              </p:ext>
            </p:extLst>
          </p:nvPr>
        </p:nvGraphicFramePr>
        <p:xfrm>
          <a:off x="888206" y="1600200"/>
          <a:ext cx="7367588" cy="453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1" name="Visio" r:id="rId3" imgW="9118600" imgH="6832600" progId="Visio.Drawing.11">
                  <p:embed/>
                </p:oleObj>
              </mc:Choice>
              <mc:Fallback>
                <p:oleObj name="Visio" r:id="rId3" imgW="9118600" imgH="68326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8206" y="1600200"/>
                        <a:ext cx="7367588" cy="453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89823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 err="1"/>
              <a:t>Asp.Net</a:t>
            </a:r>
            <a:r>
              <a:rPr lang="en-US" altLang="en-US" dirty="0"/>
              <a:t> Serving Model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7148671"/>
              </p:ext>
            </p:extLst>
          </p:nvPr>
        </p:nvGraphicFramePr>
        <p:xfrm>
          <a:off x="1203325" y="1463842"/>
          <a:ext cx="6737350" cy="4736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6" name="Visio" r:id="rId3" imgW="8940800" imgH="6743700" progId="Visio.Drawing.11">
                  <p:embed/>
                </p:oleObj>
              </mc:Choice>
              <mc:Fallback>
                <p:oleObj name="Visio" r:id="rId3" imgW="8940800" imgH="67437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3325" y="1463842"/>
                        <a:ext cx="6737350" cy="47364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60994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 err="1"/>
              <a:t>Asp.Net</a:t>
            </a:r>
            <a:r>
              <a:rPr lang="en-US" altLang="en-US" dirty="0"/>
              <a:t> Ajax Serving Model</a:t>
            </a:r>
            <a:endParaRPr lang="en-US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62" y="1447800"/>
            <a:ext cx="7051675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43442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en-US" altLang="en-US" dirty="0"/>
              <a:t>Programming the Web</a:t>
            </a:r>
            <a:br>
              <a:rPr lang="en-US" altLang="en-US" dirty="0"/>
            </a:br>
            <a:r>
              <a:rPr lang="en-US" altLang="en-US" dirty="0"/>
              <a:t>Server-Side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Why server-side code?</a:t>
            </a:r>
          </a:p>
          <a:p>
            <a:pPr lvl="1"/>
            <a:r>
              <a:rPr lang="en-US" altLang="en-US" sz="2200" dirty="0"/>
              <a:t>Accessibility</a:t>
            </a:r>
          </a:p>
          <a:p>
            <a:pPr marL="1085850" lvl="2"/>
            <a:r>
              <a:rPr lang="en-US" altLang="en-US" sz="2000" dirty="0"/>
              <a:t>You can reach the Internet from any browser, any device, any time, anywhere</a:t>
            </a:r>
          </a:p>
          <a:p>
            <a:pPr lvl="1"/>
            <a:r>
              <a:rPr lang="en-US" altLang="en-US" sz="2200" dirty="0"/>
              <a:t>Manageability</a:t>
            </a:r>
          </a:p>
          <a:p>
            <a:pPr marL="1085850" lvl="2"/>
            <a:r>
              <a:rPr lang="en-US" altLang="en-US" sz="2000" dirty="0"/>
              <a:t>Does not require distribution of application code</a:t>
            </a:r>
          </a:p>
          <a:p>
            <a:pPr marL="1085850" lvl="2"/>
            <a:r>
              <a:rPr lang="en-US" altLang="en-US" sz="2000" dirty="0"/>
              <a:t>Easy to change code</a:t>
            </a:r>
          </a:p>
          <a:p>
            <a:pPr lvl="1"/>
            <a:r>
              <a:rPr lang="en-US" altLang="en-US" sz="2200" dirty="0"/>
              <a:t>Security</a:t>
            </a:r>
          </a:p>
          <a:p>
            <a:pPr marL="1085850" lvl="2"/>
            <a:r>
              <a:rPr lang="en-US" altLang="en-US" sz="2000" dirty="0"/>
              <a:t>Source code is not exposed</a:t>
            </a:r>
          </a:p>
          <a:p>
            <a:pPr marL="1085850" lvl="2"/>
            <a:r>
              <a:rPr lang="en-US" altLang="en-US" sz="2000" dirty="0"/>
              <a:t>Once user is authenticated, can only allow certain actions</a:t>
            </a:r>
          </a:p>
          <a:p>
            <a:pPr lvl="1"/>
            <a:r>
              <a:rPr lang="en-US" altLang="en-US" sz="2200" dirty="0"/>
              <a:t>Scalability</a:t>
            </a:r>
          </a:p>
          <a:p>
            <a:pPr marL="1085850" lvl="2"/>
            <a:r>
              <a:rPr lang="en-US" altLang="en-US" sz="2000" dirty="0"/>
              <a:t>Web-based three-tier architecture can scale out</a:t>
            </a:r>
          </a:p>
        </p:txBody>
      </p:sp>
    </p:spTree>
    <p:extLst>
      <p:ext uri="{BB962C8B-B14F-4D97-AF65-F5344CB8AC3E}">
        <p14:creationId xmlns:p14="http://schemas.microsoft.com/office/powerpoint/2010/main" val="10293612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211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Three-Tier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811379"/>
          </a:xfrm>
        </p:spPr>
        <p:txBody>
          <a:bodyPr/>
          <a:lstStyle/>
          <a:p>
            <a:r>
              <a:rPr lang="en-US" altLang="en-US" dirty="0"/>
              <a:t>Client tier</a:t>
            </a:r>
          </a:p>
          <a:p>
            <a:pPr lvl="1"/>
            <a:r>
              <a:rPr lang="en-US" altLang="en-US" dirty="0"/>
              <a:t>Presentation layer</a:t>
            </a:r>
          </a:p>
          <a:p>
            <a:pPr lvl="1"/>
            <a:r>
              <a:rPr lang="en-US" altLang="en-US" dirty="0"/>
              <a:t>Client UI, client-side scripts, client specific application logic</a:t>
            </a:r>
          </a:p>
          <a:p>
            <a:r>
              <a:rPr lang="en-US" altLang="en-US" dirty="0"/>
              <a:t>Server tier</a:t>
            </a:r>
          </a:p>
          <a:p>
            <a:pPr lvl="1"/>
            <a:r>
              <a:rPr lang="en-US" altLang="en-US" dirty="0"/>
              <a:t>Application logic, server-side scripts, form handling, data requests</a:t>
            </a:r>
          </a:p>
          <a:p>
            <a:r>
              <a:rPr lang="en-US" altLang="en-US" dirty="0"/>
              <a:t>Data tier</a:t>
            </a:r>
          </a:p>
          <a:p>
            <a:pPr lvl="1"/>
            <a:r>
              <a:rPr lang="en-US" altLang="en-US" dirty="0"/>
              <a:t>Data storage and access </a:t>
            </a:r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6339317"/>
              </p:ext>
            </p:extLst>
          </p:nvPr>
        </p:nvGraphicFramePr>
        <p:xfrm>
          <a:off x="800100" y="2133600"/>
          <a:ext cx="7543800" cy="402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3" name="VISIO" r:id="rId3" imgW="5981700" imgH="2667000" progId="Visio.Drawing.6">
                  <p:embed/>
                </p:oleObj>
              </mc:Choice>
              <mc:Fallback>
                <p:oleObj name="VISIO" r:id="rId3" imgW="5981700" imgH="266700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2133600"/>
                        <a:ext cx="7543800" cy="402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76382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8711407"/>
              </p:ext>
            </p:extLst>
          </p:nvPr>
        </p:nvGraphicFramePr>
        <p:xfrm>
          <a:off x="838200" y="228600"/>
          <a:ext cx="7772400" cy="601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7" name="Visio" r:id="rId3" imgW="10426700" imgH="8102600" progId="Visio.Drawing.11">
                  <p:embed/>
                </p:oleObj>
              </mc:Choice>
              <mc:Fallback>
                <p:oleObj name="Visio" r:id="rId3" imgW="10426700" imgH="81026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28600"/>
                        <a:ext cx="7772400" cy="601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3766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 err="1"/>
              <a:t>.Net</a:t>
            </a:r>
            <a:r>
              <a:rPr lang="en-US" altLang="en-US" dirty="0"/>
              <a:t>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model of previous slide is very powerful!</a:t>
            </a:r>
            <a:br>
              <a:rPr lang="en-US" altLang="en-US" dirty="0"/>
            </a:br>
            <a:endParaRPr lang="en-US" altLang="en-US" sz="1400" dirty="0"/>
          </a:p>
          <a:p>
            <a:pPr lvl="1"/>
            <a:r>
              <a:rPr lang="en-US" altLang="en-US" dirty="0"/>
              <a:t>A browser that knows nothing about some sophisticated server-side processing can take advantage of that by downloading a </a:t>
            </a:r>
            <a:r>
              <a:rPr lang="en-US" altLang="en-US" dirty="0" err="1"/>
              <a:t>.Net</a:t>
            </a:r>
            <a:r>
              <a:rPr lang="en-US" altLang="en-US" dirty="0"/>
              <a:t> control that encapsulates all the intelligence necessary to work with the server.</a:t>
            </a:r>
            <a:br>
              <a:rPr lang="en-US" altLang="en-US" dirty="0"/>
            </a:br>
            <a:endParaRPr lang="en-US" altLang="en-US" dirty="0"/>
          </a:p>
          <a:p>
            <a:pPr lvl="1"/>
            <a:r>
              <a:rPr lang="en-US" altLang="en-US" dirty="0"/>
              <a:t>Similarly, a browser can be given new processing capabilities, simply by loading a local web page that contains controls with the desired abilities.</a:t>
            </a:r>
            <a:br>
              <a:rPr lang="en-US" altLang="en-US" dirty="0"/>
            </a:br>
            <a:endParaRPr lang="en-US" altLang="en-US" dirty="0"/>
          </a:p>
          <a:p>
            <a:pPr lvl="1"/>
            <a:r>
              <a:rPr lang="en-US" altLang="en-US" dirty="0"/>
              <a:t>Note that web page scripts do the same thing, only not quite so efficiently, and often with limitations on processing capabilities.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8424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en-US" altLang="en-US" dirty="0"/>
              <a:t>Displaying ActiveX </a:t>
            </a:r>
            <a:br>
              <a:rPr lang="en-US" altLang="en-US" dirty="0"/>
            </a:br>
            <a:r>
              <a:rPr lang="en-US" altLang="en-US" dirty="0"/>
              <a:t>Controls on a Web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  <a:buClrTx/>
              <a:buSzTx/>
              <a:buFont typeface="Wingdings" charset="2"/>
              <a:buNone/>
            </a:pPr>
            <a:r>
              <a:rPr lang="en-US" altLang="en-US" dirty="0"/>
              <a:t>Here is an example of an object tag and attributes for inserting a control on a web page.</a:t>
            </a:r>
          </a:p>
          <a:p>
            <a:pPr>
              <a:spcBef>
                <a:spcPct val="0"/>
              </a:spcBef>
              <a:buClrTx/>
              <a:buSzTx/>
              <a:buFont typeface="Wingdings" charset="2"/>
              <a:buNone/>
            </a:pPr>
            <a:endParaRPr lang="en-US" altLang="en-US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    &lt;OBJECT CLASSID="clsid:FC25B780-75BE-11CF-8B01-444553540000“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       CODEBASE="/</a:t>
            </a:r>
            <a:r>
              <a:rPr lang="en-US" altLang="en-US" sz="2000" dirty="0" err="1"/>
              <a:t>ie</a:t>
            </a:r>
            <a:r>
              <a:rPr lang="en-US" altLang="en-US" sz="2000" dirty="0"/>
              <a:t>/download/</a:t>
            </a:r>
            <a:r>
              <a:rPr lang="en-US" altLang="en-US" sz="2000" dirty="0" err="1"/>
              <a:t>activex</a:t>
            </a:r>
            <a:r>
              <a:rPr lang="en-US" altLang="en-US" sz="2000" dirty="0"/>
              <a:t>/</a:t>
            </a:r>
            <a:r>
              <a:rPr lang="en-US" altLang="en-US" sz="2000" dirty="0" err="1"/>
              <a:t>iechart.ocx</a:t>
            </a:r>
            <a:r>
              <a:rPr lang="en-US" altLang="en-US" sz="2000" dirty="0"/>
              <a:t>" ID=chart1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       WIDTH=400 HEIGHT=200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       ALIGN=center HSPACE=0 VSPACE=0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    &gt;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      &lt;PARAM NAME="</a:t>
            </a:r>
            <a:r>
              <a:rPr lang="en-US" altLang="en-US" sz="2000" dirty="0" err="1"/>
              <a:t>BackColor</a:t>
            </a:r>
            <a:r>
              <a:rPr lang="en-US" altLang="en-US" sz="2000" dirty="0"/>
              <a:t>" value="#</a:t>
            </a:r>
            <a:r>
              <a:rPr lang="en-US" altLang="en-US" sz="2000" dirty="0" err="1"/>
              <a:t>ffffff</a:t>
            </a:r>
            <a:r>
              <a:rPr lang="en-US" altLang="en-US" sz="2000" dirty="0"/>
              <a:t>“&gt;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      &lt;PARAM NAME="</a:t>
            </a:r>
            <a:r>
              <a:rPr lang="en-US" altLang="en-US" sz="2000" dirty="0" err="1"/>
              <a:t>ForeColor</a:t>
            </a:r>
            <a:r>
              <a:rPr lang="en-US" altLang="en-US" sz="2000" dirty="0"/>
              <a:t>" value="#0000ff"&gt;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      &lt;PARAM NAME="</a:t>
            </a:r>
            <a:r>
              <a:rPr lang="en-US" altLang="en-US" sz="2000" dirty="0" err="1"/>
              <a:t>url</a:t>
            </a:r>
            <a:r>
              <a:rPr lang="en-US" altLang="en-US" sz="2000" dirty="0"/>
              <a:t>" VALUE="/</a:t>
            </a:r>
            <a:r>
              <a:rPr lang="en-US" altLang="en-US" sz="2000" dirty="0" err="1"/>
              <a:t>ie</a:t>
            </a:r>
            <a:r>
              <a:rPr lang="en-US" altLang="en-US" sz="2000" dirty="0"/>
              <a:t>/controls/chart/</a:t>
            </a:r>
            <a:r>
              <a:rPr lang="en-US" altLang="en-US" sz="2000" dirty="0" err="1"/>
              <a:t>mychart.txt</a:t>
            </a:r>
            <a:r>
              <a:rPr lang="en-US" altLang="en-US" sz="2000" dirty="0"/>
              <a:t>“&gt;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    &lt;/OBJECT&gt;</a:t>
            </a:r>
          </a:p>
        </p:txBody>
      </p:sp>
    </p:spTree>
    <p:extLst>
      <p:ext uri="{BB962C8B-B14F-4D97-AF65-F5344CB8AC3E}">
        <p14:creationId xmlns:p14="http://schemas.microsoft.com/office/powerpoint/2010/main" val="346685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8155305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4515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Browser Object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en-US" dirty="0"/>
              <a:t>Window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Browser window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Document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Current HTML page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Form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A form holds controls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Often used to submit data to server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Frame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Frame in browser window 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Location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Location of current web page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URL, domain name, port, path, …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Navigator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Browser, itself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History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1148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1962024"/>
              </p:ext>
            </p:extLst>
          </p:nvPr>
        </p:nvGraphicFramePr>
        <p:xfrm>
          <a:off x="381000" y="381000"/>
          <a:ext cx="8382000" cy="586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5" name="VISIO" r:id="rId3" imgW="10137422" imgH="7845778" progId="Visio.Drawing.6">
                  <p:embed/>
                </p:oleObj>
              </mc:Choice>
              <mc:Fallback>
                <p:oleObj name="VISIO" r:id="rId3" imgW="10137422" imgH="7845778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81000"/>
                        <a:ext cx="8382000" cy="586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1528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Some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dirty="0"/>
              <a:t>Basic HTML pages</a:t>
            </a:r>
          </a:p>
          <a:p>
            <a:pPr lvl="1"/>
            <a:r>
              <a:rPr lang="en-US" altLang="en-US" sz="3200" dirty="0">
                <a:hlinkClick r:id="rId2" action="ppaction://hlinkfile"/>
              </a:rPr>
              <a:t>Example 1</a:t>
            </a:r>
            <a:endParaRPr lang="en-US" alt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2676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Server Object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r>
              <a:rPr lang="en-US" altLang="en-US" dirty="0"/>
              <a:t>Application object</a:t>
            </a:r>
          </a:p>
          <a:p>
            <a:pPr lvl="1"/>
            <a:r>
              <a:rPr lang="en-US" altLang="en-US" sz="2100" dirty="0"/>
              <a:t>Data sharing and locking across clients</a:t>
            </a:r>
          </a:p>
          <a:p>
            <a:r>
              <a:rPr lang="en-US" altLang="en-US" dirty="0"/>
              <a:t>Request object</a:t>
            </a:r>
          </a:p>
          <a:p>
            <a:pPr lvl="1"/>
            <a:r>
              <a:rPr lang="en-US" altLang="en-US" sz="2100" dirty="0"/>
              <a:t>Extracts client data and cookies from HTTP request</a:t>
            </a:r>
          </a:p>
          <a:p>
            <a:r>
              <a:rPr lang="en-US" altLang="en-US" dirty="0"/>
              <a:t>Response object</a:t>
            </a:r>
          </a:p>
          <a:p>
            <a:pPr lvl="1"/>
            <a:r>
              <a:rPr lang="en-US" altLang="en-US" sz="2100" dirty="0"/>
              <a:t>Send cookies or call Write method to place string in HTML output</a:t>
            </a:r>
          </a:p>
          <a:p>
            <a:r>
              <a:rPr lang="en-US" altLang="en-US" dirty="0"/>
              <a:t>Server object</a:t>
            </a:r>
          </a:p>
          <a:p>
            <a:pPr lvl="1"/>
            <a:r>
              <a:rPr lang="en-US" altLang="en-US" sz="2100" dirty="0"/>
              <a:t>Provides utility methods</a:t>
            </a:r>
          </a:p>
          <a:p>
            <a:r>
              <a:rPr lang="en-US" altLang="en-US" dirty="0"/>
              <a:t>Session object</a:t>
            </a:r>
          </a:p>
          <a:p>
            <a:pPr lvl="1"/>
            <a:r>
              <a:rPr lang="en-US" altLang="en-US" sz="2100" dirty="0"/>
              <a:t>If browser supports cookies, will maintain data between page loads, as long as session lasts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29115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4400" dirty="0"/>
              <a:t>Server Components</a:t>
            </a:r>
            <a:br>
              <a:rPr lang="en-US" altLang="en-US" dirty="0"/>
            </a:br>
            <a:r>
              <a:rPr lang="en-US" altLang="en-US" sz="4400" dirty="0">
                <a:hlinkClick r:id="rId2" action="ppaction://hlinksldjump"/>
              </a:rPr>
              <a:t>Skip to Security Issues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/>
              <a:t>Ad rotator—rotates advertisements</a:t>
            </a:r>
          </a:p>
          <a:p>
            <a:r>
              <a:rPr lang="en-US" altLang="en-US" sz="2800" dirty="0"/>
              <a:t>Browser capabilities—determines type</a:t>
            </a:r>
          </a:p>
          <a:p>
            <a:r>
              <a:rPr lang="en-US" altLang="en-US" sz="2800" dirty="0"/>
              <a:t>Database access</a:t>
            </a:r>
          </a:p>
          <a:p>
            <a:pPr lvl="1"/>
            <a:r>
              <a:rPr lang="en-US" altLang="en-US" sz="2400" dirty="0"/>
              <a:t>Active Data Objects (ADO) provide common interface to a variety of data sources</a:t>
            </a:r>
          </a:p>
          <a:p>
            <a:r>
              <a:rPr lang="en-US" altLang="en-US" sz="2800" dirty="0"/>
              <a:t>Content linking</a:t>
            </a:r>
          </a:p>
          <a:p>
            <a:pPr lvl="1"/>
            <a:r>
              <a:rPr lang="en-US" altLang="en-US" sz="2400" dirty="0"/>
              <a:t>Creates list of web pages</a:t>
            </a:r>
          </a:p>
          <a:p>
            <a:r>
              <a:rPr lang="en-US" altLang="en-US" sz="2800" dirty="0"/>
              <a:t>File access component</a:t>
            </a:r>
          </a:p>
          <a:p>
            <a:pPr lvl="1"/>
            <a:r>
              <a:rPr lang="en-US" altLang="en-US" sz="2400" dirty="0"/>
              <a:t>Provides access to server files from scripts</a:t>
            </a:r>
          </a:p>
        </p:txBody>
      </p:sp>
    </p:spTree>
    <p:extLst>
      <p:ext uri="{BB962C8B-B14F-4D97-AF65-F5344CB8AC3E}">
        <p14:creationId xmlns:p14="http://schemas.microsoft.com/office/powerpoint/2010/main" val="711655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7471840"/>
              </p:ext>
            </p:extLst>
          </p:nvPr>
        </p:nvGraphicFramePr>
        <p:xfrm>
          <a:off x="609600" y="457200"/>
          <a:ext cx="8001000" cy="569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9" name="VISIO" r:id="rId3" imgW="10137422" imgH="7845778" progId="Visio.Drawing.6">
                  <p:embed/>
                </p:oleObj>
              </mc:Choice>
              <mc:Fallback>
                <p:oleObj name="VISIO" r:id="rId3" imgW="10137422" imgH="7845778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57200"/>
                        <a:ext cx="8001000" cy="569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0224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Server-Side Programming with ASP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/>
              <a:t>An Active Server Page (ASP) consists of HTML and script.</a:t>
            </a:r>
          </a:p>
          <a:p>
            <a:pPr lvl="1"/>
            <a:r>
              <a:rPr lang="en-US" altLang="en-US" sz="2800" dirty="0"/>
              <a:t>HTML is sent to the client “as is.”</a:t>
            </a:r>
          </a:p>
          <a:p>
            <a:pPr lvl="1"/>
            <a:r>
              <a:rPr lang="en-US" altLang="en-US" sz="2800" dirty="0"/>
              <a:t>Script is executed on a server to dynamically generate more HTML to send to the client.</a:t>
            </a:r>
          </a:p>
          <a:p>
            <a:pPr lvl="1"/>
            <a:r>
              <a:rPr lang="en-US" altLang="en-US" sz="2800" dirty="0"/>
              <a:t>Since it is generated dynamically, ASP can tailor the HTML to the context in which it executes, e.g., based on time, data from client, current server state,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5997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80772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623318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80772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707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80772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54754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en-US" altLang="en-US" dirty="0"/>
              <a:t>Server-Side Programming </a:t>
            </a:r>
            <a:br>
              <a:rPr lang="en-US" altLang="en-US" dirty="0"/>
            </a:br>
            <a:r>
              <a:rPr lang="en-US" altLang="en-US" dirty="0"/>
              <a:t>with </a:t>
            </a:r>
            <a:r>
              <a:rPr lang="en-US" altLang="en-US" dirty="0" err="1"/>
              <a:t>Asp.Net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/>
              <a:t>An </a:t>
            </a:r>
            <a:r>
              <a:rPr lang="en-US" altLang="en-US" sz="2800" dirty="0" err="1"/>
              <a:t>Asp.Net</a:t>
            </a:r>
            <a:r>
              <a:rPr lang="en-US" altLang="en-US" sz="2800" dirty="0"/>
              <a:t> application consists of:</a:t>
            </a:r>
          </a:p>
          <a:p>
            <a:pPr lvl="1"/>
            <a:r>
              <a:rPr lang="en-US" altLang="en-US" sz="2400" dirty="0"/>
              <a:t>Design time:</a:t>
            </a:r>
          </a:p>
          <a:p>
            <a:pPr lvl="2"/>
            <a:r>
              <a:rPr lang="en-US" altLang="en-US" sz="2000" dirty="0"/>
              <a:t>A form with web controls</a:t>
            </a:r>
          </a:p>
          <a:p>
            <a:pPr lvl="2"/>
            <a:r>
              <a:rPr lang="en-US" altLang="en-US" sz="2000" dirty="0"/>
              <a:t>C# code behind event handlers</a:t>
            </a:r>
          </a:p>
          <a:p>
            <a:pPr lvl="1"/>
            <a:r>
              <a:rPr lang="en-US" altLang="en-US" sz="2400" dirty="0"/>
              <a:t>Runtime:</a:t>
            </a:r>
          </a:p>
          <a:p>
            <a:pPr lvl="2"/>
            <a:r>
              <a:rPr lang="en-US" altLang="en-US" sz="2000" dirty="0"/>
              <a:t>Form is translated into an HTML form</a:t>
            </a:r>
          </a:p>
          <a:p>
            <a:pPr lvl="2"/>
            <a:r>
              <a:rPr lang="en-US" altLang="en-US" sz="2000" dirty="0"/>
              <a:t>Web controls become HTML elements with </a:t>
            </a:r>
            <a:r>
              <a:rPr lang="en-US" altLang="en-US" sz="2000" dirty="0" err="1"/>
              <a:t>Javascript</a:t>
            </a:r>
            <a:r>
              <a:rPr lang="en-US" altLang="en-US" sz="2000" dirty="0"/>
              <a:t> event handlers that </a:t>
            </a:r>
            <a:r>
              <a:rPr lang="en-US" altLang="en-US" sz="2000" dirty="0" err="1"/>
              <a:t>postback</a:t>
            </a:r>
            <a:r>
              <a:rPr lang="en-US" altLang="en-US" sz="2000" dirty="0"/>
              <a:t> to the server.</a:t>
            </a:r>
          </a:p>
          <a:p>
            <a:pPr lvl="2"/>
            <a:r>
              <a:rPr lang="en-US" altLang="en-US" sz="2000" dirty="0" err="1"/>
              <a:t>Asp.Net</a:t>
            </a:r>
            <a:r>
              <a:rPr lang="en-US" altLang="en-US" sz="2000" dirty="0"/>
              <a:t> model makes control data available as properties of a Page class, transported from browser to server in a “hidden view-state.”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2777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ISAPI—Server-Side Extensions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altLang="en-US" dirty="0"/>
              <a:t>Server extensions work like CGI scripts to provide server-side processing, but they are DLLs, which reside in the memory space of the HTTP server. </a:t>
            </a:r>
            <a:br>
              <a:rPr lang="en-US" altLang="en-US" dirty="0"/>
            </a:br>
            <a:endParaRPr lang="en-US" altLang="en-US" sz="1600" dirty="0"/>
          </a:p>
          <a:p>
            <a:pPr>
              <a:lnSpc>
                <a:spcPct val="120000"/>
              </a:lnSpc>
            </a:pPr>
            <a:r>
              <a:rPr lang="en-US" altLang="en-US" dirty="0"/>
              <a:t>This is an enormous performance advantage over CGI extensions which need to spawn a new process each time they are run.</a:t>
            </a:r>
            <a:br>
              <a:rPr lang="en-US" altLang="en-US" dirty="0"/>
            </a:br>
            <a:endParaRPr lang="en-US" altLang="en-US" sz="1600" dirty="0"/>
          </a:p>
          <a:p>
            <a:pPr>
              <a:lnSpc>
                <a:spcPct val="120000"/>
              </a:lnSpc>
            </a:pPr>
            <a:r>
              <a:rPr lang="en-US" altLang="en-US" dirty="0"/>
              <a:t>The extension DLL exports </a:t>
            </a:r>
            <a:r>
              <a:rPr lang="en-US" altLang="en-US" dirty="0" err="1"/>
              <a:t>HttpExtensionProc</a:t>
            </a:r>
            <a:r>
              <a:rPr lang="en-US" altLang="en-US" dirty="0"/>
              <a:t>(), which is called by IIS when the user request asks for the extension processing.</a:t>
            </a:r>
            <a:br>
              <a:rPr lang="en-US" altLang="en-US" dirty="0"/>
            </a:br>
            <a:endParaRPr lang="en-US" altLang="en-US" sz="1500" dirty="0"/>
          </a:p>
          <a:p>
            <a:pPr>
              <a:lnSpc>
                <a:spcPct val="120000"/>
              </a:lnSpc>
            </a:pPr>
            <a:r>
              <a:rPr lang="en-US" altLang="en-US" dirty="0"/>
              <a:t>Active Server Page (ASP) scripts and (</a:t>
            </a:r>
            <a:r>
              <a:rPr lang="en-US" altLang="en-US" dirty="0" err="1"/>
              <a:t>Asp.Net</a:t>
            </a:r>
            <a:r>
              <a:rPr lang="en-US" altLang="en-US" dirty="0"/>
              <a:t>) C# code are easier ways to accomplish the same thing. One would expect the ASP script or C# to be faster than CGI but slower than an ISAPI extension.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514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Using Controls and Applets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We’ve already seen how to include an ActiveX control on a web page.</a:t>
            </a:r>
            <a:br>
              <a:rPr lang="en-US" altLang="en-US" sz="3600" dirty="0"/>
            </a:br>
            <a:endParaRPr lang="en-US" altLang="en-US" sz="2000" dirty="0"/>
          </a:p>
          <a:p>
            <a:r>
              <a:rPr lang="en-US" altLang="en-US" sz="3600" dirty="0"/>
              <a:t>Now let’s see how to do that for a Java Applet:</a:t>
            </a:r>
          </a:p>
          <a:p>
            <a:pPr lvl="1"/>
            <a:r>
              <a:rPr lang="en-US" altLang="en-US" sz="3200" dirty="0">
                <a:hlinkClick r:id="rId2" action="ppaction://hlinkfile"/>
              </a:rPr>
              <a:t>Java Applet - Sprites</a:t>
            </a: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8092789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Including Java Applet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9832"/>
            <a:ext cx="8229600" cy="4876800"/>
          </a:xfrm>
        </p:spPr>
        <p:txBody>
          <a:bodyPr>
            <a:normAutofit fontScale="47500" lnSpcReduction="20000"/>
          </a:bodyPr>
          <a:lstStyle/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&lt;applet code=</a:t>
            </a:r>
            <a:r>
              <a:rPr lang="en-US" altLang="en-US" dirty="0" err="1">
                <a:latin typeface="Tahoma" charset="0"/>
              </a:rPr>
              <a:t>sprites.class</a:t>
            </a:r>
            <a:r>
              <a:rPr lang="en-US" altLang="en-US" dirty="0">
                <a:latin typeface="Tahoma" charset="0"/>
              </a:rPr>
              <a:t> width=700 height=125&gt;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&lt;!-- registration code to disable the floating --&gt;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&lt;!-- sign within the program panel and 5-min connection --&gt;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</a:t>
            </a:r>
            <a:r>
              <a:rPr lang="en-US" altLang="en-US" dirty="0" err="1">
                <a:latin typeface="Tahoma" charset="0"/>
              </a:rPr>
              <a:t>param</a:t>
            </a:r>
            <a:r>
              <a:rPr lang="en-US" altLang="en-US" dirty="0">
                <a:latin typeface="Tahoma" charset="0"/>
              </a:rPr>
              <a:t> name=</a:t>
            </a:r>
            <a:r>
              <a:rPr lang="en-US" altLang="en-US" dirty="0" err="1">
                <a:latin typeface="Tahoma" charset="0"/>
              </a:rPr>
              <a:t>regcode</a:t>
            </a:r>
            <a:r>
              <a:rPr lang="en-US" altLang="en-US" dirty="0">
                <a:latin typeface="Tahoma" charset="0"/>
              </a:rPr>
              <a:t> value=99999999&gt;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&lt;!-- frames per second --&gt;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</a:t>
            </a:r>
            <a:r>
              <a:rPr lang="en-US" altLang="en-US" dirty="0" err="1">
                <a:latin typeface="Tahoma" charset="0"/>
              </a:rPr>
              <a:t>param</a:t>
            </a:r>
            <a:r>
              <a:rPr lang="en-US" altLang="en-US" dirty="0">
                <a:latin typeface="Tahoma" charset="0"/>
              </a:rPr>
              <a:t> name=fps value=15&gt;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&lt;!-- background color --&gt;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</a:t>
            </a:r>
            <a:r>
              <a:rPr lang="en-US" altLang="en-US" dirty="0" err="1">
                <a:latin typeface="Tahoma" charset="0"/>
              </a:rPr>
              <a:t>param</a:t>
            </a:r>
            <a:r>
              <a:rPr lang="en-US" altLang="en-US" dirty="0">
                <a:latin typeface="Tahoma" charset="0"/>
              </a:rPr>
              <a:t> name=</a:t>
            </a:r>
            <a:r>
              <a:rPr lang="en-US" altLang="en-US" dirty="0" err="1">
                <a:latin typeface="Tahoma" charset="0"/>
              </a:rPr>
              <a:t>bgcolor</a:t>
            </a:r>
            <a:r>
              <a:rPr lang="en-US" altLang="en-US" dirty="0">
                <a:latin typeface="Tahoma" charset="0"/>
              </a:rPr>
              <a:t> value="185 235 255"&gt;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&lt;!-- border width (0 = no border) --&gt;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</a:t>
            </a:r>
            <a:r>
              <a:rPr lang="en-US" altLang="en-US" dirty="0" err="1">
                <a:latin typeface="Tahoma" charset="0"/>
              </a:rPr>
              <a:t>param</a:t>
            </a:r>
            <a:r>
              <a:rPr lang="en-US" altLang="en-US" dirty="0">
                <a:latin typeface="Tahoma" charset="0"/>
              </a:rPr>
              <a:t> name=border value=3&gt;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&lt;!-- link address when mouse is clicked --&gt;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</a:t>
            </a:r>
            <a:r>
              <a:rPr lang="en-US" altLang="en-US" dirty="0" err="1">
                <a:latin typeface="Tahoma" charset="0"/>
              </a:rPr>
              <a:t>param</a:t>
            </a:r>
            <a:r>
              <a:rPr lang="en-US" altLang="en-US" dirty="0">
                <a:latin typeface="Tahoma" charset="0"/>
              </a:rPr>
              <a:t> name=</a:t>
            </a:r>
            <a:r>
              <a:rPr lang="en-US" altLang="en-US" dirty="0" err="1">
                <a:latin typeface="Tahoma" charset="0"/>
              </a:rPr>
              <a:t>url</a:t>
            </a:r>
            <a:r>
              <a:rPr lang="en-US" altLang="en-US" dirty="0">
                <a:latin typeface="Tahoma" charset="0"/>
              </a:rPr>
              <a:t> value="http://</a:t>
            </a:r>
            <a:r>
              <a:rPr lang="en-US" altLang="en-US" dirty="0" err="1">
                <a:latin typeface="Tahoma" charset="0"/>
              </a:rPr>
              <a:t>www.thejmaker.com</a:t>
            </a:r>
            <a:r>
              <a:rPr lang="en-US" altLang="en-US" dirty="0">
                <a:latin typeface="Tahoma" charset="0"/>
              </a:rPr>
              <a:t>/"&gt;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&lt;!-- number of menu items --&gt;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</a:t>
            </a:r>
            <a:r>
              <a:rPr lang="en-US" altLang="en-US" dirty="0" err="1">
                <a:latin typeface="Tahoma" charset="0"/>
              </a:rPr>
              <a:t>param</a:t>
            </a:r>
            <a:r>
              <a:rPr lang="en-US" altLang="en-US" dirty="0">
                <a:latin typeface="Tahoma" charset="0"/>
              </a:rPr>
              <a:t> name=total value=5&gt;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&lt;!-- control of individual sprites --&gt;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&lt;!--    where | </a:t>
            </a:r>
            <a:r>
              <a:rPr lang="en-US" altLang="en-US" dirty="0" err="1">
                <a:latin typeface="Tahoma" charset="0"/>
              </a:rPr>
              <a:t>seperates</a:t>
            </a:r>
            <a:r>
              <a:rPr lang="en-US" altLang="en-US" dirty="0">
                <a:latin typeface="Tahoma" charset="0"/>
              </a:rPr>
              <a:t> sprite filename, start x and y, speed x and y, wrap-around option --&gt;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</a:t>
            </a:r>
            <a:r>
              <a:rPr lang="en-US" altLang="en-US" dirty="0" err="1">
                <a:latin typeface="Tahoma" charset="0"/>
              </a:rPr>
              <a:t>param</a:t>
            </a:r>
            <a:r>
              <a:rPr lang="en-US" altLang="en-US" dirty="0">
                <a:latin typeface="Tahoma" charset="0"/>
              </a:rPr>
              <a:t> name=menu0 value="sprite0.gif|0 30|1 0|1"&gt;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</a:t>
            </a:r>
            <a:r>
              <a:rPr lang="en-US" altLang="en-US" dirty="0" err="1">
                <a:latin typeface="Tahoma" charset="0"/>
              </a:rPr>
              <a:t>param</a:t>
            </a:r>
            <a:r>
              <a:rPr lang="en-US" altLang="en-US" dirty="0">
                <a:latin typeface="Tahoma" charset="0"/>
              </a:rPr>
              <a:t> name=menu1 value="sprite1.gif|150 35|-1 0|0"&gt;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</a:t>
            </a:r>
            <a:r>
              <a:rPr lang="en-US" altLang="en-US" dirty="0" err="1">
                <a:latin typeface="Tahoma" charset="0"/>
              </a:rPr>
              <a:t>param</a:t>
            </a:r>
            <a:r>
              <a:rPr lang="en-US" altLang="en-US" dirty="0">
                <a:latin typeface="Tahoma" charset="0"/>
              </a:rPr>
              <a:t> name=menu2 value="sprite2.gif|150 45|-3 0|0"&gt;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</a:t>
            </a:r>
            <a:r>
              <a:rPr lang="en-US" altLang="en-US" dirty="0" err="1">
                <a:latin typeface="Tahoma" charset="0"/>
              </a:rPr>
              <a:t>param</a:t>
            </a:r>
            <a:r>
              <a:rPr lang="en-US" altLang="en-US" dirty="0">
                <a:latin typeface="Tahoma" charset="0"/>
              </a:rPr>
              <a:t> name=menu3 value="sprite3.gif|0 40|2 0|1"&gt;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</a:t>
            </a:r>
            <a:r>
              <a:rPr lang="en-US" altLang="en-US" dirty="0" err="1">
                <a:latin typeface="Tahoma" charset="0"/>
              </a:rPr>
              <a:t>param</a:t>
            </a:r>
            <a:r>
              <a:rPr lang="en-US" altLang="en-US" dirty="0">
                <a:latin typeface="Tahoma" charset="0"/>
              </a:rPr>
              <a:t> name=menu4 value="sprite4.gif|100 3|-5 0|0"&gt;</a:t>
            </a: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en-US" altLang="en-US" dirty="0">
                <a:latin typeface="Tahoma" charset="0"/>
              </a:rPr>
              <a:t>&lt;/applet&gt;</a:t>
            </a:r>
          </a:p>
        </p:txBody>
      </p:sp>
    </p:spTree>
    <p:extLst>
      <p:ext uri="{BB962C8B-B14F-4D97-AF65-F5344CB8AC3E}">
        <p14:creationId xmlns:p14="http://schemas.microsoft.com/office/powerpoint/2010/main" val="47321074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Security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r>
              <a:rPr lang="en-US" altLang="en-US" sz="3200" dirty="0"/>
              <a:t>Threats</a:t>
            </a:r>
          </a:p>
          <a:p>
            <a:pPr lvl="1"/>
            <a:r>
              <a:rPr lang="en-US" altLang="en-US" sz="2800" dirty="0"/>
              <a:t>Data integrity</a:t>
            </a:r>
          </a:p>
          <a:p>
            <a:pPr lvl="2"/>
            <a:r>
              <a:rPr lang="en-US" altLang="en-US" sz="2400" dirty="0"/>
              <a:t>Code that deletes or modifies data</a:t>
            </a:r>
          </a:p>
          <a:p>
            <a:pPr lvl="1"/>
            <a:r>
              <a:rPr lang="en-US" altLang="en-US" sz="2800" dirty="0"/>
              <a:t>Privacy</a:t>
            </a:r>
          </a:p>
          <a:p>
            <a:pPr lvl="2"/>
            <a:r>
              <a:rPr lang="en-US" altLang="en-US" sz="2400" dirty="0"/>
              <a:t>Code that copies confidential data and makes it available to others</a:t>
            </a:r>
          </a:p>
          <a:p>
            <a:pPr lvl="1"/>
            <a:r>
              <a:rPr lang="en-US" altLang="en-US" sz="2800" dirty="0"/>
              <a:t>Denial of service</a:t>
            </a:r>
          </a:p>
          <a:p>
            <a:pPr lvl="2"/>
            <a:r>
              <a:rPr lang="en-US" altLang="en-US" sz="2400" dirty="0"/>
              <a:t>Code that consumes all of CPU time or disk memory</a:t>
            </a:r>
          </a:p>
          <a:p>
            <a:pPr lvl="1"/>
            <a:r>
              <a:rPr lang="en-US" altLang="en-US" sz="2800" dirty="0"/>
              <a:t>Elevation of privilege</a:t>
            </a:r>
          </a:p>
          <a:p>
            <a:pPr lvl="2"/>
            <a:r>
              <a:rPr lang="en-US" altLang="en-US" sz="2400" dirty="0"/>
              <a:t>Code that attempts to gain administrative access</a:t>
            </a:r>
          </a:p>
        </p:txBody>
      </p:sp>
    </p:spTree>
    <p:extLst>
      <p:ext uri="{BB962C8B-B14F-4D97-AF65-F5344CB8AC3E}">
        <p14:creationId xmlns:p14="http://schemas.microsoft.com/office/powerpoint/2010/main" val="106958030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66369"/>
              </p:ext>
            </p:extLst>
          </p:nvPr>
        </p:nvGraphicFramePr>
        <p:xfrm>
          <a:off x="609600" y="381000"/>
          <a:ext cx="7924800" cy="5979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5" name="Document" r:id="rId3" imgW="7521677" imgH="12049432" progId="Word.Document.8">
                  <p:embed/>
                </p:oleObj>
              </mc:Choice>
              <mc:Fallback>
                <p:oleObj name="Document" r:id="rId3" imgW="7521677" imgH="12049432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81000"/>
                        <a:ext cx="7924800" cy="59796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378662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Protections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r>
              <a:rPr lang="en-US" altLang="en-US" sz="2800" dirty="0"/>
              <a:t>Least-privilege rule:</a:t>
            </a:r>
          </a:p>
          <a:p>
            <a:pPr lvl="1"/>
            <a:r>
              <a:rPr lang="en-US" altLang="en-US" sz="2400" dirty="0"/>
              <a:t>Use the technology with the fewest capabilities that gets the job done.</a:t>
            </a:r>
          </a:p>
          <a:p>
            <a:r>
              <a:rPr lang="en-US" altLang="en-US" sz="2800" dirty="0"/>
              <a:t>Digital signing</a:t>
            </a:r>
          </a:p>
          <a:p>
            <a:pPr lvl="1"/>
            <a:r>
              <a:rPr lang="en-US" altLang="en-US" sz="2400" dirty="0"/>
              <a:t>Who are you?</a:t>
            </a:r>
          </a:p>
          <a:p>
            <a:r>
              <a:rPr lang="en-US" altLang="en-US" sz="2800" dirty="0"/>
              <a:t>Security zones</a:t>
            </a:r>
          </a:p>
          <a:p>
            <a:pPr lvl="1"/>
            <a:r>
              <a:rPr lang="en-US" altLang="en-US" sz="2400" dirty="0"/>
              <a:t>Trusted and untrusted sites</a:t>
            </a:r>
          </a:p>
          <a:p>
            <a:r>
              <a:rPr lang="en-US" altLang="en-US" sz="2800" dirty="0"/>
              <a:t>Secure sockets layer (SSL)</a:t>
            </a:r>
          </a:p>
          <a:p>
            <a:r>
              <a:rPr lang="en-US" altLang="en-US" sz="2800" dirty="0"/>
              <a:t>Transport layer security (TLS)</a:t>
            </a:r>
          </a:p>
          <a:p>
            <a:r>
              <a:rPr lang="en-US" altLang="en-US" sz="2800" dirty="0"/>
              <a:t>Encryption</a:t>
            </a:r>
            <a:endParaRPr lang="en-US" altLang="en-US" dirty="0">
              <a:latin typeface="Comic Sans MS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9742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914400" y="1219200"/>
            <a:ext cx="7391400" cy="3651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/>
              <a:t>Extending the Web</a:t>
            </a:r>
          </a:p>
        </p:txBody>
      </p:sp>
    </p:spTree>
    <p:extLst>
      <p:ext uri="{BB962C8B-B14F-4D97-AF65-F5344CB8AC3E}">
        <p14:creationId xmlns:p14="http://schemas.microsoft.com/office/powerpoint/2010/main" val="197743125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Current Extensions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/>
              <a:t>Describe data with XML</a:t>
            </a:r>
          </a:p>
          <a:p>
            <a:r>
              <a:rPr lang="en-US" altLang="en-US" sz="3200" dirty="0"/>
              <a:t>Extend HTML into XHTML</a:t>
            </a:r>
          </a:p>
          <a:p>
            <a:r>
              <a:rPr lang="en-US" altLang="en-US" sz="3200" dirty="0"/>
              <a:t>Separate style from content with CSS</a:t>
            </a:r>
          </a:p>
          <a:p>
            <a:pPr lvl="1"/>
            <a:r>
              <a:rPr lang="en-US" altLang="en-US" sz="2800" dirty="0"/>
              <a:t>Cascading style sheets</a:t>
            </a:r>
          </a:p>
          <a:p>
            <a:pPr lvl="1"/>
            <a:r>
              <a:rPr lang="en-US" altLang="en-US" sz="2800" dirty="0"/>
              <a:t>Can be included from a file to give uniform style of pages and documents</a:t>
            </a:r>
          </a:p>
          <a:p>
            <a:r>
              <a:rPr lang="en-US" altLang="en-US" sz="3200" dirty="0"/>
              <a:t>Document Object Model (DOM)</a:t>
            </a:r>
          </a:p>
          <a:p>
            <a:pPr lvl="1"/>
            <a:r>
              <a:rPr lang="en-US" altLang="en-US" sz="2800" dirty="0"/>
              <a:t>Defines a scripting interface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3245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The Extensible Web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Some recent W3C technologies</a:t>
            </a:r>
          </a:p>
          <a:p>
            <a:pPr lvl="1"/>
            <a:r>
              <a:rPr lang="en-US" altLang="en-US" sz="3200" dirty="0">
                <a:hlinkClick r:id="rId2"/>
              </a:rPr>
              <a:t>www.w3.org/2003/Talks/0521-BudapestW3CTrack-IH/6.html</a:t>
            </a:r>
            <a:endParaRPr lang="en-US" altLang="en-US" sz="3200" dirty="0"/>
          </a:p>
          <a:p>
            <a:pPr lvl="1"/>
            <a:r>
              <a:rPr lang="en-US" altLang="en-US" sz="3200" dirty="0">
                <a:hlinkClick r:id="rId3"/>
              </a:rPr>
              <a:t>www.w3.org/2003/Talks/0521-BudapestW3CTrack-IH/23.html</a:t>
            </a: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28340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Areas of Exploration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XML 		           - Universal Data Services</a:t>
            </a:r>
          </a:p>
          <a:p>
            <a:r>
              <a:rPr lang="en-US" altLang="en-US" dirty="0" err="1"/>
              <a:t>TVWeb</a:t>
            </a:r>
            <a:r>
              <a:rPr lang="en-US" altLang="en-US" dirty="0"/>
              <a:t> 		- Merger of features</a:t>
            </a:r>
          </a:p>
          <a:p>
            <a:r>
              <a:rPr lang="en-US" altLang="en-US" dirty="0"/>
              <a:t>MathML 		- Mathematical Markup Language</a:t>
            </a:r>
          </a:p>
          <a:p>
            <a:r>
              <a:rPr lang="en-US" altLang="en-US" dirty="0"/>
              <a:t>RDF			- Resource Description Framework</a:t>
            </a:r>
          </a:p>
          <a:p>
            <a:r>
              <a:rPr lang="en-US" altLang="en-US" dirty="0"/>
              <a:t>Accessibility	- For the handicapped</a:t>
            </a:r>
          </a:p>
          <a:p>
            <a:r>
              <a:rPr lang="en-US" altLang="en-US" dirty="0"/>
              <a:t>SMIL 	           - Synchronized Multimedia Integration Language</a:t>
            </a:r>
          </a:p>
          <a:p>
            <a:r>
              <a:rPr lang="en-US" altLang="en-US" dirty="0"/>
              <a:t>Internationalization</a:t>
            </a:r>
          </a:p>
          <a:p>
            <a:r>
              <a:rPr lang="en-US" altLang="en-US" dirty="0"/>
              <a:t>Speech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50601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People in the Web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800" dirty="0"/>
              <a:t>Web development</a:t>
            </a:r>
          </a:p>
          <a:p>
            <a:pPr lvl="1"/>
            <a:r>
              <a:rPr lang="en-US" altLang="en-US" sz="2400" dirty="0"/>
              <a:t>Web server, HTTP</a:t>
            </a:r>
          </a:p>
          <a:p>
            <a:pPr lvl="2"/>
            <a:r>
              <a:rPr lang="en-US" altLang="en-US" sz="2000" dirty="0">
                <a:hlinkClick r:id="rId2"/>
              </a:rPr>
              <a:t>Tim Berners-Lee</a:t>
            </a:r>
            <a:r>
              <a:rPr lang="en-US" altLang="en-US" sz="2000" dirty="0"/>
              <a:t>, </a:t>
            </a:r>
            <a:r>
              <a:rPr lang="en-US" altLang="en-US" sz="2000" dirty="0">
                <a:hlinkClick r:id="rId3"/>
              </a:rPr>
              <a:t>Robert Cailiau</a:t>
            </a:r>
            <a:r>
              <a:rPr lang="en-US" altLang="en-US" sz="2000" dirty="0"/>
              <a:t> </a:t>
            </a:r>
          </a:p>
          <a:p>
            <a:pPr lvl="1"/>
            <a:r>
              <a:rPr lang="en-US" altLang="en-US" sz="2400" dirty="0"/>
              <a:t>Mosaic web browser</a:t>
            </a:r>
          </a:p>
          <a:p>
            <a:pPr lvl="2"/>
            <a:r>
              <a:rPr lang="en-US" altLang="en-US" sz="2000" dirty="0">
                <a:hlinkClick r:id="rId4"/>
              </a:rPr>
              <a:t>Marc Andreessen</a:t>
            </a:r>
            <a:endParaRPr lang="en-US" altLang="en-US" sz="2000" dirty="0"/>
          </a:p>
          <a:p>
            <a:r>
              <a:rPr lang="en-US" altLang="en-US" sz="2800" dirty="0"/>
              <a:t>Internet</a:t>
            </a:r>
          </a:p>
          <a:p>
            <a:pPr lvl="1"/>
            <a:r>
              <a:rPr lang="en-US" altLang="en-US" sz="2400" dirty="0"/>
              <a:t>TCP/IP protocol</a:t>
            </a:r>
          </a:p>
          <a:p>
            <a:pPr lvl="2"/>
            <a:r>
              <a:rPr lang="en-US" altLang="en-US" sz="2000" dirty="0">
                <a:hlinkClick r:id="rId5"/>
              </a:rPr>
              <a:t>Vinton Cerf</a:t>
            </a:r>
            <a:r>
              <a:rPr lang="en-US" altLang="en-US" sz="2000" dirty="0"/>
              <a:t>, </a:t>
            </a:r>
            <a:r>
              <a:rPr lang="en-US" altLang="en-US" sz="2000" dirty="0">
                <a:hlinkClick r:id="rId6"/>
              </a:rPr>
              <a:t>Robert Kahn</a:t>
            </a:r>
            <a:endParaRPr lang="en-US" altLang="en-US" sz="2000" dirty="0"/>
          </a:p>
          <a:p>
            <a:pPr lvl="1"/>
            <a:r>
              <a:rPr lang="en-US" altLang="en-US" sz="2400" dirty="0"/>
              <a:t>Internet flow control</a:t>
            </a:r>
          </a:p>
          <a:p>
            <a:pPr lvl="2"/>
            <a:r>
              <a:rPr lang="en-US" altLang="en-US" sz="2000" dirty="0">
                <a:hlinkClick r:id="rId7"/>
              </a:rPr>
              <a:t>Larry Roberts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6316405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000" dirty="0">
                <a:hlinkClick r:id="rId2"/>
              </a:rPr>
              <a:t>World Wide Web Consortium </a:t>
            </a:r>
            <a:endParaRPr lang="en-US" altLang="en-US" sz="2000" dirty="0"/>
          </a:p>
          <a:p>
            <a:pPr lvl="1"/>
            <a:r>
              <a:rPr lang="en-US" altLang="en-US" sz="1800" dirty="0"/>
              <a:t>Excellent Tutorial Papers, standards</a:t>
            </a:r>
          </a:p>
          <a:p>
            <a:r>
              <a:rPr lang="en-US" altLang="en-US" sz="2000" dirty="0"/>
              <a:t>Source of several slides used here</a:t>
            </a:r>
          </a:p>
          <a:p>
            <a:pPr lvl="1"/>
            <a:r>
              <a:rPr lang="en-US" altLang="en-US" sz="1800" dirty="0">
                <a:hlinkClick r:id="rId3" action="ppaction://hlinkpres?slideindex=1&amp;slidetitle="/>
              </a:rPr>
              <a:t>Mark Sapposnek</a:t>
            </a:r>
            <a:endParaRPr lang="en-US" altLang="en-US" sz="1800" dirty="0"/>
          </a:p>
          <a:p>
            <a:r>
              <a:rPr lang="en-US" altLang="en-US" sz="2000" dirty="0">
                <a:hlinkClick r:id="rId4"/>
              </a:rPr>
              <a:t>webdev.htm</a:t>
            </a:r>
            <a:endParaRPr lang="en-US" altLang="en-US" sz="2000" dirty="0"/>
          </a:p>
          <a:p>
            <a:pPr lvl="1"/>
            <a:r>
              <a:rPr lang="en-US" altLang="en-US" sz="1800" dirty="0"/>
              <a:t>Tutorials</a:t>
            </a:r>
          </a:p>
          <a:p>
            <a:pPr lvl="1"/>
            <a:r>
              <a:rPr lang="en-US" altLang="en-US" sz="1800" dirty="0"/>
              <a:t>Web developer’s links</a:t>
            </a:r>
          </a:p>
          <a:p>
            <a:pPr lvl="1"/>
            <a:r>
              <a:rPr lang="en-US" altLang="en-US" sz="1800" dirty="0"/>
              <a:t>Web designer’s links</a:t>
            </a:r>
          </a:p>
          <a:p>
            <a:pPr lvl="1"/>
            <a:r>
              <a:rPr lang="en-US" altLang="en-US" sz="1800" dirty="0"/>
              <a:t>Tech details links</a:t>
            </a:r>
          </a:p>
          <a:p>
            <a:r>
              <a:rPr lang="en-US" altLang="en-US" sz="2000" dirty="0"/>
              <a:t>XHTML Black Book, Steven </a:t>
            </a:r>
            <a:r>
              <a:rPr lang="en-US" altLang="en-US" sz="2000" dirty="0" err="1"/>
              <a:t>Holzner</a:t>
            </a:r>
            <a:r>
              <a:rPr lang="en-US" altLang="en-US" sz="2000" dirty="0"/>
              <a:t>, Coriolis, 2000</a:t>
            </a:r>
          </a:p>
          <a:p>
            <a:pPr lvl="1"/>
            <a:r>
              <a:rPr lang="en-US" altLang="en-US" sz="1800" dirty="0"/>
              <a:t>Aging but comprehensive treatment of HTML, XHTML, JavaScript</a:t>
            </a:r>
          </a:p>
          <a:p>
            <a:r>
              <a:rPr lang="en-US" altLang="en-US" sz="2000" dirty="0">
                <a:hlinkClick r:id="rId5"/>
              </a:rPr>
              <a:t>Web Developers Virtual Library</a:t>
            </a:r>
            <a:endParaRPr lang="en-US" altLang="en-US" sz="2000" dirty="0"/>
          </a:p>
          <a:p>
            <a:pPr lvl="1"/>
            <a:r>
              <a:rPr lang="en-US" altLang="en-US" sz="1800" dirty="0"/>
              <a:t>More tutorials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55612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4559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YR-MAC ENG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R-MAC ENG" id="{6310A604-A32C-B14B-802F-E9C04EBD23E0}" vid="{FE806DB7-4913-1847-8307-574AA8A3A012}"/>
    </a:ext>
  </a:extLst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SYR-MAC ENG</Template>
  <TotalTime>542</TotalTime>
  <Words>2894</Words>
  <Application>Microsoft Office PowerPoint</Application>
  <PresentationFormat>On-screen Show (4:3)</PresentationFormat>
  <Paragraphs>713</Paragraphs>
  <Slides>84</Slides>
  <Notes>0</Notes>
  <HiddenSlides>40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84</vt:i4>
      </vt:variant>
    </vt:vector>
  </HeadingPairs>
  <TitlesOfParts>
    <vt:vector size="102" baseType="lpstr">
      <vt:lpstr>Arial</vt:lpstr>
      <vt:lpstr>Comic Sans MS</vt:lpstr>
      <vt:lpstr>Courier New</vt:lpstr>
      <vt:lpstr>Lucida Console</vt:lpstr>
      <vt:lpstr>Mangal</vt:lpstr>
      <vt:lpstr>Scala OT</vt:lpstr>
      <vt:lpstr>ScalaOT</vt:lpstr>
      <vt:lpstr>ScalaSansLF-Regular</vt:lpstr>
      <vt:lpstr>ScalaSansOT</vt:lpstr>
      <vt:lpstr>Tahoma</vt:lpstr>
      <vt:lpstr>Times New Roman</vt:lpstr>
      <vt:lpstr>Verdana</vt:lpstr>
      <vt:lpstr>Wingdings</vt:lpstr>
      <vt:lpstr>SYR-MAC ENG</vt:lpstr>
      <vt:lpstr>1_Clarity</vt:lpstr>
      <vt:lpstr>Visio</vt:lpstr>
      <vt:lpstr>Document</vt:lpstr>
      <vt:lpstr>VISIO</vt:lpstr>
      <vt:lpstr>Segments</vt:lpstr>
      <vt:lpstr>Ultimate Extensible Distributed System</vt:lpstr>
      <vt:lpstr>Your Assignment</vt:lpstr>
      <vt:lpstr>Introduction to Internet and Web</vt:lpstr>
      <vt:lpstr>Contents</vt:lpstr>
      <vt:lpstr>Goals</vt:lpstr>
      <vt:lpstr>Original Goals of the Web</vt:lpstr>
      <vt:lpstr>Internet Design Principles</vt:lpstr>
      <vt:lpstr>Web Design Principles</vt:lpstr>
      <vt:lpstr>Basic Concepts</vt:lpstr>
      <vt:lpstr>PowerPoint Presentation</vt:lpstr>
      <vt:lpstr>Internet History</vt:lpstr>
      <vt:lpstr>Web History</vt:lpstr>
      <vt:lpstr>Web Growth Phase: 1993</vt:lpstr>
      <vt:lpstr>Web Growth</vt:lpstr>
      <vt:lpstr>PowerPoint Presentation</vt:lpstr>
      <vt:lpstr>Tools: Servers on the Internet</vt:lpstr>
      <vt:lpstr>Network Protocol Stack</vt:lpstr>
      <vt:lpstr>Network Protocols</vt:lpstr>
      <vt:lpstr>Networks—Transport Layer</vt:lpstr>
      <vt:lpstr>Communication between Networks</vt:lpstr>
      <vt:lpstr>Pinging Various URLs</vt:lpstr>
      <vt:lpstr>Tracing HTTP Message with Tracert</vt:lpstr>
      <vt:lpstr>HTTP—Excerpts from W3C Docs skip to HTTP Methods</vt:lpstr>
      <vt:lpstr>HTTP Messages as Seen by Packet Sniffer</vt:lpstr>
      <vt:lpstr>Typical HTTP Transaction</vt:lpstr>
      <vt:lpstr>A Typical HTTP Transaction</vt:lpstr>
      <vt:lpstr>PowerPoint Presentation</vt:lpstr>
      <vt:lpstr>PowerPoint Presentation</vt:lpstr>
      <vt:lpstr>HTTP Methods</vt:lpstr>
      <vt:lpstr>HTTP Request</vt:lpstr>
      <vt:lpstr>Multipurpose Internet  Mail Extensions (MIME) skip to HTTP Response</vt:lpstr>
      <vt:lpstr>Request Message</vt:lpstr>
      <vt:lpstr>HTTP Response skip to Programming the Web</vt:lpstr>
      <vt:lpstr>Response Message</vt:lpstr>
      <vt:lpstr>Status Codes</vt:lpstr>
      <vt:lpstr>Headers</vt:lpstr>
      <vt:lpstr>Headers</vt:lpstr>
      <vt:lpstr>Headers</vt:lpstr>
      <vt:lpstr>Web Processing Models</vt:lpstr>
      <vt:lpstr>HTML Structure</vt:lpstr>
      <vt:lpstr>PowerPoint Presentation</vt:lpstr>
      <vt:lpstr>PowerPoint Presentation</vt:lpstr>
      <vt:lpstr>Extension—Cascading Style Sheets</vt:lpstr>
      <vt:lpstr>PowerPoint Presentation</vt:lpstr>
      <vt:lpstr>PowerPoint Presentation</vt:lpstr>
      <vt:lpstr>Web Programming Model</vt:lpstr>
      <vt:lpstr>Programming the Web</vt:lpstr>
      <vt:lpstr>Web Programming—  Language Model</vt:lpstr>
      <vt:lpstr>Programming the Web Server-Side Code</vt:lpstr>
      <vt:lpstr>Traditional HTML Serving Model</vt:lpstr>
      <vt:lpstr>ASP Dynamic Serving Model</vt:lpstr>
      <vt:lpstr>Asp.Net Serving Model</vt:lpstr>
      <vt:lpstr>Asp.Net Ajax Serving Model</vt:lpstr>
      <vt:lpstr>Programming the Web Server-Side Code</vt:lpstr>
      <vt:lpstr>Three-Tier Architecture</vt:lpstr>
      <vt:lpstr>PowerPoint Presentation</vt:lpstr>
      <vt:lpstr>.Net Controls</vt:lpstr>
      <vt:lpstr>Displaying ActiveX  Controls on a Web Page</vt:lpstr>
      <vt:lpstr>PowerPoint Presentation</vt:lpstr>
      <vt:lpstr>Browser Object Model</vt:lpstr>
      <vt:lpstr>PowerPoint Presentation</vt:lpstr>
      <vt:lpstr>Some Examples</vt:lpstr>
      <vt:lpstr>Server Object Model</vt:lpstr>
      <vt:lpstr>Server Components Skip to Security Issues</vt:lpstr>
      <vt:lpstr>PowerPoint Presentation</vt:lpstr>
      <vt:lpstr>Server-Side Programming with ASP</vt:lpstr>
      <vt:lpstr>PowerPoint Presentation</vt:lpstr>
      <vt:lpstr>PowerPoint Presentation</vt:lpstr>
      <vt:lpstr>PowerPoint Presentation</vt:lpstr>
      <vt:lpstr>Server-Side Programming  with Asp.Net</vt:lpstr>
      <vt:lpstr>ISAPI—Server-Side Extensions</vt:lpstr>
      <vt:lpstr>Using Controls and Applets</vt:lpstr>
      <vt:lpstr>Including Java Applet</vt:lpstr>
      <vt:lpstr>Security Issues</vt:lpstr>
      <vt:lpstr>PowerPoint Presentation</vt:lpstr>
      <vt:lpstr>Protections</vt:lpstr>
      <vt:lpstr>PowerPoint Presentation</vt:lpstr>
      <vt:lpstr>Current Extensions</vt:lpstr>
      <vt:lpstr>The Extensible Web</vt:lpstr>
      <vt:lpstr>Areas of Exploration</vt:lpstr>
      <vt:lpstr>People in the Web</vt:lpstr>
      <vt:lpstr>References</vt:lpstr>
      <vt:lpstr>PowerPoint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Center Use Cases</dc:title>
  <dc:creator>Jim Fawcett</dc:creator>
  <cp:lastModifiedBy>James Fawcett</cp:lastModifiedBy>
  <cp:revision>39</cp:revision>
  <dcterms:created xsi:type="dcterms:W3CDTF">2004-10-03T16:39:39Z</dcterms:created>
  <dcterms:modified xsi:type="dcterms:W3CDTF">2017-03-29T21:37:16Z</dcterms:modified>
</cp:coreProperties>
</file>