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2" r:id="rId1"/>
    <p:sldMasterId id="2147483676" r:id="rId2"/>
  </p:sldMasterIdLst>
  <p:notesMasterIdLst>
    <p:notesMasterId r:id="rId45"/>
  </p:notesMasterIdLst>
  <p:handoutMasterIdLst>
    <p:handoutMasterId r:id="rId46"/>
  </p:handoutMasterIdLst>
  <p:sldIdLst>
    <p:sldId id="301" r:id="rId3"/>
    <p:sldId id="302" r:id="rId4"/>
    <p:sldId id="261" r:id="rId5"/>
    <p:sldId id="262" r:id="rId6"/>
    <p:sldId id="263" r:id="rId7"/>
    <p:sldId id="264" r:id="rId8"/>
    <p:sldId id="265" r:id="rId9"/>
    <p:sldId id="266" r:id="rId10"/>
    <p:sldId id="258" r:id="rId11"/>
    <p:sldId id="270" r:id="rId12"/>
    <p:sldId id="271" r:id="rId13"/>
    <p:sldId id="269" r:id="rId14"/>
    <p:sldId id="268" r:id="rId15"/>
    <p:sldId id="272" r:id="rId16"/>
    <p:sldId id="267" r:id="rId17"/>
    <p:sldId id="278" r:id="rId18"/>
    <p:sldId id="279" r:id="rId19"/>
    <p:sldId id="280" r:id="rId20"/>
    <p:sldId id="281" r:id="rId21"/>
    <p:sldId id="284" r:id="rId22"/>
    <p:sldId id="285" r:id="rId23"/>
    <p:sldId id="286" r:id="rId24"/>
    <p:sldId id="287" r:id="rId25"/>
    <p:sldId id="275" r:id="rId26"/>
    <p:sldId id="276" r:id="rId27"/>
    <p:sldId id="27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59" r:id="rId36"/>
    <p:sldId id="303" r:id="rId37"/>
    <p:sldId id="274" r:id="rId38"/>
    <p:sldId id="295" r:id="rId39"/>
    <p:sldId id="296" r:id="rId40"/>
    <p:sldId id="297" r:id="rId41"/>
    <p:sldId id="298" r:id="rId42"/>
    <p:sldId id="299" r:id="rId43"/>
    <p:sldId id="282" r:id="rId4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190"/>
    <p:restoredTop sz="95179"/>
  </p:normalViewPr>
  <p:slideViewPr>
    <p:cSldViewPr>
      <p:cViewPr varScale="1">
        <p:scale>
          <a:sx n="88" d="100"/>
          <a:sy n="88" d="100"/>
        </p:scale>
        <p:origin x="1326" y="9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83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C74D559B-04B3-4752-B677-9752EF80A1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86784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04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04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04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F22AD1D-9CA5-4AB6-8B80-BC41BA60347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54808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45DEC3C-0D3D-4BB5-81DA-E46B732D9CED}" type="slidenum">
              <a:rPr lang="en-US" altLang="en-US" sz="1200" smtClean="0">
                <a:latin typeface="Arial" panose="020B0604020202020204" pitchFamily="34" charset="0"/>
              </a:rPr>
              <a:pPr/>
              <a:t>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3770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CC55381-7FB7-41FA-8B21-F4BFE1F3D651}" type="slidenum">
              <a:rPr lang="en-US" altLang="en-US" sz="1200" smtClean="0">
                <a:latin typeface="Arial" panose="020B0604020202020204" pitchFamily="34" charset="0"/>
              </a:rPr>
              <a:pPr/>
              <a:t>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93342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A5A1827-F4FF-477A-91C0-9F952F97742D}" type="slidenum">
              <a:rPr lang="en-US" altLang="en-US" sz="1200" smtClean="0">
                <a:latin typeface="Arial" panose="020B0604020202020204" pitchFamily="34" charset="0"/>
              </a:rPr>
              <a:pPr/>
              <a:t>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85837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A58B4E4-DBBA-4158-A5D2-79C2CA314A96}" type="slidenum">
              <a:rPr lang="en-US" altLang="en-US" sz="1200" smtClean="0">
                <a:latin typeface="Arial" panose="020B0604020202020204" pitchFamily="34" charset="0"/>
              </a:rPr>
              <a:pPr/>
              <a:t>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2070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4AFA7E2-D48A-4A68-9D90-7ADAFCBF3E3F}" type="slidenum">
              <a:rPr lang="en-US" altLang="en-US" sz="1200" smtClean="0">
                <a:latin typeface="Arial" panose="020B0604020202020204" pitchFamily="34" charset="0"/>
              </a:rPr>
              <a:pPr/>
              <a:t>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88806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81856CC-C215-494B-B8DA-16B432D52B1E}" type="slidenum">
              <a:rPr lang="en-US" altLang="en-US" sz="1200" smtClean="0">
                <a:latin typeface="Arial" panose="020B0604020202020204" pitchFamily="34" charset="0"/>
              </a:rPr>
              <a:pPr/>
              <a:t>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5134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B58C3AA-E5B5-4DB5-A4F9-48A3194A5D2F}" type="slidenum">
              <a:rPr lang="en-US" altLang="en-US" sz="1200" smtClean="0">
                <a:latin typeface="Arial" panose="020B0604020202020204" pitchFamily="34" charset="0"/>
              </a:rPr>
              <a:pPr/>
              <a:t>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66721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E6C4B6B-7966-488D-AF16-879BCD8D701D}" type="slidenum">
              <a:rPr lang="en-US" altLang="en-US" sz="1200" smtClean="0">
                <a:latin typeface="Arial" panose="020B0604020202020204" pitchFamily="34" charset="0"/>
              </a:rPr>
              <a:pPr/>
              <a:t>10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12362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C7651DC-6DFE-4FFB-AAE6-38E1890C43D8}" type="slidenum">
              <a:rPr lang="en-US" altLang="en-US" sz="1200" smtClean="0">
                <a:latin typeface="Arial" panose="020B0604020202020204" pitchFamily="34" charset="0"/>
              </a:rPr>
              <a:pPr/>
              <a:t>11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0123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68E5986-FFF1-4F76-AAFA-CBCAD7FCC864}" type="slidenum">
              <a:rPr lang="en-US" altLang="en-US" sz="1200" smtClean="0">
                <a:latin typeface="Arial" panose="020B0604020202020204" pitchFamily="34" charset="0"/>
              </a:rPr>
              <a:pPr/>
              <a:t>12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39717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BA2BA57-0248-4A71-BE0A-A6BF0ECB4785}" type="slidenum">
              <a:rPr lang="en-US" altLang="en-US" sz="1200" smtClean="0">
                <a:latin typeface="Arial" panose="020B0604020202020204" pitchFamily="34" charset="0"/>
              </a:rPr>
              <a:pPr/>
              <a:t>13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47134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2B364A3-A46E-43AE-A026-97876C0B8AAE}" type="slidenum">
              <a:rPr lang="en-US" altLang="en-US" sz="1200" smtClean="0">
                <a:latin typeface="Arial" panose="020B0604020202020204" pitchFamily="34" charset="0"/>
              </a:rPr>
              <a:pPr/>
              <a:t>14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1073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7DBFAB8-1000-46C4-B755-E81D871B925E}" type="slidenum">
              <a:rPr lang="en-US" altLang="en-US" sz="1200" smtClean="0">
                <a:latin typeface="Arial" panose="020B0604020202020204" pitchFamily="34" charset="0"/>
              </a:rPr>
              <a:pPr/>
              <a:t>15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23366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C1DE4C4-7BF0-4DED-BCB1-957E85794C10}" type="slidenum">
              <a:rPr lang="en-US" altLang="en-US" sz="1200" smtClean="0">
                <a:latin typeface="Arial" panose="020B0604020202020204" pitchFamily="34" charset="0"/>
              </a:rPr>
              <a:pPr/>
              <a:t>16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10996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0E2623B-2B86-4C1B-AD77-E8B7C556D8D2}" type="slidenum">
              <a:rPr lang="en-US" altLang="en-US" sz="1200" smtClean="0">
                <a:latin typeface="Arial" panose="020B0604020202020204" pitchFamily="34" charset="0"/>
              </a:rPr>
              <a:pPr/>
              <a:t>17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21393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3C6CCCD-EADC-4730-863E-1F84803E4AFC}" type="slidenum">
              <a:rPr lang="en-US" altLang="en-US" sz="1200" smtClean="0">
                <a:latin typeface="Arial" panose="020B0604020202020204" pitchFamily="34" charset="0"/>
              </a:rPr>
              <a:pPr/>
              <a:t>18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8181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A3101BB-B21C-4A0E-B15D-E06E2D21FE62}" type="slidenum">
              <a:rPr lang="en-US" altLang="en-US" sz="1200" smtClean="0">
                <a:latin typeface="Arial" panose="020B0604020202020204" pitchFamily="34" charset="0"/>
              </a:rPr>
              <a:pPr/>
              <a:t>19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937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A474240-01FA-47B9-9F16-38BD9129C548}" type="slidenum">
              <a:rPr lang="en-US" altLang="en-US" sz="1200" smtClean="0">
                <a:latin typeface="Arial" panose="020B0604020202020204" pitchFamily="34" charset="0"/>
              </a:rPr>
              <a:pPr/>
              <a:t>20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76429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3DB1E16-B072-442C-B976-D0D038791900}" type="slidenum">
              <a:rPr lang="en-US" altLang="en-US" sz="1200" smtClean="0">
                <a:latin typeface="Arial" panose="020B0604020202020204" pitchFamily="34" charset="0"/>
              </a:rPr>
              <a:pPr/>
              <a:t>21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96626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152021A-23FA-49A8-B773-19537F772E6D}" type="slidenum">
              <a:rPr lang="en-US" altLang="en-US" sz="1200" smtClean="0">
                <a:latin typeface="Arial" panose="020B0604020202020204" pitchFamily="34" charset="0"/>
              </a:rPr>
              <a:pPr/>
              <a:t>22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6676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98B6BDA-04B0-4F50-A044-97F38A0100D5}" type="slidenum">
              <a:rPr lang="en-US" altLang="en-US" sz="1200" smtClean="0">
                <a:latin typeface="Arial" panose="020B0604020202020204" pitchFamily="34" charset="0"/>
              </a:rPr>
              <a:pPr/>
              <a:t>23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19680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874CC3F-3C45-4B7A-874D-CB66FEE456AC}" type="slidenum">
              <a:rPr lang="en-US" altLang="en-US" sz="1200" smtClean="0">
                <a:latin typeface="Arial" panose="020B0604020202020204" pitchFamily="34" charset="0"/>
              </a:rPr>
              <a:pPr/>
              <a:t>24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44543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D4AE588-724D-4FF3-B1DD-4497C8D0FBCD}" type="slidenum">
              <a:rPr lang="en-US" altLang="en-US" sz="1200" smtClean="0">
                <a:latin typeface="Arial" panose="020B0604020202020204" pitchFamily="34" charset="0"/>
              </a:rPr>
              <a:pPr/>
              <a:t>25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1936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970F33D-A27C-4434-9314-951896391B20}" type="slidenum">
              <a:rPr lang="en-US" altLang="en-US" sz="1200" smtClean="0">
                <a:latin typeface="Arial" panose="020B0604020202020204" pitchFamily="34" charset="0"/>
              </a:rPr>
              <a:pPr/>
              <a:t>26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94289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DD3A4FF-2001-48EB-9EBB-81F26F4D526A}" type="slidenum">
              <a:rPr lang="en-US" altLang="en-US" sz="1200" smtClean="0">
                <a:latin typeface="Arial" panose="020B0604020202020204" pitchFamily="34" charset="0"/>
              </a:rPr>
              <a:pPr/>
              <a:t>27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335169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BAF7CFA-D829-4B74-A463-67ECFBA1C78B}" type="slidenum">
              <a:rPr lang="en-US" altLang="en-US" sz="1200" smtClean="0">
                <a:latin typeface="Arial" panose="020B0604020202020204" pitchFamily="34" charset="0"/>
              </a:rPr>
              <a:pPr/>
              <a:t>28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96586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D249AE4-FBF3-4068-BED8-67D2FA30C0AF}" type="slidenum">
              <a:rPr lang="en-US" altLang="en-US" sz="1200" smtClean="0">
                <a:latin typeface="Arial" panose="020B0604020202020204" pitchFamily="34" charset="0"/>
              </a:rPr>
              <a:pPr/>
              <a:t>29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2407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633B3C3-3361-458B-A2D2-FAEBCC3BB029}" type="slidenum">
              <a:rPr lang="en-US" altLang="en-US" sz="1200" smtClean="0">
                <a:latin typeface="Arial" panose="020B0604020202020204" pitchFamily="34" charset="0"/>
              </a:rPr>
              <a:pPr/>
              <a:t>30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007901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1091232-D859-4F95-B2B5-CA5908312F0D}" type="slidenum">
              <a:rPr lang="en-US" altLang="en-US" sz="1200" smtClean="0">
                <a:latin typeface="Arial" panose="020B0604020202020204" pitchFamily="34" charset="0"/>
              </a:rPr>
              <a:pPr/>
              <a:t>31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7030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18B0E6C-E56A-409F-AD8C-E14FCA878A9E}" type="slidenum">
              <a:rPr lang="en-US" altLang="en-US" sz="1200" smtClean="0">
                <a:latin typeface="Arial" panose="020B0604020202020204" pitchFamily="34" charset="0"/>
              </a:rPr>
              <a:pPr/>
              <a:t>32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619170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927C8EE-E7B1-4AA5-889B-9DE07F02187A}" type="slidenum">
              <a:rPr lang="en-US" altLang="en-US" sz="1200" smtClean="0">
                <a:latin typeface="Arial" panose="020B0604020202020204" pitchFamily="34" charset="0"/>
              </a:rPr>
              <a:pPr/>
              <a:t>33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103358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80E9412-BF84-403B-A820-21501543B544}" type="slidenum">
              <a:rPr lang="en-US" altLang="en-US" sz="1200" smtClean="0">
                <a:latin typeface="Arial" panose="020B0604020202020204" pitchFamily="34" charset="0"/>
              </a:rPr>
              <a:pPr/>
              <a:t>34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372691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2A2DCCE-6324-4312-BAEB-1239814F89BC}" type="slidenum">
              <a:rPr lang="en-US" altLang="en-US" sz="1200" smtClean="0">
                <a:latin typeface="Arial" panose="020B0604020202020204" pitchFamily="34" charset="0"/>
              </a:rPr>
              <a:pPr/>
              <a:t>36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518111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266F314-17AE-47FE-B447-FD607383F42D}" type="slidenum">
              <a:rPr lang="en-US" altLang="en-US" sz="1200" smtClean="0">
                <a:latin typeface="Arial" panose="020B0604020202020204" pitchFamily="34" charset="0"/>
              </a:rPr>
              <a:pPr/>
              <a:t>37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179089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B3C1773-E005-4207-8B4C-D5251D03CC9D}" type="slidenum">
              <a:rPr lang="en-US" altLang="en-US" sz="1200" smtClean="0">
                <a:latin typeface="Arial" panose="020B0604020202020204" pitchFamily="34" charset="0"/>
              </a:rPr>
              <a:pPr/>
              <a:t>38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92611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B6D1FE7-30CC-42C1-8373-260428D20573}" type="slidenum">
              <a:rPr lang="en-US" altLang="en-US" sz="1200" smtClean="0">
                <a:latin typeface="Arial" panose="020B0604020202020204" pitchFamily="34" charset="0"/>
              </a:rPr>
              <a:pPr/>
              <a:t>39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37550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0A08295-9B63-4EBD-AA29-3E63FA0106F2}" type="slidenum">
              <a:rPr lang="en-US" altLang="en-US" sz="1200" smtClean="0">
                <a:latin typeface="Arial" panose="020B0604020202020204" pitchFamily="34" charset="0"/>
              </a:rPr>
              <a:pPr/>
              <a:t>40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35398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208D559-71D2-4EA9-B1B6-2DBFF664FF64}" type="slidenum">
              <a:rPr lang="en-US" altLang="en-US" sz="1200" smtClean="0">
                <a:latin typeface="Arial" panose="020B0604020202020204" pitchFamily="34" charset="0"/>
              </a:rPr>
              <a:pPr/>
              <a:t>41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89397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BA1672F-BB76-49D0-A8DE-4585C31356C1}" type="slidenum">
              <a:rPr lang="en-US" altLang="en-US" sz="1200" smtClean="0">
                <a:latin typeface="Arial" panose="020B0604020202020204" pitchFamily="34" charset="0"/>
              </a:rPr>
              <a:pPr/>
              <a:t>42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251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>
                <a:solidFill>
                  <a:srgbClr val="3E3D3C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12179A-B015-4499-A4C4-41A383E520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8692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2956DB-9E16-49C7-B2D5-936C713192D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457200" y="1293970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11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DF7FC-62EA-4C4C-8211-A17F709964B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5534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1E6B4A-DB18-4BE9-A2C3-D7B96EC92A8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4422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34E990-AE87-4EB1-AA44-244F1AE834F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1295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B83AF1-558B-470C-9A6F-C1717923535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5884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C1F44C-23BE-444F-AD9D-8F8E183B44C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7681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CD358B-7352-4FCF-968A-8AD8E72CC8E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5362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88894F-B859-479D-8FF0-DCDF906F3A1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633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3D3DD8-43DB-44D6-A2AD-A157FE1DF29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256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A1D70-7DBA-4137-8DC6-DE6A500CDD4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14822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BDA454-30CA-46B5-981E-94966BED393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1192705"/>
      </p:ext>
    </p:extLst>
  </p:cSld>
  <p:clrMapOvr>
    <a:masterClrMapping/>
  </p:clrMapOvr>
  <p:transition spd="med">
    <p:zoom/>
  </p:transition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81067845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>
                <a:solidFill>
                  <a:srgbClr val="3E3D3C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46613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457200" y="1406704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94080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69315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8815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08825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7332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5460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13681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434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8378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1631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990802"/>
      </p:ext>
    </p:extLst>
  </p:cSld>
  <p:clrMapOvr>
    <a:masterClrMapping/>
  </p:clrMapOvr>
  <p:transition spd="med"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6825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t>Wednesday, March 29,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5BDA454-30CA-46B5-981E-94966BED393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C:\Users\njones\Dropbox (2U)\Work\Designing Slides\Syracuse\03 Engin and CS\logo\logo_SYR-EngAtSYR.png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21" y="6422102"/>
            <a:ext cx="2032000" cy="18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5225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t>Wednesday, March 29,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318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2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dirty="0"/>
              <a:t>C++ vs. C# Presentation Notes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Segments</a:t>
            </a:r>
          </a:p>
          <a:p>
            <a:pPr lvl="1"/>
            <a:r>
              <a:rPr lang="en-US" sz="2800" dirty="0"/>
              <a:t>Introduction: slides 2–9 </a:t>
            </a:r>
            <a:r>
              <a:rPr lang="en-US" sz="1200" dirty="0"/>
              <a:t>                                             </a:t>
            </a:r>
            <a:r>
              <a:rPr lang="en-US" sz="2800" dirty="0"/>
              <a:t>15 minutes</a:t>
            </a:r>
          </a:p>
          <a:p>
            <a:pPr lvl="1"/>
            <a:r>
              <a:rPr lang="en-US" sz="2800" dirty="0"/>
              <a:t>Types: slides 10–14			       10 minutes</a:t>
            </a:r>
          </a:p>
          <a:p>
            <a:pPr lvl="1"/>
            <a:r>
              <a:rPr lang="en-US" sz="2800" dirty="0"/>
              <a:t>Special Types: slides 15–19             10 minutes</a:t>
            </a:r>
          </a:p>
          <a:p>
            <a:pPr lvl="1"/>
            <a:r>
              <a:rPr lang="en-US" sz="2800" dirty="0"/>
              <a:t>Assemblies: slides 20–23		       12 minutes</a:t>
            </a:r>
          </a:p>
          <a:p>
            <a:pPr lvl="1"/>
            <a:r>
              <a:rPr lang="en-US" sz="2800" dirty="0"/>
              <a:t>Interfaces and libs: slides 24–35      10 minutes</a:t>
            </a:r>
          </a:p>
        </p:txBody>
      </p:sp>
    </p:spTree>
    <p:extLst>
      <p:ext uri="{BB962C8B-B14F-4D97-AF65-F5344CB8AC3E}">
        <p14:creationId xmlns:p14="http://schemas.microsoft.com/office/powerpoint/2010/main" val="170185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9687" y="1113917"/>
            <a:ext cx="8303455" cy="1927225"/>
          </a:xfrm>
        </p:spPr>
        <p:txBody>
          <a:bodyPr>
            <a:normAutofit/>
          </a:bodyPr>
          <a:lstStyle/>
          <a:p>
            <a:r>
              <a:rPr lang="en-US" cap="none" dirty="0">
                <a:latin typeface="Arial" panose="020B0604020202020204" pitchFamily="34" charset="0"/>
                <a:cs typeface="Arial" panose="020B0604020202020204" pitchFamily="34" charset="0"/>
              </a:rPr>
              <a:t>Comparison of C++ and C#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9686" y="3041142"/>
            <a:ext cx="7964713" cy="17526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altLang="en-US" sz="2800" dirty="0"/>
              <a:t>Jim Fawcett</a:t>
            </a:r>
          </a:p>
          <a:p>
            <a:pPr>
              <a:defRPr/>
            </a:pPr>
            <a:r>
              <a:rPr lang="en-US" altLang="en-US" sz="2800" dirty="0"/>
              <a:t>Software Modeling</a:t>
            </a:r>
          </a:p>
          <a:p>
            <a:pPr>
              <a:defRPr/>
            </a:pPr>
            <a:r>
              <a:rPr lang="en-US" altLang="en-US" sz="2800" dirty="0"/>
              <a:t>Copyright © 1999–2017</a:t>
            </a:r>
          </a:p>
        </p:txBody>
      </p:sp>
    </p:spTree>
    <p:extLst>
      <p:ext uri="{BB962C8B-B14F-4D97-AF65-F5344CB8AC3E}">
        <p14:creationId xmlns:p14="http://schemas.microsoft.com/office/powerpoint/2010/main" val="834159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/>
              <a:t>Both Are Important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C++ has a huge installed base.</a:t>
            </a:r>
          </a:p>
          <a:p>
            <a:pPr lvl="1"/>
            <a:r>
              <a:rPr lang="en-US" altLang="en-US" dirty="0"/>
              <a:t>C++ provides almost complete control over the allocation of resources and execution behavior of programs.</a:t>
            </a:r>
          </a:p>
          <a:p>
            <a:pPr lvl="1"/>
            <a:endParaRPr lang="en-US" altLang="en-US" sz="1000" dirty="0"/>
          </a:p>
          <a:p>
            <a:r>
              <a:rPr lang="en-US" altLang="en-US" dirty="0"/>
              <a:t>C# is the dominant </a:t>
            </a:r>
            <a:r>
              <a:rPr lang="en-US" altLang="en-US" dirty="0" err="1"/>
              <a:t>.Net</a:t>
            </a:r>
            <a:r>
              <a:rPr lang="en-US" altLang="en-US" dirty="0"/>
              <a:t> language.</a:t>
            </a:r>
          </a:p>
          <a:p>
            <a:pPr lvl="1"/>
            <a:r>
              <a:rPr lang="en-US" altLang="en-US" dirty="0"/>
              <a:t>C#, a managed language, is simpler than C++, takes over control of memory resources and manages the execution of programs.</a:t>
            </a:r>
          </a:p>
          <a:p>
            <a:pPr lvl="1"/>
            <a:endParaRPr lang="en-US" altLang="en-US" sz="1000" dirty="0"/>
          </a:p>
          <a:p>
            <a:r>
              <a:rPr lang="en-US" altLang="en-US" dirty="0"/>
              <a:t>CSE681—Software Modeling and Analysis</a:t>
            </a:r>
          </a:p>
          <a:p>
            <a:pPr lvl="1"/>
            <a:r>
              <a:rPr lang="en-US" altLang="en-US" dirty="0"/>
              <a:t>Focuses almost exclusively on C# and </a:t>
            </a:r>
            <a:r>
              <a:rPr lang="en-US" altLang="en-US" dirty="0" err="1"/>
              <a:t>.Net</a:t>
            </a:r>
            <a:r>
              <a:rPr lang="en-US" altLang="en-US" dirty="0"/>
              <a:t>.</a:t>
            </a:r>
          </a:p>
          <a:p>
            <a:pPr lvl="1"/>
            <a:endParaRPr lang="en-US" altLang="en-US" sz="1000" dirty="0"/>
          </a:p>
          <a:p>
            <a:r>
              <a:rPr lang="en-US" altLang="en-US" dirty="0"/>
              <a:t>CSE687—Object-Oriented Design:</a:t>
            </a:r>
          </a:p>
          <a:p>
            <a:pPr lvl="1"/>
            <a:r>
              <a:rPr lang="en-US" altLang="en-US" dirty="0"/>
              <a:t>Focuses almost exclusively on C++ and the Standard Library.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/>
              <a:t>C# Language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altLang="en-US" dirty="0"/>
              <a:t>Looks a lot like Java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A strong similarity between:</a:t>
            </a:r>
          </a:p>
          <a:p>
            <a:pPr lvl="2">
              <a:lnSpc>
                <a:spcPct val="90000"/>
              </a:lnSpc>
            </a:pPr>
            <a:r>
              <a:rPr lang="en-US" altLang="en-US" dirty="0"/>
              <a:t>Java Virtual Machine and </a:t>
            </a:r>
            <a:r>
              <a:rPr lang="en-US" altLang="en-US" dirty="0" err="1"/>
              <a:t>.Net</a:t>
            </a:r>
            <a:r>
              <a:rPr lang="en-US" altLang="en-US" dirty="0"/>
              <a:t> CLR</a:t>
            </a:r>
          </a:p>
          <a:p>
            <a:pPr lvl="2">
              <a:lnSpc>
                <a:spcPct val="90000"/>
              </a:lnSpc>
            </a:pPr>
            <a:r>
              <a:rPr lang="en-US" altLang="en-US" dirty="0"/>
              <a:t>Java bytecodes and </a:t>
            </a:r>
            <a:r>
              <a:rPr lang="en-US" altLang="en-US" dirty="0" err="1"/>
              <a:t>.Net</a:t>
            </a:r>
            <a:r>
              <a:rPr lang="en-US" altLang="en-US" dirty="0"/>
              <a:t> Intermediate Language</a:t>
            </a:r>
          </a:p>
          <a:p>
            <a:pPr lvl="2">
              <a:lnSpc>
                <a:spcPct val="90000"/>
              </a:lnSpc>
            </a:pPr>
            <a:r>
              <a:rPr lang="en-US" altLang="en-US" dirty="0"/>
              <a:t>Java packages and CRL components and assemblies</a:t>
            </a:r>
          </a:p>
          <a:p>
            <a:pPr lvl="2">
              <a:lnSpc>
                <a:spcPct val="90000"/>
              </a:lnSpc>
            </a:pPr>
            <a:r>
              <a:rPr lang="en-US" altLang="en-US" dirty="0"/>
              <a:t>Both have just-in-time (JIT) compilers</a:t>
            </a:r>
          </a:p>
          <a:p>
            <a:pPr lvl="2">
              <a:lnSpc>
                <a:spcPct val="90000"/>
              </a:lnSpc>
            </a:pPr>
            <a:r>
              <a:rPr lang="en-US" altLang="en-US" dirty="0"/>
              <a:t>Both support reflection, used to obtain class information at run time</a:t>
            </a:r>
          </a:p>
          <a:p>
            <a:pPr lvl="2">
              <a:lnSpc>
                <a:spcPct val="90000"/>
              </a:lnSpc>
            </a:pPr>
            <a:r>
              <a:rPr lang="en-US" altLang="en-US" dirty="0"/>
              <a:t>Both languages support generics (not as useful as C++ templates)</a:t>
            </a:r>
            <a:endParaRPr lang="en-US" altLang="en-US" sz="200" dirty="0"/>
          </a:p>
          <a:p>
            <a:pPr>
              <a:lnSpc>
                <a:spcPct val="90000"/>
              </a:lnSpc>
            </a:pPr>
            <a:r>
              <a:rPr lang="en-US" altLang="en-US" dirty="0"/>
              <a:t>Differences: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Java and C# do have significant differences</a:t>
            </a:r>
          </a:p>
          <a:p>
            <a:pPr lvl="2">
              <a:lnSpc>
                <a:spcPct val="90000"/>
              </a:lnSpc>
            </a:pPr>
            <a:r>
              <a:rPr lang="en-US" altLang="en-US" dirty="0"/>
              <a:t>C# has most of the operators and keywords of C++</a:t>
            </a:r>
          </a:p>
          <a:p>
            <a:pPr lvl="2">
              <a:lnSpc>
                <a:spcPct val="90000"/>
              </a:lnSpc>
            </a:pPr>
            <a:r>
              <a:rPr lang="en-US" altLang="en-US" dirty="0"/>
              <a:t>C# code supports attributes—tagged metadata, Java uses annotations</a:t>
            </a:r>
          </a:p>
          <a:p>
            <a:pPr lvl="2">
              <a:lnSpc>
                <a:spcPct val="90000"/>
              </a:lnSpc>
            </a:pPr>
            <a:r>
              <a:rPr lang="en-US" altLang="en-US" dirty="0"/>
              <a:t>C# provides deep access to the Windows platform through FCL</a:t>
            </a:r>
          </a:p>
          <a:p>
            <a:pPr lvl="2">
              <a:lnSpc>
                <a:spcPct val="90000"/>
              </a:lnSpc>
            </a:pPr>
            <a:r>
              <a:rPr lang="en-US" altLang="en-US" dirty="0"/>
              <a:t>Java supports network programming and GUI development on many platforms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 dirty="0"/>
              <a:t>C# Hello World Program</a:t>
            </a:r>
          </a:p>
        </p:txBody>
      </p:sp>
      <p:sp>
        <p:nvSpPr>
          <p:cNvPr id="14339" name="Rectangle 2"/>
          <p:cNvSpPr>
            <a:spLocks noChangeArrowheads="1"/>
          </p:cNvSpPr>
          <p:nvPr/>
        </p:nvSpPr>
        <p:spPr bwMode="auto">
          <a:xfrm>
            <a:off x="609600" y="1447800"/>
            <a:ext cx="8128000" cy="48936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using System;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200" b="1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namespace HelloWorld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{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class </a:t>
            </a:r>
            <a:r>
              <a:rPr lang="en-US" altLang="en-US" sz="12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Chello</a:t>
            </a:r>
            <a:endParaRPr lang="en-US" altLang="en-US" sz="1200" b="1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{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   string Title(string s)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   {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      </a:t>
            </a:r>
            <a:r>
              <a:rPr lang="en-US" altLang="en-US" sz="12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int</a:t>
            </a: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altLang="en-US" sz="12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len</a:t>
            </a: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= </a:t>
            </a:r>
            <a:r>
              <a:rPr lang="en-US" altLang="en-US" sz="12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s.Length</a:t>
            </a: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      string underline = new string('=',len+2);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      string temp = "\n  " + s + "\n" + underline;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      return temp;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   }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   string </a:t>
            </a:r>
            <a:r>
              <a:rPr lang="en-US" altLang="en-US" sz="12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SayHello</a:t>
            </a: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()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   {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      return "Hello World!";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   }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   [</a:t>
            </a:r>
            <a:r>
              <a:rPr lang="en-US" altLang="en-US" sz="12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STAThread</a:t>
            </a: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]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   static void Main(string[] </a:t>
            </a:r>
            <a:r>
              <a:rPr lang="en-US" altLang="en-US" sz="12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args</a:t>
            </a: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)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   {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      </a:t>
            </a:r>
            <a:r>
              <a:rPr lang="en-US" altLang="en-US" sz="12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Chello</a:t>
            </a: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altLang="en-US" sz="12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ch</a:t>
            </a: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= new </a:t>
            </a:r>
            <a:r>
              <a:rPr lang="en-US" altLang="en-US" sz="12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Chello</a:t>
            </a: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();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      </a:t>
            </a:r>
            <a:r>
              <a:rPr lang="en-US" altLang="en-US" sz="12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Console.Write</a:t>
            </a: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(</a:t>
            </a:r>
            <a:r>
              <a:rPr lang="en-US" altLang="en-US" sz="12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ch.Title</a:t>
            </a: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("HelloWorld Demonstration"));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      </a:t>
            </a:r>
            <a:r>
              <a:rPr lang="en-US" altLang="en-US" sz="12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Console.Write</a:t>
            </a: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("\n\n  {0}\n\n",</a:t>
            </a:r>
            <a:r>
              <a:rPr lang="en-US" altLang="en-US" sz="12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ch.SayHello</a:t>
            </a: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());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   }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}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}</a:t>
            </a:r>
          </a:p>
        </p:txBody>
      </p:sp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 dirty="0"/>
              <a:t>Differences between C# and C++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US" altLang="en-US" dirty="0"/>
              <a:t>In C# there are no global functions. Everything is a class.</a:t>
            </a:r>
          </a:p>
          <a:p>
            <a:pPr lvl="1">
              <a:lnSpc>
                <a:spcPct val="120000"/>
              </a:lnSpc>
            </a:pPr>
            <a:r>
              <a:rPr lang="en-US" altLang="en-US" dirty="0"/>
              <a:t>Main(string </a:t>
            </a:r>
            <a:r>
              <a:rPr lang="en-US" altLang="en-US" dirty="0" err="1"/>
              <a:t>args</a:t>
            </a:r>
            <a:r>
              <a:rPr lang="en-US" altLang="en-US" dirty="0"/>
              <a:t>[]) is a static member function of a class.</a:t>
            </a:r>
            <a:br>
              <a:rPr lang="en-US" altLang="en-US" dirty="0"/>
            </a:br>
            <a:endParaRPr lang="en-US" altLang="en-US" dirty="0"/>
          </a:p>
          <a:p>
            <a:pPr>
              <a:lnSpc>
                <a:spcPct val="120000"/>
              </a:lnSpc>
            </a:pPr>
            <a:r>
              <a:rPr lang="en-US" altLang="en-US" dirty="0"/>
              <a:t>The C# class libraries are like Java Packages, not like the C and C++ Standard Libraries.</a:t>
            </a:r>
          </a:p>
          <a:p>
            <a:pPr lvl="1">
              <a:lnSpc>
                <a:spcPct val="120000"/>
              </a:lnSpc>
            </a:pPr>
            <a:r>
              <a:rPr lang="en-US" altLang="en-US" dirty="0"/>
              <a:t>System, </a:t>
            </a:r>
            <a:r>
              <a:rPr lang="en-US" altLang="en-US" dirty="0" err="1"/>
              <a:t>System.Drawing</a:t>
            </a:r>
            <a:r>
              <a:rPr lang="en-US" altLang="en-US" dirty="0"/>
              <a:t>, </a:t>
            </a:r>
            <a:r>
              <a:rPr lang="en-US" altLang="en-US" dirty="0" err="1"/>
              <a:t>System.Runtime.Remoting</a:t>
            </a:r>
            <a:r>
              <a:rPr lang="en-US" altLang="en-US" dirty="0"/>
              <a:t>, </a:t>
            </a:r>
            <a:r>
              <a:rPr lang="en-US" altLang="en-US" dirty="0" err="1"/>
              <a:t>System.Text</a:t>
            </a:r>
            <a:r>
              <a:rPr lang="en-US" altLang="en-US" dirty="0"/>
              <a:t>, </a:t>
            </a:r>
            <a:r>
              <a:rPr lang="en-US" altLang="en-US" dirty="0" err="1"/>
              <a:t>System.Web</a:t>
            </a:r>
            <a:endParaRPr lang="en-US" altLang="en-US" dirty="0"/>
          </a:p>
          <a:p>
            <a:pPr lvl="1">
              <a:lnSpc>
                <a:spcPct val="120000"/>
              </a:lnSpc>
            </a:pPr>
            <a:r>
              <a:rPr lang="en-US" altLang="en-US" dirty="0"/>
              <a:t>C# class hierarchy is rooted in a single “Object” class</a:t>
            </a:r>
          </a:p>
          <a:p>
            <a:pPr lvl="1">
              <a:lnSpc>
                <a:spcPct val="120000"/>
              </a:lnSpc>
            </a:pPr>
            <a:endParaRPr lang="en-US" altLang="en-US" dirty="0"/>
          </a:p>
          <a:p>
            <a:pPr>
              <a:lnSpc>
                <a:spcPct val="120000"/>
              </a:lnSpc>
            </a:pPr>
            <a:r>
              <a:rPr lang="en-US" altLang="en-US" dirty="0"/>
              <a:t>C# does not separate class declaration and member function definitions.</a:t>
            </a:r>
          </a:p>
          <a:p>
            <a:pPr lvl="1">
              <a:lnSpc>
                <a:spcPct val="120000"/>
              </a:lnSpc>
            </a:pPr>
            <a:r>
              <a:rPr lang="en-US" altLang="en-US" dirty="0"/>
              <a:t>Every function definition is inline in the class declaration—like the Java structure.</a:t>
            </a:r>
          </a:p>
          <a:p>
            <a:pPr lvl="1">
              <a:lnSpc>
                <a:spcPct val="120000"/>
              </a:lnSpc>
            </a:pPr>
            <a:r>
              <a:rPr lang="en-US" altLang="en-US" dirty="0"/>
              <a:t>There are no header files.</a:t>
            </a:r>
          </a:p>
          <a:p>
            <a:pPr lvl="1">
              <a:lnSpc>
                <a:spcPct val="120000"/>
              </a:lnSpc>
            </a:pPr>
            <a:r>
              <a:rPr lang="en-US" altLang="en-US" dirty="0"/>
              <a:t>Instead of #include, C# uses using statements:</a:t>
            </a:r>
          </a:p>
          <a:p>
            <a:pPr lvl="2">
              <a:lnSpc>
                <a:spcPct val="120000"/>
              </a:lnSpc>
            </a:pPr>
            <a:r>
              <a:rPr lang="en-US" altLang="en-US" dirty="0"/>
              <a:t>using System; </a:t>
            </a:r>
          </a:p>
          <a:p>
            <a:pPr lvl="2">
              <a:lnSpc>
                <a:spcPct val="120000"/>
              </a:lnSpc>
            </a:pPr>
            <a:r>
              <a:rPr lang="en-US" altLang="en-US" dirty="0"/>
              <a:t>using </a:t>
            </a:r>
            <a:r>
              <a:rPr lang="en-US" altLang="en-US" dirty="0" err="1"/>
              <a:t>System.ComponentModel</a:t>
            </a:r>
            <a:r>
              <a:rPr lang="en-US" altLang="en-US" dirty="0"/>
              <a:t>;</a:t>
            </a:r>
            <a:br>
              <a:rPr lang="en-US" altLang="en-US" dirty="0"/>
            </a:br>
            <a:endParaRPr lang="en-US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en-US" altLang="en-US" dirty="0"/>
              <a:t>Differences between C++ and C#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The C# object model is very different from the C++ object model.</a:t>
            </a:r>
          </a:p>
          <a:p>
            <a:pPr lvl="1"/>
            <a:r>
              <a:rPr lang="en-US" altLang="en-US" dirty="0"/>
              <a:t>Illustrated on the next slide</a:t>
            </a:r>
            <a:br>
              <a:rPr lang="en-US" altLang="en-US" dirty="0"/>
            </a:br>
            <a:endParaRPr lang="en-US" altLang="en-US" dirty="0"/>
          </a:p>
          <a:p>
            <a:r>
              <a:rPr lang="en-US" altLang="en-US" dirty="0"/>
              <a:t>C# supports only single inheritance of implementation but multiple inheritance of interfaces</a:t>
            </a:r>
            <a:br>
              <a:rPr lang="en-US" altLang="en-US" dirty="0"/>
            </a:br>
            <a:endParaRPr lang="en-US" altLang="en-US" dirty="0"/>
          </a:p>
          <a:p>
            <a:r>
              <a:rPr lang="en-US" altLang="en-US" dirty="0"/>
              <a:t>C# does not support use of pointers, only references, except in “unsafe” code.</a:t>
            </a:r>
            <a:br>
              <a:rPr lang="en-US" altLang="en-US" dirty="0"/>
            </a:br>
            <a:endParaRPr lang="en-US" altLang="en-US" dirty="0"/>
          </a:p>
          <a:p>
            <a:r>
              <a:rPr lang="en-US" altLang="en-US" dirty="0"/>
              <a:t>Use of a C# variable before initialization is a compile-time error.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/>
              <a:t>C# Object Model</a:t>
            </a:r>
          </a:p>
        </p:txBody>
      </p:sp>
      <p:graphicFrame>
        <p:nvGraphicFramePr>
          <p:cNvPr id="20484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9884255"/>
              </p:ext>
            </p:extLst>
          </p:nvPr>
        </p:nvGraphicFramePr>
        <p:xfrm>
          <a:off x="1813718" y="1447800"/>
          <a:ext cx="5516563" cy="49838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5" name="VISIO" r:id="rId4" imgW="5758920" imgH="5812920" progId="Visio.Drawing.6">
                  <p:embed/>
                </p:oleObj>
              </mc:Choice>
              <mc:Fallback>
                <p:oleObj name="VISIO" r:id="rId4" imgW="5758920" imgH="5812920" progId="Visio.Drawing.6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3718" y="1447800"/>
                        <a:ext cx="5516563" cy="498389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433137" y="457200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en-US" altLang="en-US" dirty="0"/>
              <a:t>Comparison of Object Models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idx="1"/>
          </p:nvPr>
        </p:nvSpPr>
        <p:spPr>
          <a:xfrm>
            <a:off x="433137" y="1427747"/>
            <a:ext cx="4419600" cy="4876800"/>
          </a:xfrm>
          <a:gradFill rotWithShape="1">
            <a:gsLst>
              <a:gs pos="0">
                <a:schemeClr val="bg1">
                  <a:gamma/>
                  <a:shade val="86275"/>
                  <a:invGamma/>
                </a:schemeClr>
              </a:gs>
              <a:gs pos="100000">
                <a:schemeClr val="bg1"/>
              </a:gs>
            </a:gsLst>
            <a:lin ang="0" scaled="1"/>
          </a:gradFill>
          <a:ln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sz="1800" b="1" i="1" dirty="0"/>
              <a:t>C++ Object Model</a:t>
            </a:r>
          </a:p>
          <a:p>
            <a:pPr lvl="1">
              <a:defRPr/>
            </a:pPr>
            <a:r>
              <a:rPr lang="en-US" sz="1400" dirty="0"/>
              <a:t>All objects share a rich memory model:</a:t>
            </a:r>
          </a:p>
          <a:p>
            <a:pPr lvl="2">
              <a:defRPr/>
            </a:pPr>
            <a:r>
              <a:rPr lang="en-US" sz="1400" dirty="0"/>
              <a:t>Static, stack, and heap</a:t>
            </a:r>
          </a:p>
          <a:p>
            <a:pPr lvl="1">
              <a:defRPr/>
            </a:pPr>
            <a:r>
              <a:rPr lang="en-US" sz="1400" dirty="0"/>
              <a:t>Rich object life-time model:</a:t>
            </a:r>
          </a:p>
          <a:p>
            <a:pPr lvl="2">
              <a:defRPr/>
            </a:pPr>
            <a:r>
              <a:rPr lang="en-US" sz="1400" dirty="0"/>
              <a:t>Static objects live for the duration of the program.</a:t>
            </a:r>
          </a:p>
          <a:p>
            <a:pPr lvl="2">
              <a:defRPr/>
            </a:pPr>
            <a:r>
              <a:rPr lang="en-US" sz="1400" dirty="0"/>
              <a:t>Objects on stack live within a scope defined by { and }.</a:t>
            </a:r>
          </a:p>
          <a:p>
            <a:pPr lvl="2">
              <a:defRPr/>
            </a:pPr>
            <a:r>
              <a:rPr lang="en-US" sz="1400" dirty="0"/>
              <a:t>Objects on heap live at the designer’s discretion.</a:t>
            </a:r>
          </a:p>
          <a:p>
            <a:pPr lvl="1">
              <a:defRPr/>
            </a:pPr>
            <a:r>
              <a:rPr lang="en-US" sz="1400" dirty="0"/>
              <a:t>Semantics based on a deep copy model.</a:t>
            </a:r>
          </a:p>
          <a:p>
            <a:pPr lvl="2">
              <a:defRPr/>
            </a:pPr>
            <a:r>
              <a:rPr lang="en-US" sz="1400" dirty="0"/>
              <a:t>That’s the good news.</a:t>
            </a:r>
          </a:p>
          <a:p>
            <a:pPr lvl="2">
              <a:defRPr/>
            </a:pPr>
            <a:r>
              <a:rPr lang="en-US" sz="1400" dirty="0"/>
              <a:t>That’s the bad news.</a:t>
            </a:r>
          </a:p>
          <a:p>
            <a:pPr lvl="1">
              <a:defRPr/>
            </a:pPr>
            <a:r>
              <a:rPr lang="en-US" sz="1400" dirty="0"/>
              <a:t>For compilation, clients carry their server’s type information via headers.</a:t>
            </a:r>
          </a:p>
          <a:p>
            <a:pPr lvl="2">
              <a:defRPr/>
            </a:pPr>
            <a:r>
              <a:rPr lang="en-US" sz="1400" dirty="0"/>
              <a:t>That’s definitely bad news.</a:t>
            </a:r>
          </a:p>
          <a:p>
            <a:pPr lvl="2">
              <a:defRPr/>
            </a:pPr>
            <a:r>
              <a:rPr lang="en-US" sz="1400" dirty="0"/>
              <a:t>But it has a work-around, e.g., design to interface not implementation. Use object factories.</a:t>
            </a:r>
          </a:p>
        </p:txBody>
      </p:sp>
      <p:sp>
        <p:nvSpPr>
          <p:cNvPr id="8197" name="Rectangle 5"/>
          <p:cNvSpPr>
            <a:spLocks noGrp="1" noChangeArrowheads="1"/>
          </p:cNvSpPr>
          <p:nvPr>
            <p:ph sz="half" idx="4294967295"/>
          </p:nvPr>
        </p:nvSpPr>
        <p:spPr>
          <a:xfrm>
            <a:off x="4852737" y="1427746"/>
            <a:ext cx="3810000" cy="4856747"/>
          </a:xfrm>
          <a:gradFill rotWithShape="1">
            <a:gsLst>
              <a:gs pos="0">
                <a:schemeClr val="bg1">
                  <a:gamma/>
                  <a:shade val="86275"/>
                  <a:invGamma/>
                </a:schemeClr>
              </a:gs>
              <a:gs pos="100000">
                <a:schemeClr val="bg1">
                  <a:alpha val="98000"/>
                </a:schemeClr>
              </a:gs>
            </a:gsLst>
            <a:lin ang="0" scaled="1"/>
          </a:gradFill>
          <a:ln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sz="1800" b="1" i="1" dirty="0" err="1"/>
              <a:t>.Net</a:t>
            </a:r>
            <a:r>
              <a:rPr lang="en-US" sz="1800" b="1" i="1" dirty="0"/>
              <a:t> Object Model</a:t>
            </a:r>
          </a:p>
          <a:p>
            <a:pPr lvl="1">
              <a:defRPr/>
            </a:pPr>
            <a:r>
              <a:rPr lang="en-US" sz="1400" dirty="0"/>
              <a:t>More Spartan memory model:</a:t>
            </a:r>
          </a:p>
          <a:p>
            <a:pPr lvl="2">
              <a:defRPr/>
            </a:pPr>
            <a:r>
              <a:rPr lang="en-US" sz="1400" dirty="0"/>
              <a:t>Value types are static and stack based only.</a:t>
            </a:r>
          </a:p>
          <a:p>
            <a:pPr lvl="2">
              <a:defRPr/>
            </a:pPr>
            <a:r>
              <a:rPr lang="en-US" sz="1400" dirty="0"/>
              <a:t>Reference types (all user-defined types and library types) live on the managed heap.</a:t>
            </a:r>
          </a:p>
          <a:p>
            <a:pPr lvl="1">
              <a:defRPr/>
            </a:pPr>
            <a:r>
              <a:rPr lang="en-US" sz="1400" dirty="0"/>
              <a:t>Nondeterministic lifetime model:</a:t>
            </a:r>
          </a:p>
          <a:p>
            <a:pPr lvl="2">
              <a:defRPr/>
            </a:pPr>
            <a:r>
              <a:rPr lang="en-US" sz="1400" dirty="0"/>
              <a:t>All reference types are garbage collected.</a:t>
            </a:r>
          </a:p>
          <a:p>
            <a:pPr lvl="2">
              <a:defRPr/>
            </a:pPr>
            <a:r>
              <a:rPr lang="en-US" sz="1400" dirty="0"/>
              <a:t>That’s the good news.</a:t>
            </a:r>
          </a:p>
          <a:p>
            <a:pPr lvl="2">
              <a:defRPr/>
            </a:pPr>
            <a:r>
              <a:rPr lang="en-US" sz="1400" dirty="0"/>
              <a:t>That’s the bad news.</a:t>
            </a:r>
          </a:p>
          <a:p>
            <a:pPr lvl="1">
              <a:defRPr/>
            </a:pPr>
            <a:r>
              <a:rPr lang="en-US" sz="1400" dirty="0"/>
              <a:t>Semantics based on a shallow reference model.</a:t>
            </a:r>
          </a:p>
          <a:p>
            <a:pPr lvl="1">
              <a:defRPr/>
            </a:pPr>
            <a:r>
              <a:rPr lang="en-US" sz="1400" dirty="0"/>
              <a:t>For compilation, clients use their server’s metadata.</a:t>
            </a:r>
          </a:p>
          <a:p>
            <a:pPr lvl="2">
              <a:defRPr/>
            </a:pPr>
            <a:r>
              <a:rPr lang="en-US" sz="1400" dirty="0"/>
              <a:t>That is great news.</a:t>
            </a:r>
          </a:p>
          <a:p>
            <a:pPr lvl="2">
              <a:defRPr/>
            </a:pPr>
            <a:r>
              <a:rPr lang="en-US" sz="1400" dirty="0"/>
              <a:t>It is this property that makes </a:t>
            </a:r>
            <a:r>
              <a:rPr lang="en-US" sz="1400" dirty="0" err="1"/>
              <a:t>.Net</a:t>
            </a:r>
            <a:r>
              <a:rPr lang="en-US" sz="1400" dirty="0"/>
              <a:t> components so simple.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481263" y="381000"/>
            <a:ext cx="8229600" cy="990600"/>
          </a:xfrm>
        </p:spPr>
        <p:txBody>
          <a:bodyPr/>
          <a:lstStyle/>
          <a:p>
            <a:pPr algn="ctr"/>
            <a:r>
              <a:rPr lang="en-US" altLang="en-US" dirty="0"/>
              <a:t>C# Primitive Types</a:t>
            </a:r>
          </a:p>
        </p:txBody>
      </p:sp>
      <p:sp>
        <p:nvSpPr>
          <p:cNvPr id="28676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523999"/>
            <a:ext cx="3529263" cy="4800601"/>
          </a:xfrm>
        </p:spPr>
        <p:txBody>
          <a:bodyPr>
            <a:normAutofit/>
          </a:bodyPr>
          <a:lstStyle/>
          <a:p>
            <a:pPr>
              <a:buFont typeface="Symbol" panose="05050102010706020507" pitchFamily="18" charset="2"/>
              <a:buNone/>
            </a:pPr>
            <a:r>
              <a:rPr lang="en-US" altLang="en-US" sz="1800" dirty="0" err="1"/>
              <a:t>.Net</a:t>
            </a:r>
            <a:r>
              <a:rPr lang="en-US" altLang="en-US" sz="1800" dirty="0"/>
              <a:t> Base Class</a:t>
            </a:r>
          </a:p>
          <a:p>
            <a:pPr lvl="1"/>
            <a:r>
              <a:rPr lang="en-US" altLang="en-US" sz="1600" dirty="0" err="1"/>
              <a:t>System.Byte</a:t>
            </a:r>
            <a:endParaRPr lang="en-US" altLang="en-US" sz="1600" dirty="0"/>
          </a:p>
          <a:p>
            <a:pPr lvl="1"/>
            <a:r>
              <a:rPr lang="en-US" altLang="en-US" sz="1600" dirty="0" err="1"/>
              <a:t>System.SByte</a:t>
            </a:r>
            <a:endParaRPr lang="en-US" altLang="en-US" sz="1600" dirty="0"/>
          </a:p>
          <a:p>
            <a:pPr lvl="1"/>
            <a:r>
              <a:rPr lang="en-US" altLang="en-US" sz="1600" dirty="0"/>
              <a:t>System.Int16</a:t>
            </a:r>
          </a:p>
          <a:p>
            <a:pPr lvl="1"/>
            <a:r>
              <a:rPr lang="en-US" altLang="en-US" sz="1600" dirty="0"/>
              <a:t>System.Int32</a:t>
            </a:r>
          </a:p>
          <a:p>
            <a:pPr lvl="1"/>
            <a:r>
              <a:rPr lang="en-US" altLang="en-US" sz="1600" dirty="0"/>
              <a:t>System.Int64</a:t>
            </a:r>
          </a:p>
          <a:p>
            <a:pPr lvl="1"/>
            <a:r>
              <a:rPr lang="en-US" altLang="en-US" sz="1600" dirty="0"/>
              <a:t>System.UInt16</a:t>
            </a:r>
          </a:p>
          <a:p>
            <a:pPr lvl="1"/>
            <a:r>
              <a:rPr lang="en-US" altLang="en-US" sz="1600" dirty="0"/>
              <a:t>System.UInt32</a:t>
            </a:r>
          </a:p>
          <a:p>
            <a:pPr lvl="1"/>
            <a:r>
              <a:rPr lang="en-US" altLang="en-US" sz="1600" dirty="0"/>
              <a:t>System.UInt64</a:t>
            </a:r>
          </a:p>
          <a:p>
            <a:pPr lvl="1"/>
            <a:r>
              <a:rPr lang="en-US" altLang="en-US" sz="1600" dirty="0" err="1"/>
              <a:t>System.Single</a:t>
            </a:r>
            <a:endParaRPr lang="en-US" altLang="en-US" sz="1600" dirty="0"/>
          </a:p>
          <a:p>
            <a:pPr lvl="1"/>
            <a:r>
              <a:rPr lang="en-US" altLang="en-US" sz="1600" dirty="0" err="1"/>
              <a:t>System.Double</a:t>
            </a:r>
            <a:endParaRPr lang="en-US" altLang="en-US" sz="1600" dirty="0"/>
          </a:p>
          <a:p>
            <a:pPr lvl="1"/>
            <a:r>
              <a:rPr lang="en-US" altLang="en-US" sz="1600" dirty="0" err="1"/>
              <a:t>System.Object</a:t>
            </a:r>
            <a:endParaRPr lang="en-US" altLang="en-US" sz="1600" dirty="0"/>
          </a:p>
          <a:p>
            <a:pPr lvl="1"/>
            <a:r>
              <a:rPr lang="en-US" altLang="en-US" sz="1600" dirty="0" err="1"/>
              <a:t>System.Char</a:t>
            </a:r>
            <a:endParaRPr lang="en-US" altLang="en-US" sz="1600" dirty="0"/>
          </a:p>
          <a:p>
            <a:pPr lvl="1"/>
            <a:r>
              <a:rPr lang="en-US" altLang="en-US" sz="1600" dirty="0" err="1"/>
              <a:t>System.String</a:t>
            </a:r>
            <a:endParaRPr lang="en-US" altLang="en-US" sz="1600" dirty="0"/>
          </a:p>
          <a:p>
            <a:pPr lvl="1"/>
            <a:r>
              <a:rPr lang="en-US" altLang="en-US" sz="1600" dirty="0" err="1"/>
              <a:t>System.Decimal</a:t>
            </a:r>
            <a:endParaRPr lang="en-US" altLang="en-US" sz="1600" dirty="0"/>
          </a:p>
          <a:p>
            <a:pPr lvl="1"/>
            <a:r>
              <a:rPr lang="en-US" altLang="en-US" sz="1600" dirty="0" err="1"/>
              <a:t>System.Boolean</a:t>
            </a:r>
            <a:endParaRPr lang="en-US" altLang="en-US" sz="1600" dirty="0"/>
          </a:p>
          <a:p>
            <a:pPr lvl="1"/>
            <a:endParaRPr lang="en-US" altLang="en-US" sz="1600" dirty="0"/>
          </a:p>
          <a:p>
            <a:pPr lvl="1"/>
            <a:endParaRPr lang="en-US" altLang="en-US" sz="1600" dirty="0"/>
          </a:p>
        </p:txBody>
      </p:sp>
      <p:sp>
        <p:nvSpPr>
          <p:cNvPr id="28677" name="Rectangle 4"/>
          <p:cNvSpPr>
            <a:spLocks noGrp="1" noChangeArrowheads="1"/>
          </p:cNvSpPr>
          <p:nvPr>
            <p:ph sz="half" idx="4294967295"/>
          </p:nvPr>
        </p:nvSpPr>
        <p:spPr>
          <a:xfrm>
            <a:off x="4596063" y="1524000"/>
            <a:ext cx="3783012" cy="4800600"/>
          </a:xfrm>
        </p:spPr>
        <p:txBody>
          <a:bodyPr>
            <a:noAutofit/>
          </a:bodyPr>
          <a:lstStyle/>
          <a:p>
            <a:pPr>
              <a:buFont typeface="Symbol" panose="05050102010706020507" pitchFamily="18" charset="2"/>
              <a:buNone/>
            </a:pPr>
            <a:r>
              <a:rPr lang="en-US" altLang="en-US" sz="1800" dirty="0"/>
              <a:t>C# Types</a:t>
            </a:r>
          </a:p>
          <a:p>
            <a:pPr lvl="1"/>
            <a:r>
              <a:rPr lang="en-US" altLang="en-US" sz="1600" dirty="0"/>
              <a:t>byte</a:t>
            </a:r>
          </a:p>
          <a:p>
            <a:pPr lvl="1"/>
            <a:r>
              <a:rPr lang="en-US" altLang="en-US" sz="1600" dirty="0" err="1"/>
              <a:t>sbyte</a:t>
            </a:r>
            <a:endParaRPr lang="en-US" altLang="en-US" sz="1600" dirty="0"/>
          </a:p>
          <a:p>
            <a:pPr lvl="1"/>
            <a:r>
              <a:rPr lang="en-US" altLang="en-US" sz="1600" dirty="0"/>
              <a:t>short</a:t>
            </a:r>
          </a:p>
          <a:p>
            <a:pPr lvl="1"/>
            <a:r>
              <a:rPr lang="en-US" altLang="en-US" sz="1600" dirty="0" err="1"/>
              <a:t>int</a:t>
            </a:r>
            <a:endParaRPr lang="en-US" altLang="en-US" sz="1600" dirty="0"/>
          </a:p>
          <a:p>
            <a:pPr lvl="1"/>
            <a:r>
              <a:rPr lang="en-US" altLang="en-US" sz="1600" dirty="0"/>
              <a:t>long</a:t>
            </a:r>
          </a:p>
          <a:p>
            <a:pPr lvl="1"/>
            <a:r>
              <a:rPr lang="en-US" altLang="en-US" sz="1600" dirty="0" err="1"/>
              <a:t>ushort</a:t>
            </a:r>
            <a:endParaRPr lang="en-US" altLang="en-US" sz="1600" dirty="0"/>
          </a:p>
          <a:p>
            <a:pPr lvl="1"/>
            <a:r>
              <a:rPr lang="en-US" altLang="en-US" sz="1600" dirty="0" err="1"/>
              <a:t>uint</a:t>
            </a:r>
            <a:endParaRPr lang="en-US" altLang="en-US" sz="1600" dirty="0"/>
          </a:p>
          <a:p>
            <a:pPr lvl="1"/>
            <a:r>
              <a:rPr lang="en-US" altLang="en-US" sz="1600" dirty="0" err="1"/>
              <a:t>ulong</a:t>
            </a:r>
            <a:endParaRPr lang="en-US" altLang="en-US" sz="1600" dirty="0"/>
          </a:p>
          <a:p>
            <a:pPr lvl="1"/>
            <a:r>
              <a:rPr lang="en-US" altLang="en-US" sz="1600" dirty="0"/>
              <a:t>float</a:t>
            </a:r>
          </a:p>
          <a:p>
            <a:pPr lvl="1"/>
            <a:r>
              <a:rPr lang="en-US" altLang="en-US" sz="1600" dirty="0"/>
              <a:t>double</a:t>
            </a:r>
          </a:p>
          <a:p>
            <a:pPr lvl="1"/>
            <a:r>
              <a:rPr lang="en-US" altLang="en-US" sz="1600" dirty="0"/>
              <a:t>object</a:t>
            </a:r>
          </a:p>
          <a:p>
            <a:pPr lvl="1"/>
            <a:r>
              <a:rPr lang="en-US" altLang="en-US" sz="1600" dirty="0"/>
              <a:t>char</a:t>
            </a:r>
          </a:p>
          <a:p>
            <a:pPr lvl="1"/>
            <a:r>
              <a:rPr lang="en-US" altLang="en-US" sz="1600" dirty="0"/>
              <a:t>string</a:t>
            </a:r>
          </a:p>
          <a:p>
            <a:pPr lvl="1"/>
            <a:r>
              <a:rPr lang="en-US" altLang="en-US" sz="1600" dirty="0"/>
              <a:t>decimal</a:t>
            </a:r>
          </a:p>
          <a:p>
            <a:pPr lvl="1"/>
            <a:r>
              <a:rPr lang="en-US" altLang="en-US" sz="1600" dirty="0"/>
              <a:t>bool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/>
              <a:t>C# Object Type</a:t>
            </a:r>
          </a:p>
        </p:txBody>
      </p:sp>
      <p:sp>
        <p:nvSpPr>
          <p:cNvPr id="30724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1800" dirty="0"/>
              <a:t>Object is the root class of the C# library</a:t>
            </a:r>
          </a:p>
          <a:p>
            <a:r>
              <a:rPr lang="en-US" altLang="en-US" sz="1800" dirty="0"/>
              <a:t>Object’s members:</a:t>
            </a:r>
          </a:p>
          <a:p>
            <a:pPr lvl="1"/>
            <a:r>
              <a:rPr lang="en-US" altLang="en-US" sz="1600" dirty="0"/>
              <a:t>Public Object();</a:t>
            </a:r>
          </a:p>
          <a:p>
            <a:pPr lvl="1"/>
            <a:r>
              <a:rPr lang="en-US" altLang="en-US" sz="1600" dirty="0"/>
              <a:t>Public virtual Boolean Equals(Object </a:t>
            </a:r>
            <a:r>
              <a:rPr lang="en-US" altLang="en-US" sz="1600" dirty="0" err="1"/>
              <a:t>obj</a:t>
            </a:r>
            <a:r>
              <a:rPr lang="en-US" altLang="en-US" sz="1600" dirty="0"/>
              <a:t>);</a:t>
            </a:r>
          </a:p>
          <a:p>
            <a:pPr lvl="2"/>
            <a:r>
              <a:rPr lang="en-US" altLang="en-US" sz="1400" dirty="0"/>
              <a:t>Returns true if </a:t>
            </a:r>
            <a:r>
              <a:rPr lang="en-US" altLang="en-US" sz="1400" dirty="0" err="1"/>
              <a:t>obj</a:t>
            </a:r>
            <a:r>
              <a:rPr lang="en-US" altLang="en-US" sz="1400" dirty="0"/>
              <a:t> and invoker handles point to the same body.</a:t>
            </a:r>
          </a:p>
          <a:p>
            <a:pPr lvl="1"/>
            <a:r>
              <a:rPr lang="en-US" altLang="en-US" sz="1600" dirty="0"/>
              <a:t>Public virtual Int32 </a:t>
            </a:r>
            <a:r>
              <a:rPr lang="en-US" altLang="en-US" sz="1600" dirty="0" err="1"/>
              <a:t>GetHashCode</a:t>
            </a:r>
            <a:r>
              <a:rPr lang="en-US" altLang="en-US" sz="1600" dirty="0"/>
              <a:t>();</a:t>
            </a:r>
          </a:p>
          <a:p>
            <a:pPr lvl="2"/>
            <a:r>
              <a:rPr lang="en-US" altLang="en-US" sz="1400" dirty="0"/>
              <a:t>Return value identifies object instance.</a:t>
            </a:r>
          </a:p>
          <a:p>
            <a:pPr lvl="1"/>
            <a:r>
              <a:rPr lang="en-US" altLang="en-US" sz="1600" dirty="0"/>
              <a:t>Public Type </a:t>
            </a:r>
            <a:r>
              <a:rPr lang="en-US" altLang="en-US" sz="1600" dirty="0" err="1"/>
              <a:t>GetType</a:t>
            </a:r>
            <a:r>
              <a:rPr lang="en-US" altLang="en-US" sz="1600" dirty="0"/>
              <a:t>();</a:t>
            </a:r>
          </a:p>
          <a:p>
            <a:pPr lvl="2"/>
            <a:r>
              <a:rPr lang="en-US" altLang="en-US" sz="1400" dirty="0"/>
              <a:t>Type object supports RTTI – see next page</a:t>
            </a:r>
          </a:p>
          <a:p>
            <a:pPr lvl="1"/>
            <a:r>
              <a:rPr lang="en-US" altLang="en-US" sz="1600" dirty="0"/>
              <a:t>Public virtual String </a:t>
            </a:r>
            <a:r>
              <a:rPr lang="en-US" altLang="en-US" sz="1600" dirty="0" err="1"/>
              <a:t>ToString</a:t>
            </a:r>
            <a:r>
              <a:rPr lang="en-US" altLang="en-US" sz="1600" dirty="0"/>
              <a:t>();</a:t>
            </a:r>
          </a:p>
          <a:p>
            <a:pPr lvl="2"/>
            <a:r>
              <a:rPr lang="en-US" altLang="en-US" sz="1400" dirty="0"/>
              <a:t>Returns </a:t>
            </a:r>
            <a:r>
              <a:rPr lang="en-US" altLang="en-US" sz="1400" dirty="0" err="1"/>
              <a:t>namespace.name</a:t>
            </a:r>
            <a:endParaRPr lang="en-US" altLang="en-US" sz="1400" dirty="0"/>
          </a:p>
          <a:p>
            <a:pPr lvl="1"/>
            <a:r>
              <a:rPr lang="en-US" altLang="en-US" sz="1600" dirty="0"/>
              <a:t>Protected virtual void Finalize();</a:t>
            </a:r>
          </a:p>
          <a:p>
            <a:pPr lvl="2"/>
            <a:r>
              <a:rPr lang="en-US" altLang="en-US" sz="1400" dirty="0"/>
              <a:t>Called to free allocated resources before object is garbage collected.</a:t>
            </a:r>
          </a:p>
          <a:p>
            <a:pPr lvl="1"/>
            <a:r>
              <a:rPr lang="en-US" altLang="en-US" sz="1600" dirty="0"/>
              <a:t>Protected Object </a:t>
            </a:r>
            <a:r>
              <a:rPr lang="en-US" altLang="en-US" sz="1600" dirty="0" err="1"/>
              <a:t>MemberwiseClone</a:t>
            </a:r>
            <a:r>
              <a:rPr lang="en-US" altLang="en-US" sz="1600" dirty="0"/>
              <a:t>();</a:t>
            </a:r>
          </a:p>
          <a:p>
            <a:pPr lvl="2"/>
            <a:r>
              <a:rPr lang="en-US" altLang="en-US" sz="1400" dirty="0"/>
              <a:t>Performs shallow copy</a:t>
            </a:r>
          </a:p>
          <a:p>
            <a:pPr lvl="2"/>
            <a:r>
              <a:rPr lang="en-US" altLang="en-US" sz="1400" dirty="0"/>
              <a:t>To have your class instances perform deep copies you need to implement the </a:t>
            </a:r>
            <a:r>
              <a:rPr lang="en-US" altLang="en-US" sz="1400" dirty="0" err="1"/>
              <a:t>ICloneable</a:t>
            </a:r>
            <a:r>
              <a:rPr lang="en-US" altLang="en-US" sz="1400" dirty="0"/>
              <a:t> interface. </a:t>
            </a:r>
            <a:endParaRPr lang="en-US" alt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/>
              <a:t>Common Type System</a:t>
            </a:r>
          </a:p>
        </p:txBody>
      </p:sp>
      <p:sp>
        <p:nvSpPr>
          <p:cNvPr id="26628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n-US" altLang="en-US" sz="2800" dirty="0"/>
              <a:t>Reference types</a:t>
            </a:r>
          </a:p>
          <a:p>
            <a:pPr lvl="1">
              <a:lnSpc>
                <a:spcPct val="110000"/>
              </a:lnSpc>
            </a:pPr>
            <a:r>
              <a:rPr lang="en-US" altLang="en-US" sz="2400" dirty="0"/>
              <a:t>Classes</a:t>
            </a:r>
          </a:p>
          <a:p>
            <a:pPr lvl="2">
              <a:lnSpc>
                <a:spcPct val="110000"/>
              </a:lnSpc>
            </a:pPr>
            <a:r>
              <a:rPr lang="en-US" altLang="en-US" sz="2000" dirty="0"/>
              <a:t>Methods</a:t>
            </a:r>
          </a:p>
          <a:p>
            <a:pPr lvl="2">
              <a:lnSpc>
                <a:spcPct val="110000"/>
              </a:lnSpc>
            </a:pPr>
            <a:r>
              <a:rPr lang="en-US" altLang="en-US" sz="2000" dirty="0"/>
              <a:t>Fields</a:t>
            </a:r>
          </a:p>
          <a:p>
            <a:pPr lvl="2">
              <a:lnSpc>
                <a:spcPct val="110000"/>
              </a:lnSpc>
            </a:pPr>
            <a:r>
              <a:rPr lang="en-US" altLang="en-US" sz="2000" dirty="0"/>
              <a:t>Properties</a:t>
            </a:r>
          </a:p>
          <a:p>
            <a:pPr lvl="2">
              <a:lnSpc>
                <a:spcPct val="110000"/>
              </a:lnSpc>
            </a:pPr>
            <a:r>
              <a:rPr lang="en-US" altLang="en-US" sz="2000" dirty="0"/>
              <a:t>Events</a:t>
            </a:r>
          </a:p>
          <a:p>
            <a:pPr lvl="2">
              <a:lnSpc>
                <a:spcPct val="110000"/>
              </a:lnSpc>
            </a:pPr>
            <a:r>
              <a:rPr lang="en-US" altLang="en-US" sz="2000" dirty="0"/>
              <a:t>Member adornments:</a:t>
            </a:r>
            <a:br>
              <a:rPr lang="en-US" altLang="en-US" sz="2000" dirty="0"/>
            </a:br>
            <a:r>
              <a:rPr lang="en-US" altLang="en-US" sz="2000" dirty="0"/>
              <a:t>public, protected, private, abstract, static</a:t>
            </a:r>
          </a:p>
          <a:p>
            <a:pPr lvl="1">
              <a:lnSpc>
                <a:spcPct val="110000"/>
              </a:lnSpc>
            </a:pPr>
            <a:r>
              <a:rPr lang="en-US" altLang="en-US" sz="2400" dirty="0"/>
              <a:t>Interfaces</a:t>
            </a:r>
          </a:p>
          <a:p>
            <a:pPr lvl="2">
              <a:lnSpc>
                <a:spcPct val="110000"/>
              </a:lnSpc>
            </a:pPr>
            <a:r>
              <a:rPr lang="en-US" altLang="en-US" sz="2000" dirty="0"/>
              <a:t>Class can inherit more than one</a:t>
            </a:r>
          </a:p>
          <a:p>
            <a:pPr lvl="2">
              <a:lnSpc>
                <a:spcPct val="110000"/>
              </a:lnSpc>
            </a:pPr>
            <a:r>
              <a:rPr lang="en-US" altLang="en-US" sz="2000" dirty="0"/>
              <a:t>Must implement each base interface</a:t>
            </a:r>
          </a:p>
          <a:p>
            <a:pPr lvl="1">
              <a:lnSpc>
                <a:spcPct val="110000"/>
              </a:lnSpc>
            </a:pPr>
            <a:r>
              <a:rPr lang="en-US" altLang="en-US" sz="2400" dirty="0"/>
              <a:t>Delegates</a:t>
            </a:r>
          </a:p>
          <a:p>
            <a:pPr lvl="2">
              <a:lnSpc>
                <a:spcPct val="110000"/>
              </a:lnSpc>
            </a:pPr>
            <a:r>
              <a:rPr lang="en-US" altLang="en-US" sz="2000" dirty="0"/>
              <a:t>Instances used for notifications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/>
              <a:t>Common Type System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en-US" sz="3000" dirty="0"/>
              <a:t>Value types</a:t>
            </a:r>
          </a:p>
          <a:p>
            <a:pPr lvl="1"/>
            <a:r>
              <a:rPr lang="en-US" altLang="en-US" sz="2600" dirty="0"/>
              <a:t>Primitive types</a:t>
            </a:r>
          </a:p>
          <a:p>
            <a:pPr lvl="2"/>
            <a:r>
              <a:rPr lang="en-US" altLang="en-US" sz="2200" dirty="0"/>
              <a:t>See page 13</a:t>
            </a:r>
          </a:p>
          <a:p>
            <a:pPr lvl="1"/>
            <a:r>
              <a:rPr lang="en-US" altLang="en-US" sz="2600" dirty="0"/>
              <a:t>Structures</a:t>
            </a:r>
          </a:p>
          <a:p>
            <a:pPr lvl="2"/>
            <a:r>
              <a:rPr lang="en-US" altLang="en-US" sz="2200" dirty="0"/>
              <a:t>Methods</a:t>
            </a:r>
          </a:p>
          <a:p>
            <a:pPr lvl="2"/>
            <a:r>
              <a:rPr lang="en-US" altLang="en-US" sz="2200" dirty="0"/>
              <a:t>Fields</a:t>
            </a:r>
          </a:p>
          <a:p>
            <a:pPr lvl="2"/>
            <a:r>
              <a:rPr lang="en-US" altLang="en-US" sz="2200" dirty="0"/>
              <a:t>Properties</a:t>
            </a:r>
          </a:p>
          <a:p>
            <a:pPr lvl="2"/>
            <a:r>
              <a:rPr lang="en-US" altLang="en-US" sz="2200" dirty="0"/>
              <a:t>Events</a:t>
            </a:r>
          </a:p>
          <a:p>
            <a:pPr lvl="2"/>
            <a:r>
              <a:rPr lang="en-US" altLang="en-US" sz="2200" dirty="0"/>
              <a:t>Member adornments:</a:t>
            </a:r>
            <a:br>
              <a:rPr lang="en-US" altLang="en-US" sz="2200" dirty="0"/>
            </a:br>
            <a:r>
              <a:rPr lang="en-US" altLang="en-US" sz="2200" dirty="0"/>
              <a:t>public, protected, private, abstract, static</a:t>
            </a:r>
          </a:p>
          <a:p>
            <a:pPr lvl="1"/>
            <a:r>
              <a:rPr lang="en-US" altLang="en-US" sz="2600" dirty="0"/>
              <a:t>Enumerations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95300"/>
            <a:ext cx="8229600" cy="990600"/>
          </a:xfrm>
        </p:spPr>
        <p:txBody>
          <a:bodyPr/>
          <a:lstStyle/>
          <a:p>
            <a:pPr algn="ctr"/>
            <a:r>
              <a:rPr lang="en-US" altLang="en-US" dirty="0"/>
              <a:t>Type Class</a:t>
            </a:r>
          </a:p>
        </p:txBody>
      </p:sp>
      <p:sp>
        <p:nvSpPr>
          <p:cNvPr id="32772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85900"/>
            <a:ext cx="3352800" cy="4686300"/>
          </a:xfr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600"/>
              <a:t>You get type object this way:</a:t>
            </a:r>
          </a:p>
          <a:p>
            <a:pPr>
              <a:lnSpc>
                <a:spcPct val="90000"/>
              </a:lnSpc>
            </a:pPr>
            <a:r>
              <a:rPr lang="en-US" altLang="en-US" sz="1600" dirty="0"/>
              <a:t>Type t = </a:t>
            </a:r>
            <a:r>
              <a:rPr lang="en-US" altLang="en-US" sz="1600" dirty="0" err="1"/>
              <a:t>myObj.GetType</a:t>
            </a:r>
            <a:r>
              <a:rPr lang="en-US" altLang="en-US" sz="1600" dirty="0"/>
              <a:t>();</a:t>
            </a:r>
          </a:p>
          <a:p>
            <a:pPr>
              <a:lnSpc>
                <a:spcPct val="90000"/>
              </a:lnSpc>
            </a:pPr>
            <a:r>
              <a:rPr lang="en-US" altLang="en-US" sz="1600" dirty="0"/>
              <a:t>Type t = </a:t>
            </a:r>
            <a:r>
              <a:rPr lang="en-US" altLang="en-US" sz="1600" dirty="0" err="1"/>
              <a:t>Type.GetType</a:t>
            </a:r>
            <a:r>
              <a:rPr lang="en-US" altLang="en-US" sz="1600" dirty="0"/>
              <a:t>(“</a:t>
            </a:r>
            <a:r>
              <a:rPr lang="en-US" altLang="en-US" sz="1600" dirty="0" err="1"/>
              <a:t>myObj</a:t>
            </a:r>
            <a:r>
              <a:rPr lang="en-US" altLang="en-US" sz="1600" dirty="0"/>
              <a:t>”);</a:t>
            </a:r>
          </a:p>
          <a:p>
            <a:pPr>
              <a:lnSpc>
                <a:spcPct val="90000"/>
              </a:lnSpc>
            </a:pPr>
            <a:endParaRPr lang="en-US" altLang="en-US" sz="1600" dirty="0"/>
          </a:p>
        </p:txBody>
      </p:sp>
      <p:sp>
        <p:nvSpPr>
          <p:cNvPr id="32773" name="Rectangle 4"/>
          <p:cNvSpPr>
            <a:spLocks noGrp="1" noChangeArrowheads="1"/>
          </p:cNvSpPr>
          <p:nvPr>
            <p:ph sz="half" idx="4294967295"/>
          </p:nvPr>
        </p:nvSpPr>
        <p:spPr>
          <a:xfrm>
            <a:off x="3962400" y="1485900"/>
            <a:ext cx="4724400" cy="468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600" dirty="0"/>
              <a:t>    Some of Type’s members:</a:t>
            </a:r>
          </a:p>
          <a:p>
            <a:pPr lvl="1">
              <a:lnSpc>
                <a:spcPct val="90000"/>
              </a:lnSpc>
            </a:pPr>
            <a:r>
              <a:rPr lang="en-US" altLang="en-US" sz="1400" dirty="0" err="1"/>
              <a:t>IsAbstract</a:t>
            </a:r>
            <a:endParaRPr lang="en-US" altLang="en-US" sz="1400" dirty="0"/>
          </a:p>
          <a:p>
            <a:pPr lvl="1">
              <a:lnSpc>
                <a:spcPct val="90000"/>
              </a:lnSpc>
            </a:pPr>
            <a:r>
              <a:rPr lang="en-US" altLang="en-US" sz="1400" dirty="0" err="1"/>
              <a:t>IsArray</a:t>
            </a:r>
            <a:endParaRPr lang="en-US" altLang="en-US" sz="1400" dirty="0"/>
          </a:p>
          <a:p>
            <a:pPr lvl="1">
              <a:lnSpc>
                <a:spcPct val="90000"/>
              </a:lnSpc>
            </a:pPr>
            <a:r>
              <a:rPr lang="en-US" altLang="en-US" sz="1400" dirty="0" err="1"/>
              <a:t>IsClass</a:t>
            </a:r>
            <a:endParaRPr lang="en-US" altLang="en-US" sz="1400" dirty="0"/>
          </a:p>
          <a:p>
            <a:pPr lvl="1">
              <a:lnSpc>
                <a:spcPct val="90000"/>
              </a:lnSpc>
            </a:pPr>
            <a:r>
              <a:rPr lang="en-US" altLang="en-US" sz="1400" dirty="0" err="1"/>
              <a:t>IsComObject</a:t>
            </a:r>
            <a:endParaRPr lang="en-US" altLang="en-US" sz="1400" dirty="0"/>
          </a:p>
          <a:p>
            <a:pPr lvl="1">
              <a:lnSpc>
                <a:spcPct val="90000"/>
              </a:lnSpc>
            </a:pPr>
            <a:r>
              <a:rPr lang="en-US" altLang="en-US" sz="1400" dirty="0" err="1"/>
              <a:t>IsEnum</a:t>
            </a:r>
            <a:endParaRPr lang="en-US" altLang="en-US" sz="1400" dirty="0"/>
          </a:p>
          <a:p>
            <a:pPr lvl="1">
              <a:lnSpc>
                <a:spcPct val="90000"/>
              </a:lnSpc>
            </a:pPr>
            <a:r>
              <a:rPr lang="en-US" altLang="en-US" sz="1400" dirty="0" err="1"/>
              <a:t>IsInterface</a:t>
            </a:r>
            <a:endParaRPr lang="en-US" altLang="en-US" sz="1400" dirty="0"/>
          </a:p>
          <a:p>
            <a:pPr lvl="1">
              <a:lnSpc>
                <a:spcPct val="90000"/>
              </a:lnSpc>
            </a:pPr>
            <a:r>
              <a:rPr lang="en-US" altLang="en-US" sz="1400" dirty="0" err="1"/>
              <a:t>IsPrimitive</a:t>
            </a:r>
            <a:endParaRPr lang="en-US" altLang="en-US" sz="1400" dirty="0"/>
          </a:p>
          <a:p>
            <a:pPr lvl="1">
              <a:lnSpc>
                <a:spcPct val="90000"/>
              </a:lnSpc>
            </a:pPr>
            <a:r>
              <a:rPr lang="en-US" altLang="en-US" sz="1400" dirty="0" err="1"/>
              <a:t>IsSealed</a:t>
            </a:r>
            <a:endParaRPr lang="en-US" altLang="en-US" sz="1400" dirty="0"/>
          </a:p>
          <a:p>
            <a:pPr lvl="1">
              <a:lnSpc>
                <a:spcPct val="90000"/>
              </a:lnSpc>
            </a:pPr>
            <a:r>
              <a:rPr lang="en-US" altLang="en-US" sz="1400" dirty="0" err="1"/>
              <a:t>IsValueType</a:t>
            </a:r>
            <a:endParaRPr lang="en-US" altLang="en-US" sz="1400" dirty="0"/>
          </a:p>
          <a:p>
            <a:pPr lvl="1">
              <a:lnSpc>
                <a:spcPct val="90000"/>
              </a:lnSpc>
            </a:pPr>
            <a:r>
              <a:rPr lang="en-US" altLang="en-US" sz="1400" dirty="0" err="1"/>
              <a:t>InvokeMember</a:t>
            </a:r>
            <a:r>
              <a:rPr lang="en-US" altLang="en-US" sz="1400" dirty="0"/>
              <a:t>()</a:t>
            </a:r>
          </a:p>
          <a:p>
            <a:pPr lvl="1">
              <a:lnSpc>
                <a:spcPct val="90000"/>
              </a:lnSpc>
            </a:pPr>
            <a:r>
              <a:rPr lang="en-US" altLang="en-US" sz="1400" dirty="0" err="1"/>
              <a:t>GetType</a:t>
            </a:r>
            <a:r>
              <a:rPr lang="en-US" altLang="en-US" sz="1400" dirty="0"/>
              <a:t>()	         returns Type Object</a:t>
            </a:r>
          </a:p>
          <a:p>
            <a:pPr lvl="1">
              <a:lnSpc>
                <a:spcPct val="90000"/>
              </a:lnSpc>
            </a:pPr>
            <a:r>
              <a:rPr lang="en-US" altLang="en-US" sz="1400" dirty="0" err="1"/>
              <a:t>FindMembers</a:t>
            </a:r>
            <a:r>
              <a:rPr lang="en-US" altLang="en-US" sz="1400" dirty="0"/>
              <a:t>()       returns </a:t>
            </a:r>
            <a:r>
              <a:rPr lang="en-US" altLang="en-US" sz="1400" dirty="0" err="1"/>
              <a:t>MemberInfo</a:t>
            </a:r>
            <a:r>
              <a:rPr lang="en-US" altLang="en-US" sz="1400" dirty="0"/>
              <a:t> array</a:t>
            </a:r>
          </a:p>
          <a:p>
            <a:pPr lvl="1">
              <a:lnSpc>
                <a:spcPct val="90000"/>
              </a:lnSpc>
            </a:pPr>
            <a:r>
              <a:rPr lang="en-US" altLang="en-US" sz="1400" dirty="0" err="1"/>
              <a:t>GetEvents</a:t>
            </a:r>
            <a:r>
              <a:rPr lang="en-US" altLang="en-US" sz="1400" dirty="0"/>
              <a:t>()	         returns </a:t>
            </a:r>
            <a:r>
              <a:rPr lang="en-US" altLang="en-US" sz="1400" dirty="0" err="1"/>
              <a:t>EventInfo</a:t>
            </a:r>
            <a:r>
              <a:rPr lang="en-US" altLang="en-US" sz="1400" dirty="0"/>
              <a:t> array</a:t>
            </a:r>
          </a:p>
          <a:p>
            <a:pPr lvl="1">
              <a:lnSpc>
                <a:spcPct val="90000"/>
              </a:lnSpc>
            </a:pPr>
            <a:r>
              <a:rPr lang="en-US" altLang="en-US" sz="1400" dirty="0" err="1"/>
              <a:t>GetFields</a:t>
            </a:r>
            <a:r>
              <a:rPr lang="en-US" altLang="en-US" sz="1400" dirty="0"/>
              <a:t>()		:</a:t>
            </a:r>
          </a:p>
          <a:p>
            <a:pPr lvl="1">
              <a:lnSpc>
                <a:spcPct val="90000"/>
              </a:lnSpc>
            </a:pPr>
            <a:r>
              <a:rPr lang="en-US" altLang="en-US" sz="1400" dirty="0" err="1"/>
              <a:t>GetMethods</a:t>
            </a:r>
            <a:r>
              <a:rPr lang="en-US" altLang="en-US" sz="1400" dirty="0"/>
              <a:t>()		:</a:t>
            </a:r>
          </a:p>
          <a:p>
            <a:pPr lvl="1">
              <a:lnSpc>
                <a:spcPct val="90000"/>
              </a:lnSpc>
            </a:pPr>
            <a:r>
              <a:rPr lang="en-US" altLang="en-US" sz="1400" dirty="0" err="1"/>
              <a:t>GetInterfaces</a:t>
            </a:r>
            <a:r>
              <a:rPr lang="en-US" altLang="en-US" sz="1400" dirty="0"/>
              <a:t>()	:</a:t>
            </a:r>
          </a:p>
          <a:p>
            <a:pPr lvl="1">
              <a:lnSpc>
                <a:spcPct val="90000"/>
              </a:lnSpc>
            </a:pPr>
            <a:r>
              <a:rPr lang="en-US" altLang="en-US" sz="1400" dirty="0" err="1"/>
              <a:t>GetMembers</a:t>
            </a:r>
            <a:r>
              <a:rPr lang="en-US" altLang="en-US" sz="1400" dirty="0"/>
              <a:t>()	:</a:t>
            </a:r>
          </a:p>
          <a:p>
            <a:pPr lvl="1">
              <a:lnSpc>
                <a:spcPct val="90000"/>
              </a:lnSpc>
            </a:pPr>
            <a:r>
              <a:rPr lang="en-US" altLang="en-US" sz="1400" dirty="0" err="1"/>
              <a:t>GetProperties</a:t>
            </a:r>
            <a:r>
              <a:rPr lang="en-US" altLang="en-US" sz="1400" dirty="0"/>
              <a:t>()	:</a:t>
            </a:r>
          </a:p>
          <a:p>
            <a:pPr>
              <a:lnSpc>
                <a:spcPct val="90000"/>
              </a:lnSpc>
            </a:pPr>
            <a:endParaRPr lang="en-US" altLang="en-US" sz="1600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09600" y="3200400"/>
            <a:ext cx="3048000" cy="1676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8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400">
                <a:solidFill>
                  <a:schemeClr val="accent2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2000">
                <a:solidFill>
                  <a:schemeClr val="accent2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Char char="–"/>
              <a:defRPr sz="1800">
                <a:solidFill>
                  <a:schemeClr val="accent2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800">
                <a:solidFill>
                  <a:schemeClr val="accent2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800">
                <a:solidFill>
                  <a:schemeClr val="accent2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800">
                <a:solidFill>
                  <a:schemeClr val="accent2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800">
                <a:solidFill>
                  <a:schemeClr val="accent2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800">
                <a:solidFill>
                  <a:schemeClr val="accent2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  <a:buFont typeface="Symbol" panose="05050102010706020507" pitchFamily="18" charset="2"/>
              <a:buNone/>
              <a:defRPr/>
            </a:pPr>
            <a:r>
              <a:rPr lang="en-US" altLang="en-US" sz="1600" kern="0" dirty="0"/>
              <a:t>	</a:t>
            </a:r>
            <a:br>
              <a:rPr lang="en-US" altLang="en-US" sz="1600" kern="0" dirty="0"/>
            </a:br>
            <a:r>
              <a:rPr lang="en-US" altLang="en-US" sz="1600" kern="0" dirty="0"/>
              <a:t>An instance of Type is a container for reflection information, and has many methods to use that information.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en-US" altLang="en-US" dirty="0"/>
              <a:t>More Differences 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1800" dirty="0"/>
              <a:t>The CLR defines a new delegate type, used for callbacks.</a:t>
            </a:r>
            <a:br>
              <a:rPr lang="en-US" altLang="en-US" sz="1800" dirty="0"/>
            </a:br>
            <a:endParaRPr lang="en-US" altLang="en-US" sz="800" dirty="0"/>
          </a:p>
          <a:p>
            <a:r>
              <a:rPr lang="en-US" altLang="en-US" sz="1800" dirty="0"/>
              <a:t>Event is a keyword in all CLR languages.</a:t>
            </a:r>
          </a:p>
          <a:p>
            <a:pPr lvl="1"/>
            <a:r>
              <a:rPr lang="en-US" altLang="en-US" sz="1400" dirty="0"/>
              <a:t>Events modify the delegate interface, eliminating actions by a subscriber that might  affect other subscribers.</a:t>
            </a:r>
            <a:br>
              <a:rPr lang="en-US" altLang="en-US" sz="400" dirty="0"/>
            </a:br>
            <a:endParaRPr lang="en-US" altLang="en-US" sz="400" dirty="0"/>
          </a:p>
          <a:p>
            <a:r>
              <a:rPr lang="en-US" altLang="en-US" sz="1800" dirty="0"/>
              <a:t>All memory allocations are subject to garbage collection—you don’t call delete.</a:t>
            </a:r>
            <a:br>
              <a:rPr lang="en-US" altLang="en-US" sz="1800" dirty="0"/>
            </a:br>
            <a:endParaRPr lang="en-US" altLang="en-US" sz="800" dirty="0"/>
          </a:p>
          <a:p>
            <a:r>
              <a:rPr lang="en-US" altLang="en-US" sz="1800" dirty="0"/>
              <a:t>There are no #includes in C#. There are in both managed and unmanaged C++.</a:t>
            </a:r>
            <a:br>
              <a:rPr lang="en-US" altLang="en-US" sz="1800" dirty="0"/>
            </a:br>
            <a:endParaRPr lang="en-US" altLang="en-US" sz="800" dirty="0"/>
          </a:p>
          <a:p>
            <a:r>
              <a:rPr lang="en-US" altLang="en-US" sz="1800" dirty="0"/>
              <a:t>In C# all class data members are primitive types or C# references. In managed C++ all class data members are either primitive value types, C++ references, or C++ pointers. Nothing else is allowed.</a:t>
            </a:r>
            <a:br>
              <a:rPr lang="en-US" altLang="en-US" sz="1800" dirty="0"/>
            </a:br>
            <a:endParaRPr lang="en-US" altLang="en-US" sz="800" dirty="0"/>
          </a:p>
          <a:p>
            <a:r>
              <a:rPr lang="en-US" altLang="en-US" sz="1800" dirty="0"/>
              <a:t>The CLR provides directory services, and remoting. The Standard C++ Library provides neither of these, although they are relatively easy to provide yourself.</a:t>
            </a:r>
          </a:p>
          <a:p>
            <a:endParaRPr lang="en-US" alt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/>
              <a:t>Delegates</a:t>
            </a:r>
          </a:p>
        </p:txBody>
      </p:sp>
      <p:sp>
        <p:nvSpPr>
          <p:cNvPr id="43012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724400"/>
          </a:xfrm>
        </p:spPr>
        <p:txBody>
          <a:bodyPr/>
          <a:lstStyle/>
          <a:p>
            <a:r>
              <a:rPr lang="en-US" altLang="en-US" sz="1800" dirty="0"/>
              <a:t>Delegates are used for callbacks:</a:t>
            </a:r>
          </a:p>
          <a:p>
            <a:pPr lvl="1"/>
            <a:r>
              <a:rPr lang="en-US" altLang="en-US" sz="1600" dirty="0"/>
              <a:t>In response to some event they invoke one or more functions supplied to them.</a:t>
            </a:r>
          </a:p>
          <a:p>
            <a:pPr lvl="1"/>
            <a:r>
              <a:rPr lang="en-US" altLang="en-US" sz="1600" dirty="0"/>
              <a:t>Library code that generates an event will define a delegate for application developers to use—the developer defines application-specific processing that needs to occur in response to an event generated by the library code.</a:t>
            </a:r>
          </a:p>
          <a:p>
            <a:pPr lvl="1">
              <a:buFont typeface="Arial" charset="0"/>
              <a:buChar char="•"/>
            </a:pPr>
            <a:r>
              <a:rPr lang="en-US" altLang="en-US" sz="1600" dirty="0"/>
              <a:t>A delegate defines one specific function signature to use:</a:t>
            </a:r>
            <a:br>
              <a:rPr lang="en-US" altLang="en-US" sz="1600" dirty="0"/>
            </a:br>
            <a:br>
              <a:rPr lang="en-US" altLang="en-US" sz="1600" dirty="0"/>
            </a:br>
            <a:r>
              <a:rPr lang="en-US" altLang="en-US" sz="1600" dirty="0"/>
              <a:t>  		</a:t>
            </a:r>
            <a:r>
              <a:rPr lang="en-US" altLang="en-US" sz="1400" dirty="0"/>
              <a:t>public delegate </a:t>
            </a:r>
            <a:r>
              <a:rPr lang="en-US" altLang="en-US" sz="1400" dirty="0" err="1"/>
              <a:t>rtnType</a:t>
            </a:r>
            <a:r>
              <a:rPr lang="en-US" altLang="en-US" sz="1400" dirty="0"/>
              <a:t> </a:t>
            </a:r>
            <a:r>
              <a:rPr lang="en-US" altLang="en-US" sz="1400" dirty="0" err="1"/>
              <a:t>delFun</a:t>
            </a:r>
            <a:r>
              <a:rPr lang="en-US" altLang="en-US" sz="1400" dirty="0"/>
              <a:t>(</a:t>
            </a:r>
            <a:r>
              <a:rPr lang="en-US" altLang="en-US" sz="1400" dirty="0" err="1"/>
              <a:t>args</a:t>
            </a:r>
            <a:r>
              <a:rPr lang="en-US" altLang="en-US" sz="1400" dirty="0"/>
              <a:t>…);</a:t>
            </a:r>
            <a:br>
              <a:rPr lang="en-US" altLang="en-US" sz="1400" dirty="0"/>
            </a:br>
            <a:endParaRPr lang="en-US" altLang="en-US" sz="1400" dirty="0"/>
          </a:p>
          <a:p>
            <a:pPr lvl="1">
              <a:buFont typeface="Arial" charset="0"/>
              <a:buChar char="•"/>
            </a:pPr>
            <a:r>
              <a:rPr lang="en-US" altLang="en-US" sz="1600" dirty="0"/>
              <a:t>This declares a new type, </a:t>
            </a:r>
            <a:r>
              <a:rPr lang="en-US" altLang="en-US" sz="1600" dirty="0" err="1"/>
              <a:t>delFun</a:t>
            </a:r>
            <a:r>
              <a:rPr lang="en-US" altLang="en-US" sz="1600" dirty="0"/>
              <a:t> whose instances can invoke functions with that signature.</a:t>
            </a:r>
            <a:br>
              <a:rPr lang="en-US" altLang="en-US" sz="1600" dirty="0"/>
            </a:br>
            <a:endParaRPr lang="en-US" altLang="en-US" sz="1600" dirty="0"/>
          </a:p>
          <a:p>
            <a:pPr lvl="1"/>
            <a:r>
              <a:rPr lang="en-US" altLang="en-US" sz="1600" dirty="0"/>
              <a:t>The developer supplies functions this way:</a:t>
            </a:r>
            <a:br>
              <a:rPr lang="en-US" altLang="en-US" sz="1600" dirty="0"/>
            </a:br>
            <a:br>
              <a:rPr lang="en-US" altLang="en-US" sz="1600" dirty="0"/>
            </a:br>
            <a:r>
              <a:rPr lang="en-US" altLang="en-US" sz="1600" dirty="0"/>
              <a:t>     </a:t>
            </a:r>
            <a:r>
              <a:rPr lang="en-US" altLang="en-US" sz="1400" dirty="0" err="1"/>
              <a:t>libClass.delFun</a:t>
            </a:r>
            <a:r>
              <a:rPr lang="en-US" altLang="en-US" sz="1400" dirty="0"/>
              <a:t> </a:t>
            </a:r>
            <a:r>
              <a:rPr lang="en-US" altLang="en-US" sz="1400" dirty="0" err="1"/>
              <a:t>myDel</a:t>
            </a:r>
            <a:r>
              <a:rPr lang="en-US" altLang="en-US" sz="1400" dirty="0"/>
              <a:t> = new </a:t>
            </a:r>
            <a:r>
              <a:rPr lang="en-US" altLang="en-US" sz="1400" dirty="0" err="1"/>
              <a:t>libClass.delFun</a:t>
            </a:r>
            <a:r>
              <a:rPr lang="en-US" altLang="en-US" sz="1400" dirty="0"/>
              <a:t>(</a:t>
            </a:r>
            <a:r>
              <a:rPr lang="en-US" altLang="en-US" sz="1400" dirty="0" err="1"/>
              <a:t>myFun</a:t>
            </a:r>
            <a:r>
              <a:rPr lang="en-US" altLang="en-US" sz="1400" dirty="0"/>
              <a:t>);</a:t>
            </a:r>
            <a:br>
              <a:rPr lang="en-US" altLang="en-US" sz="1400" dirty="0"/>
            </a:br>
            <a:endParaRPr lang="en-US" altLang="en-US" sz="1600" dirty="0"/>
          </a:p>
          <a:p>
            <a:pPr lvl="1"/>
            <a:r>
              <a:rPr lang="en-US" altLang="en-US" sz="1600" dirty="0"/>
              <a:t>This declares a new instance, </a:t>
            </a:r>
            <a:r>
              <a:rPr lang="en-US" altLang="en-US" sz="1600" dirty="0" err="1"/>
              <a:t>myDel</a:t>
            </a:r>
            <a:r>
              <a:rPr lang="en-US" altLang="en-US" sz="1600" dirty="0"/>
              <a:t>, of the </a:t>
            </a:r>
            <a:r>
              <a:rPr lang="en-US" altLang="en-US" sz="1600" dirty="0" err="1"/>
              <a:t>delFun</a:t>
            </a:r>
            <a:r>
              <a:rPr lang="en-US" altLang="en-US" sz="1600" dirty="0"/>
              <a:t> type.  </a:t>
            </a:r>
            <a:endParaRPr lang="en-US" alt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724400"/>
          </a:xfrm>
          <a:solidFill>
            <a:schemeClr val="bg1"/>
          </a:solidFill>
        </p:spPr>
        <p:txBody>
          <a:bodyPr>
            <a:normAutofit fontScale="77500" lnSpcReduction="20000"/>
          </a:bodyPr>
          <a:lstStyle/>
          <a:p>
            <a:pPr>
              <a:lnSpc>
                <a:spcPct val="110000"/>
              </a:lnSpc>
            </a:pPr>
            <a:r>
              <a:rPr lang="en-US" altLang="en-US" sz="1400" dirty="0"/>
              <a:t>Events are specialized delegates that are declared and invoked by a class that wants to publish notifications.</a:t>
            </a:r>
            <a:br>
              <a:rPr lang="en-US" altLang="en-US" sz="1400" dirty="0"/>
            </a:br>
            <a:br>
              <a:rPr lang="en-US" altLang="en-US" sz="1400" dirty="0"/>
            </a:br>
            <a:r>
              <a:rPr lang="en-US" altLang="en-US" sz="1400" dirty="0"/>
              <a:t>The event handlers are functions created by an event subscriber and given to the delegate.</a:t>
            </a:r>
            <a:br>
              <a:rPr lang="en-US" altLang="en-US" sz="1400" dirty="0"/>
            </a:br>
            <a:endParaRPr lang="en-US" altLang="en-US" sz="1400" dirty="0"/>
          </a:p>
          <a:p>
            <a:pPr>
              <a:lnSpc>
                <a:spcPct val="110000"/>
              </a:lnSpc>
            </a:pPr>
            <a:r>
              <a:rPr lang="en-US" altLang="en-US" sz="1400" dirty="0"/>
              <a:t>Many C# events use the specialized delegate event handler of the form:</a:t>
            </a:r>
            <a:br>
              <a:rPr lang="en-US" altLang="en-US" sz="1400" dirty="0"/>
            </a:br>
            <a:br>
              <a:rPr lang="en-US" altLang="en-US" sz="1400" dirty="0"/>
            </a:br>
            <a:r>
              <a:rPr lang="en-US" altLang="en-US" sz="1400" dirty="0"/>
              <a:t>	public delegate void </a:t>
            </a:r>
            <a:r>
              <a:rPr lang="en-US" altLang="en-US" sz="1400" dirty="0" err="1"/>
              <a:t>evDelegate</a:t>
            </a:r>
            <a:r>
              <a:rPr lang="en-US" altLang="en-US" sz="1400" dirty="0"/>
              <a:t>(</a:t>
            </a:r>
            <a:br>
              <a:rPr lang="en-US" altLang="en-US" sz="1400" dirty="0"/>
            </a:br>
            <a:r>
              <a:rPr lang="en-US" altLang="en-US" sz="1400" dirty="0"/>
              <a:t>  	  object sender, </a:t>
            </a:r>
            <a:r>
              <a:rPr lang="en-US" altLang="en-US" sz="1400" dirty="0" err="1"/>
              <a:t>userEventArgs</a:t>
            </a:r>
            <a:r>
              <a:rPr lang="en-US" altLang="en-US" sz="1400" dirty="0"/>
              <a:t> </a:t>
            </a:r>
            <a:r>
              <a:rPr lang="en-US" altLang="en-US" sz="1400" dirty="0" err="1"/>
              <a:t>eArgs</a:t>
            </a:r>
            <a:br>
              <a:rPr lang="en-US" altLang="en-US" sz="1400" dirty="0"/>
            </a:br>
            <a:r>
              <a:rPr lang="en-US" altLang="en-US" sz="1400" dirty="0"/>
              <a:t>	);</a:t>
            </a:r>
            <a:br>
              <a:rPr lang="en-US" altLang="en-US" sz="1400" dirty="0"/>
            </a:br>
            <a:endParaRPr lang="en-US" altLang="en-US" sz="1400" dirty="0"/>
          </a:p>
          <a:p>
            <a:pPr>
              <a:lnSpc>
                <a:spcPct val="110000"/>
              </a:lnSpc>
            </a:pPr>
            <a:r>
              <a:rPr lang="en-US" altLang="en-US" sz="1400" dirty="0" err="1"/>
              <a:t>userEventArgs</a:t>
            </a:r>
            <a:r>
              <a:rPr lang="en-US" altLang="en-US" sz="1400" dirty="0"/>
              <a:t> is a subscriber-defined class, derived from </a:t>
            </a:r>
            <a:r>
              <a:rPr lang="en-US" altLang="en-US" sz="1400" dirty="0" err="1"/>
              <a:t>System.EventArgs</a:t>
            </a:r>
            <a:r>
              <a:rPr lang="en-US" altLang="en-US" sz="1400" dirty="0"/>
              <a:t>.  You usually provide it with a constructor to allow you to specify information for the event to use.</a:t>
            </a:r>
            <a:br>
              <a:rPr lang="en-US" altLang="en-US" sz="1400" dirty="0"/>
            </a:br>
            <a:endParaRPr lang="en-US" altLang="en-US" sz="1400" dirty="0"/>
          </a:p>
          <a:p>
            <a:pPr>
              <a:lnSpc>
                <a:spcPct val="110000"/>
              </a:lnSpc>
            </a:pPr>
            <a:r>
              <a:rPr lang="en-US" altLang="en-US" sz="1400" dirty="0"/>
              <a:t>The event is then declared by the publisher as:</a:t>
            </a:r>
            <a:br>
              <a:rPr lang="en-US" altLang="en-US" sz="1400" dirty="0"/>
            </a:br>
            <a:br>
              <a:rPr lang="en-US" altLang="en-US" sz="1400" dirty="0"/>
            </a:br>
            <a:r>
              <a:rPr lang="en-US" altLang="en-US" sz="1400" dirty="0"/>
              <a:t>	public event </a:t>
            </a:r>
            <a:r>
              <a:rPr lang="en-US" altLang="en-US" sz="1400" dirty="0" err="1"/>
              <a:t>evDelegate</a:t>
            </a:r>
            <a:r>
              <a:rPr lang="en-US" altLang="en-US" sz="1400" dirty="0"/>
              <a:t> </a:t>
            </a:r>
            <a:r>
              <a:rPr lang="en-US" altLang="en-US" sz="1400" dirty="0" err="1"/>
              <a:t>evt</a:t>
            </a:r>
            <a:r>
              <a:rPr lang="en-US" altLang="en-US" sz="1400" dirty="0"/>
              <a:t>;</a:t>
            </a:r>
            <a:br>
              <a:rPr lang="en-US" altLang="en-US" sz="1400" dirty="0"/>
            </a:br>
            <a:endParaRPr lang="en-US" altLang="en-US" sz="1400" dirty="0"/>
          </a:p>
          <a:p>
            <a:pPr>
              <a:lnSpc>
                <a:spcPct val="110000"/>
              </a:lnSpc>
            </a:pPr>
            <a:r>
              <a:rPr lang="en-US" altLang="en-US" sz="1400" dirty="0"/>
              <a:t>Either publisher or subscriber has to create a delegate object, </a:t>
            </a:r>
            <a:r>
              <a:rPr lang="en-US" altLang="en-US" sz="1400" dirty="0" err="1"/>
              <a:t>eveDel</a:t>
            </a:r>
            <a:r>
              <a:rPr lang="en-US" altLang="en-US" sz="1400" dirty="0"/>
              <a:t>, and pass it to the other participant.</a:t>
            </a:r>
            <a:br>
              <a:rPr lang="en-US" altLang="en-US" sz="1400" dirty="0"/>
            </a:br>
            <a:endParaRPr lang="en-US" altLang="en-US" sz="1400" dirty="0"/>
          </a:p>
          <a:p>
            <a:pPr>
              <a:lnSpc>
                <a:spcPct val="110000"/>
              </a:lnSpc>
            </a:pPr>
            <a:r>
              <a:rPr lang="en-US" altLang="en-US" sz="1400" dirty="0"/>
              <a:t>The event is invoked by the publisher this way:</a:t>
            </a:r>
            <a:br>
              <a:rPr lang="en-US" altLang="en-US" sz="1400" dirty="0"/>
            </a:br>
            <a:br>
              <a:rPr lang="en-US" altLang="en-US" sz="1400" dirty="0"/>
            </a:br>
            <a:r>
              <a:rPr lang="en-US" altLang="en-US" sz="1400" dirty="0"/>
              <a:t>	</a:t>
            </a:r>
            <a:r>
              <a:rPr lang="en-US" altLang="en-US" sz="1400" dirty="0" err="1"/>
              <a:t>evDel</a:t>
            </a:r>
            <a:r>
              <a:rPr lang="en-US" altLang="en-US" sz="1400" dirty="0"/>
              <a:t>(</a:t>
            </a:r>
            <a:br>
              <a:rPr lang="en-US" altLang="en-US" sz="1400" dirty="0"/>
            </a:br>
            <a:r>
              <a:rPr lang="en-US" altLang="en-US" sz="1400" dirty="0"/>
              <a:t>	  this, new </a:t>
            </a:r>
            <a:r>
              <a:rPr lang="en-US" altLang="en-US" sz="1400" dirty="0" err="1"/>
              <a:t>userEventArgs</a:t>
            </a:r>
            <a:r>
              <a:rPr lang="en-US" altLang="en-US" sz="1400" dirty="0"/>
              <a:t>(</a:t>
            </a:r>
            <a:r>
              <a:rPr lang="en-US" altLang="en-US" sz="1400" dirty="0" err="1"/>
              <a:t>arg</a:t>
            </a:r>
            <a:r>
              <a:rPr lang="en-US" altLang="en-US" sz="1400" dirty="0"/>
              <a:t>)</a:t>
            </a:r>
            <a:br>
              <a:rPr lang="en-US" altLang="en-US" sz="1400" dirty="0"/>
            </a:br>
            <a:r>
              <a:rPr lang="en-US" altLang="en-US" sz="1400" dirty="0"/>
              <a:t>	);</a:t>
            </a:r>
            <a:br>
              <a:rPr lang="en-US" altLang="en-US" sz="1400" dirty="0"/>
            </a:br>
            <a:endParaRPr lang="en-US" altLang="en-US" sz="1400" dirty="0"/>
          </a:p>
          <a:p>
            <a:pPr>
              <a:lnSpc>
                <a:spcPct val="110000"/>
              </a:lnSpc>
            </a:pPr>
            <a:r>
              <a:rPr lang="en-US" altLang="en-US" sz="1400" dirty="0"/>
              <a:t>The subscriber adds an event handler function, </a:t>
            </a:r>
            <a:r>
              <a:rPr lang="en-US" altLang="en-US" sz="1400" dirty="0" err="1"/>
              <a:t>myOnEvent</a:t>
            </a:r>
            <a:r>
              <a:rPr lang="en-US" altLang="en-US" sz="1400" dirty="0"/>
              <a:t>, to the event delegate this way:</a:t>
            </a:r>
            <a:br>
              <a:rPr lang="en-US" altLang="en-US" sz="1400" dirty="0"/>
            </a:br>
            <a:br>
              <a:rPr lang="en-US" altLang="en-US" sz="1400" dirty="0"/>
            </a:br>
            <a:r>
              <a:rPr lang="en-US" altLang="en-US" sz="1400" dirty="0"/>
              <a:t>	</a:t>
            </a:r>
            <a:r>
              <a:rPr lang="en-US" altLang="en-US" sz="1400" dirty="0" err="1"/>
              <a:t>Publisher.evDelegate</a:t>
            </a:r>
            <a:r>
              <a:rPr lang="en-US" altLang="en-US" sz="1400" dirty="0"/>
              <a:t> </a:t>
            </a:r>
            <a:r>
              <a:rPr lang="en-US" altLang="en-US" sz="1400" dirty="0" err="1"/>
              <a:t>evDel</a:t>
            </a:r>
            <a:r>
              <a:rPr lang="en-US" altLang="en-US" sz="1400" dirty="0"/>
              <a:t> += </a:t>
            </a:r>
            <a:br>
              <a:rPr lang="en-US" altLang="en-US" sz="1400" dirty="0"/>
            </a:br>
            <a:r>
              <a:rPr lang="en-US" altLang="en-US" sz="1400" dirty="0"/>
              <a:t>		new </a:t>
            </a:r>
            <a:r>
              <a:rPr lang="en-US" altLang="en-US" sz="1400" dirty="0" err="1"/>
              <a:t>Publisher.evDelegate</a:t>
            </a:r>
            <a:r>
              <a:rPr lang="en-US" altLang="en-US" sz="1400" dirty="0"/>
              <a:t>(</a:t>
            </a:r>
            <a:r>
              <a:rPr lang="en-US" altLang="en-US" sz="1400" dirty="0" err="1"/>
              <a:t>myOnEvent</a:t>
            </a:r>
            <a:r>
              <a:rPr lang="en-US" altLang="en-US" sz="1400" dirty="0"/>
              <a:t>);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endParaRPr lang="en-US" altLang="en-US" sz="1400" dirty="0">
              <a:latin typeface="Courier New" panose="02070309020205020404" pitchFamily="49" charset="0"/>
            </a:endParaRPr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en-US" altLang="en-US" dirty="0"/>
              <a:t>Events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/>
              <a:t>Threads</a:t>
            </a:r>
          </a:p>
        </p:txBody>
      </p:sp>
      <p:sp>
        <p:nvSpPr>
          <p:cNvPr id="4710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1800" dirty="0"/>
              <a:t>A C# thread is created with the statement:</a:t>
            </a:r>
            <a:br>
              <a:rPr lang="en-US" altLang="en-US" sz="1800" dirty="0"/>
            </a:br>
            <a:br>
              <a:rPr lang="en-US" altLang="en-US" sz="1800" dirty="0"/>
            </a:br>
            <a:r>
              <a:rPr lang="en-US" altLang="en-US" sz="1600" dirty="0">
                <a:latin typeface="Courier New" panose="02070309020205020404" pitchFamily="49" charset="0"/>
              </a:rPr>
              <a:t>	Thread </a:t>
            </a:r>
            <a:r>
              <a:rPr lang="en-US" altLang="en-US" sz="1600" dirty="0" err="1">
                <a:latin typeface="Courier New" panose="02070309020205020404" pitchFamily="49" charset="0"/>
              </a:rPr>
              <a:t>thrd</a:t>
            </a:r>
            <a:r>
              <a:rPr lang="en-US" altLang="en-US" sz="1600" dirty="0">
                <a:latin typeface="Courier New" panose="02070309020205020404" pitchFamily="49" charset="0"/>
              </a:rPr>
              <a:t> = new Thread();</a:t>
            </a:r>
            <a:br>
              <a:rPr lang="en-US" altLang="en-US" sz="1600" dirty="0">
                <a:latin typeface="Courier New" panose="02070309020205020404" pitchFamily="49" charset="0"/>
              </a:rPr>
            </a:br>
            <a:endParaRPr lang="en-US" altLang="en-US" sz="1600" dirty="0">
              <a:latin typeface="Courier New" panose="02070309020205020404" pitchFamily="49" charset="0"/>
            </a:endParaRPr>
          </a:p>
          <a:p>
            <a:pPr>
              <a:lnSpc>
                <a:spcPct val="90000"/>
              </a:lnSpc>
            </a:pPr>
            <a:r>
              <a:rPr lang="en-US" altLang="en-US" sz="1800" dirty="0" err="1"/>
              <a:t>System.Threading</a:t>
            </a:r>
            <a:r>
              <a:rPr lang="en-US" altLang="en-US" sz="1800" dirty="0"/>
              <a:t> declares a delegate, named </a:t>
            </a:r>
            <a:r>
              <a:rPr lang="en-US" altLang="en-US" sz="1800" dirty="0" err="1"/>
              <a:t>ThreadStart</a:t>
            </a:r>
            <a:r>
              <a:rPr lang="en-US" altLang="en-US" sz="1800" dirty="0"/>
              <a:t>, used to define the thread’s processing.</a:t>
            </a:r>
          </a:p>
          <a:p>
            <a:pPr lvl="1">
              <a:lnSpc>
                <a:spcPct val="90000"/>
              </a:lnSpc>
            </a:pPr>
            <a:r>
              <a:rPr lang="en-US" altLang="en-US" sz="1600" dirty="0" err="1"/>
              <a:t>ThreadStart</a:t>
            </a:r>
            <a:r>
              <a:rPr lang="en-US" altLang="en-US" sz="1600" dirty="0"/>
              <a:t> accepts functions that take no arguments and have void return type.</a:t>
            </a:r>
            <a:br>
              <a:rPr lang="en-US" altLang="en-US" sz="1600" dirty="0"/>
            </a:br>
            <a:endParaRPr lang="en-US" altLang="en-US" sz="1600" dirty="0"/>
          </a:p>
          <a:p>
            <a:pPr>
              <a:lnSpc>
                <a:spcPct val="90000"/>
              </a:lnSpc>
            </a:pPr>
            <a:r>
              <a:rPr lang="en-US" altLang="en-US" sz="1800" dirty="0"/>
              <a:t>You define a processing class, </a:t>
            </a:r>
            <a:r>
              <a:rPr lang="en-US" altLang="en-US" sz="1800" dirty="0" err="1"/>
              <a:t>MyProc</a:t>
            </a:r>
            <a:r>
              <a:rPr lang="en-US" altLang="en-US" sz="1800" dirty="0"/>
              <a:t> that uses constructor arguments or member functions to supply whatever parameters the thread processing needs.</a:t>
            </a:r>
            <a:br>
              <a:rPr lang="en-US" altLang="en-US" sz="1800" dirty="0"/>
            </a:br>
            <a:endParaRPr lang="en-US" altLang="en-US" sz="1800" dirty="0"/>
          </a:p>
          <a:p>
            <a:pPr>
              <a:lnSpc>
                <a:spcPct val="90000"/>
              </a:lnSpc>
            </a:pPr>
            <a:r>
              <a:rPr lang="en-US" altLang="en-US" sz="1800" dirty="0"/>
              <a:t>To start the thread you simply do this:</a:t>
            </a:r>
            <a:br>
              <a:rPr lang="en-US" altLang="en-US" sz="1800" dirty="0"/>
            </a:br>
            <a:r>
              <a:rPr lang="en-US" altLang="en-US" sz="1800" dirty="0"/>
              <a:t>    </a:t>
            </a:r>
            <a:r>
              <a:rPr lang="en-US" alt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MyProc</a:t>
            </a:r>
            <a:r>
              <a:rPr lang="en-US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myProc</a:t>
            </a:r>
            <a:r>
              <a:rPr lang="en-US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= new </a:t>
            </a:r>
            <a:r>
              <a:rPr lang="en-US" alt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myProc</a:t>
            </a:r>
            <a:r>
              <a:rPr lang="en-US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args</a:t>
            </a:r>
            <a:r>
              <a:rPr lang="en-US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, …);</a:t>
            </a:r>
            <a:br>
              <a:rPr lang="en-US" altLang="en-US" sz="1800" dirty="0"/>
            </a:br>
            <a:r>
              <a:rPr lang="en-US" altLang="en-US" sz="1800" dirty="0">
                <a:latin typeface="Courier New" panose="02070309020205020404" pitchFamily="49" charset="0"/>
              </a:rPr>
              <a:t>  </a:t>
            </a:r>
            <a:r>
              <a:rPr lang="en-US" altLang="en-US" sz="1600" dirty="0">
                <a:latin typeface="Courier New" panose="02070309020205020404" pitchFamily="49" charset="0"/>
              </a:rPr>
              <a:t>Thread </a:t>
            </a:r>
            <a:r>
              <a:rPr lang="en-US" altLang="en-US" sz="1600" dirty="0" err="1">
                <a:latin typeface="Courier New" panose="02070309020205020404" pitchFamily="49" charset="0"/>
              </a:rPr>
              <a:t>thrd</a:t>
            </a:r>
            <a:r>
              <a:rPr lang="en-US" altLang="en-US" sz="1600" dirty="0">
                <a:latin typeface="Courier New" panose="02070309020205020404" pitchFamily="49" charset="0"/>
              </a:rPr>
              <a:t> = new Thread();</a:t>
            </a:r>
            <a:br>
              <a:rPr lang="en-US" altLang="en-US" sz="1600" dirty="0">
                <a:latin typeface="Courier New" panose="02070309020205020404" pitchFamily="49" charset="0"/>
              </a:rPr>
            </a:br>
            <a:r>
              <a:rPr lang="en-US" altLang="en-US" sz="1600" dirty="0">
                <a:latin typeface="Courier New" panose="02070309020205020404" pitchFamily="49" charset="0"/>
              </a:rPr>
              <a:t>  </a:t>
            </a:r>
            <a:r>
              <a:rPr lang="en-US" altLang="en-US" sz="1600" dirty="0" err="1">
                <a:latin typeface="Courier New" panose="02070309020205020404" pitchFamily="49" charset="0"/>
              </a:rPr>
              <a:t>ThreadStart</a:t>
            </a:r>
            <a:r>
              <a:rPr lang="en-US" altLang="en-US" sz="1600" dirty="0">
                <a:latin typeface="Courier New" panose="02070309020205020404" pitchFamily="49" charset="0"/>
              </a:rPr>
              <a:t> </a:t>
            </a:r>
            <a:r>
              <a:rPr lang="en-US" altLang="en-US" sz="1600" dirty="0" err="1">
                <a:latin typeface="Courier New" panose="02070309020205020404" pitchFamily="49" charset="0"/>
              </a:rPr>
              <a:t>thrdProc</a:t>
            </a:r>
            <a:r>
              <a:rPr lang="en-US" altLang="en-US" sz="1600" dirty="0">
                <a:latin typeface="Courier New" panose="02070309020205020404" pitchFamily="49" charset="0"/>
              </a:rPr>
              <a:t> = new </a:t>
            </a:r>
            <a:r>
              <a:rPr lang="en-US" altLang="en-US" sz="1600" dirty="0" err="1">
                <a:latin typeface="Courier New" panose="02070309020205020404" pitchFamily="49" charset="0"/>
              </a:rPr>
              <a:t>ThreadStart</a:t>
            </a:r>
            <a:r>
              <a:rPr lang="en-US" altLang="en-US" sz="1600" dirty="0">
                <a:latin typeface="Courier New" panose="02070309020205020404" pitchFamily="49" charset="0"/>
              </a:rPr>
              <a:t>(</a:t>
            </a:r>
            <a:r>
              <a:rPr lang="en-US" altLang="en-US" sz="1600" dirty="0" err="1">
                <a:latin typeface="Courier New" panose="02070309020205020404" pitchFamily="49" charset="0"/>
              </a:rPr>
              <a:t>myProc</a:t>
            </a:r>
            <a:r>
              <a:rPr lang="en-US" altLang="en-US" sz="1600" dirty="0">
                <a:latin typeface="Courier New" panose="02070309020205020404" pitchFamily="49" charset="0"/>
              </a:rPr>
              <a:t>);</a:t>
            </a:r>
            <a:br>
              <a:rPr lang="en-US" altLang="en-US" sz="1600" dirty="0">
                <a:latin typeface="Courier New" panose="02070309020205020404" pitchFamily="49" charset="0"/>
              </a:rPr>
            </a:br>
            <a:r>
              <a:rPr lang="en-US" altLang="en-US" sz="1600" dirty="0">
                <a:latin typeface="Courier New" panose="02070309020205020404" pitchFamily="49" charset="0"/>
              </a:rPr>
              <a:t>  </a:t>
            </a:r>
            <a:r>
              <a:rPr lang="en-US" altLang="en-US" sz="1600" dirty="0" err="1">
                <a:latin typeface="Courier New" panose="02070309020205020404" pitchFamily="49" charset="0"/>
              </a:rPr>
              <a:t>thrd.Start</a:t>
            </a:r>
            <a:r>
              <a:rPr lang="en-US" altLang="en-US" sz="1600" dirty="0">
                <a:latin typeface="Courier New" panose="02070309020205020404" pitchFamily="49" charset="0"/>
              </a:rPr>
              <a:t>(</a:t>
            </a:r>
            <a:r>
              <a:rPr lang="en-US" altLang="en-US" sz="1600" dirty="0" err="1">
                <a:latin typeface="Courier New" panose="02070309020205020404" pitchFamily="49" charset="0"/>
              </a:rPr>
              <a:t>thrdProc</a:t>
            </a:r>
            <a:r>
              <a:rPr lang="en-US" altLang="en-US" sz="1600" dirty="0">
                <a:latin typeface="Courier New" panose="02070309020205020404" pitchFamily="49" charset="0"/>
              </a:rPr>
              <a:t>);</a:t>
            </a:r>
            <a:br>
              <a:rPr lang="en-US" altLang="en-US" sz="1600" dirty="0">
                <a:latin typeface="Courier New" panose="02070309020205020404" pitchFamily="49" charset="0"/>
              </a:rPr>
            </a:br>
            <a:r>
              <a:rPr lang="en-US" altLang="en-US" sz="1800" dirty="0"/>
              <a:t> 	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/>
              <a:t>Thread Synchronization</a:t>
            </a:r>
          </a:p>
        </p:txBody>
      </p:sp>
      <p:sp>
        <p:nvSpPr>
          <p:cNvPr id="49156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The simplest way to provide mutually exclusive access to an object shared between threads is to use lock:</a:t>
            </a:r>
            <a:br>
              <a:rPr lang="en-US" altLang="en-US" dirty="0"/>
            </a:br>
            <a:br>
              <a:rPr lang="en-US" altLang="en-US" dirty="0"/>
            </a:br>
            <a:r>
              <a:rPr lang="en-US" altLang="en-US" dirty="0"/>
              <a:t>  </a:t>
            </a:r>
            <a:r>
              <a:rPr lang="en-US" altLang="en-US" sz="2000" dirty="0">
                <a:latin typeface="Courier New" panose="02070309020205020404" pitchFamily="49" charset="0"/>
              </a:rPr>
              <a:t>lock(</a:t>
            </a:r>
            <a:r>
              <a:rPr lang="en-US" altLang="en-US" sz="2000" dirty="0" err="1">
                <a:latin typeface="Courier New" panose="02070309020205020404" pitchFamily="49" charset="0"/>
              </a:rPr>
              <a:t>someObject</a:t>
            </a:r>
            <a:r>
              <a:rPr lang="en-US" altLang="en-US" sz="2000" dirty="0">
                <a:latin typeface="Courier New" panose="02070309020205020404" pitchFamily="49" charset="0"/>
              </a:rPr>
              <a:t>) {</a:t>
            </a:r>
            <a:br>
              <a:rPr lang="en-US" altLang="en-US" sz="2000" dirty="0">
                <a:latin typeface="Courier New" panose="02070309020205020404" pitchFamily="49" charset="0"/>
              </a:rPr>
            </a:br>
            <a:r>
              <a:rPr lang="en-US" altLang="en-US" sz="2000" dirty="0">
                <a:latin typeface="Courier New" panose="02070309020205020404" pitchFamily="49" charset="0"/>
              </a:rPr>
              <a:t>	// do some processing on</a:t>
            </a:r>
            <a:br>
              <a:rPr lang="en-US" altLang="en-US" sz="2000" dirty="0">
                <a:latin typeface="Courier New" panose="02070309020205020404" pitchFamily="49" charset="0"/>
              </a:rPr>
            </a:br>
            <a:r>
              <a:rPr lang="en-US" altLang="en-US" sz="2000" dirty="0">
                <a:latin typeface="Courier New" panose="02070309020205020404" pitchFamily="49" charset="0"/>
              </a:rPr>
              <a:t>	// </a:t>
            </a:r>
            <a:r>
              <a:rPr lang="en-US" altLang="en-US" sz="2000" dirty="0" err="1">
                <a:latin typeface="Courier New" panose="02070309020205020404" pitchFamily="49" charset="0"/>
              </a:rPr>
              <a:t>someObject</a:t>
            </a:r>
            <a:br>
              <a:rPr lang="en-US" altLang="en-US" sz="2000" dirty="0">
                <a:latin typeface="Courier New" panose="02070309020205020404" pitchFamily="49" charset="0"/>
              </a:rPr>
            </a:br>
            <a:r>
              <a:rPr lang="en-US" altLang="en-US" sz="2000" dirty="0">
                <a:latin typeface="Courier New" panose="02070309020205020404" pitchFamily="49" charset="0"/>
              </a:rPr>
              <a:t>  }</a:t>
            </a:r>
            <a:br>
              <a:rPr lang="en-US" altLang="en-US" sz="2000" dirty="0">
                <a:latin typeface="Courier New" panose="02070309020205020404" pitchFamily="49" charset="0"/>
              </a:rPr>
            </a:br>
            <a:br>
              <a:rPr lang="en-US" altLang="en-US" dirty="0"/>
            </a:br>
            <a:r>
              <a:rPr lang="en-US" altLang="en-US" dirty="0"/>
              <a:t>While a thread is processing the code inside the lock statement no other thread is allowed to enter the lock.</a:t>
            </a:r>
            <a:endParaRPr lang="en-US" altLang="en-US" sz="2000" dirty="0">
              <a:latin typeface="Courier New" panose="02070309020205020404" pitchFamily="49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>
          <a:xfrm>
            <a:off x="433137" y="457200"/>
            <a:ext cx="8229600" cy="990600"/>
          </a:xfrm>
        </p:spPr>
        <p:txBody>
          <a:bodyPr/>
          <a:lstStyle/>
          <a:p>
            <a:pPr algn="ctr"/>
            <a:r>
              <a:rPr lang="en-US" altLang="en-US"/>
              <a:t>Assemblies</a:t>
            </a:r>
          </a:p>
        </p:txBody>
      </p:sp>
      <p:sp>
        <p:nvSpPr>
          <p:cNvPr id="55300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altLang="en-US" dirty="0"/>
              <a:t>An assembly is a versioned, self-describing binary (</a:t>
            </a:r>
            <a:r>
              <a:rPr lang="en-US" altLang="en-US" dirty="0" err="1"/>
              <a:t>dll</a:t>
            </a:r>
            <a:r>
              <a:rPr lang="en-US" altLang="en-US" dirty="0"/>
              <a:t> or exe)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An assembly is the unit of deployment in </a:t>
            </a:r>
            <a:r>
              <a:rPr lang="en-US" altLang="en-US" dirty="0" err="1"/>
              <a:t>.Net</a:t>
            </a: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/>
              <a:t>An assembly is one or more files that contain: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A manifest</a:t>
            </a:r>
          </a:p>
          <a:p>
            <a:pPr lvl="2">
              <a:lnSpc>
                <a:spcPct val="90000"/>
              </a:lnSpc>
            </a:pPr>
            <a:r>
              <a:rPr lang="en-US" altLang="en-US" dirty="0"/>
              <a:t>Documents each file in the assembly</a:t>
            </a:r>
          </a:p>
          <a:p>
            <a:pPr lvl="2">
              <a:lnSpc>
                <a:spcPct val="90000"/>
              </a:lnSpc>
            </a:pPr>
            <a:r>
              <a:rPr lang="en-US" altLang="en-US" dirty="0"/>
              <a:t>Establishes the assembly version</a:t>
            </a:r>
          </a:p>
          <a:p>
            <a:pPr lvl="2">
              <a:lnSpc>
                <a:spcPct val="90000"/>
              </a:lnSpc>
            </a:pPr>
            <a:r>
              <a:rPr lang="en-US" altLang="en-US" dirty="0"/>
              <a:t>Documents external assemblies referenced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Type metadata</a:t>
            </a:r>
          </a:p>
          <a:p>
            <a:pPr lvl="2">
              <a:lnSpc>
                <a:spcPct val="90000"/>
              </a:lnSpc>
            </a:pPr>
            <a:r>
              <a:rPr lang="en-US" altLang="en-US" dirty="0"/>
              <a:t>Describes all the methods, properties, fields, and events in each module in the assembly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MSIL code</a:t>
            </a:r>
          </a:p>
          <a:p>
            <a:pPr lvl="2">
              <a:lnSpc>
                <a:spcPct val="90000"/>
              </a:lnSpc>
            </a:pPr>
            <a:r>
              <a:rPr lang="en-US" altLang="en-US" dirty="0"/>
              <a:t>Platform-independent intermediate code</a:t>
            </a:r>
          </a:p>
          <a:p>
            <a:pPr lvl="2">
              <a:lnSpc>
                <a:spcPct val="90000"/>
              </a:lnSpc>
            </a:pPr>
            <a:r>
              <a:rPr lang="en-US" altLang="en-US" dirty="0"/>
              <a:t>JIT transforms IL into platform-specific code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Optional resources</a:t>
            </a:r>
          </a:p>
          <a:p>
            <a:pPr lvl="2">
              <a:lnSpc>
                <a:spcPct val="90000"/>
              </a:lnSpc>
            </a:pPr>
            <a:r>
              <a:rPr lang="en-US" altLang="en-US" dirty="0"/>
              <a:t>Bitmaps, string resources, …</a:t>
            </a:r>
          </a:p>
          <a:p>
            <a:pPr lvl="1">
              <a:lnSpc>
                <a:spcPct val="90000"/>
              </a:lnSpc>
            </a:pPr>
            <a:endParaRPr lang="en-US" alt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/>
              <a:t>Assembly Structure</a:t>
            </a:r>
          </a:p>
        </p:txBody>
      </p:sp>
      <p:graphicFrame>
        <p:nvGraphicFramePr>
          <p:cNvPr id="57349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8440638"/>
              </p:ext>
            </p:extLst>
          </p:nvPr>
        </p:nvGraphicFramePr>
        <p:xfrm>
          <a:off x="685800" y="2286000"/>
          <a:ext cx="7772400" cy="437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70" name="VISIO" r:id="rId4" imgW="7349760" imgH="4377960" progId="Visio.Drawing.6">
                  <p:embed/>
                </p:oleObj>
              </mc:Choice>
              <mc:Fallback>
                <p:oleObj name="VISIO" r:id="rId4" imgW="7349760" imgH="4377960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286000"/>
                        <a:ext cx="7772400" cy="4378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4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7772400" cy="420520"/>
          </a:xfrm>
        </p:spPr>
        <p:txBody>
          <a:bodyPr>
            <a:noAutofit/>
          </a:bodyPr>
          <a:lstStyle/>
          <a:p>
            <a:r>
              <a:rPr lang="en-US" altLang="en-US" sz="2000" dirty="0"/>
              <a:t>Visual Studio does most of the work in configuring an assembly for you.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 dirty="0"/>
              <a:t>Metadata in </a:t>
            </a:r>
            <a:r>
              <a:rPr lang="en-US" altLang="en-US" dirty="0" err="1"/>
              <a:t>demoFiles.exe</a:t>
            </a:r>
            <a:endParaRPr lang="en-US" altLang="en-US" dirty="0"/>
          </a:p>
        </p:txBody>
      </p:sp>
      <p:pic>
        <p:nvPicPr>
          <p:cNvPr id="59396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1600200"/>
            <a:ext cx="6324600" cy="4876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/>
              <a:t>Versioning</a:t>
            </a:r>
          </a:p>
        </p:txBody>
      </p:sp>
      <p:sp>
        <p:nvSpPr>
          <p:cNvPr id="61444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2000" dirty="0"/>
              <a:t>Assemblies can be public or private:</a:t>
            </a:r>
          </a:p>
          <a:p>
            <a:pPr lvl="1"/>
            <a:r>
              <a:rPr lang="en-US" altLang="en-US" sz="1800" dirty="0"/>
              <a:t>A private assembly is used only by one executable, and no version information is checked at load time.</a:t>
            </a:r>
          </a:p>
          <a:p>
            <a:pPr lvl="2"/>
            <a:r>
              <a:rPr lang="en-US" altLang="en-US" sz="1600" dirty="0"/>
              <a:t>Private assemblies are contained in the project directory or, if there is a </a:t>
            </a:r>
            <a:r>
              <a:rPr lang="en-US" altLang="en-US" sz="1600" dirty="0" err="1"/>
              <a:t>config</a:t>
            </a:r>
            <a:r>
              <a:rPr lang="en-US" altLang="en-US" sz="1600" dirty="0"/>
              <a:t> file, in a subdirectory of the project directory.</a:t>
            </a:r>
          </a:p>
          <a:p>
            <a:pPr lvl="1"/>
            <a:r>
              <a:rPr lang="en-US" altLang="en-US" sz="1800" dirty="0"/>
              <a:t>A shared assembly is used by more than one executable, and is loaded only if the version number is compatible with the using executable.</a:t>
            </a:r>
          </a:p>
          <a:p>
            <a:pPr lvl="2"/>
            <a:r>
              <a:rPr lang="en-US" altLang="en-US" sz="1600" dirty="0"/>
              <a:t>Shared assemblies reside in the Global Assembly Cache (GAC), a specific directory.</a:t>
            </a:r>
          </a:p>
          <a:p>
            <a:pPr lvl="2"/>
            <a:r>
              <a:rPr lang="en-US" altLang="en-US" sz="1600" dirty="0"/>
              <a:t>Version compatibility rules can be configured by the user.</a:t>
            </a:r>
          </a:p>
          <a:p>
            <a:pPr lvl="1"/>
            <a:r>
              <a:rPr lang="en-US" altLang="en-US" sz="1800" dirty="0"/>
              <a:t>Since no registry entries are made for the assembly, each user executable can attach to its own version of the assembly. This is called side-by-side execution by Microsoft.</a:t>
            </a:r>
          </a:p>
          <a:p>
            <a:pPr lvl="1"/>
            <a:r>
              <a:rPr lang="en-US" altLang="en-US" sz="1800" dirty="0"/>
              <a:t>A shared assembly is created from a private assembly, using one of Microsoft’s utilities provided for that purpose.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 dirty="0"/>
              <a:t>Useful Interfaces</a:t>
            </a:r>
          </a:p>
        </p:txBody>
      </p:sp>
      <p:sp>
        <p:nvSpPr>
          <p:cNvPr id="36868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 dirty="0" err="1"/>
              <a:t>IComparable</a:t>
            </a:r>
            <a:r>
              <a:rPr lang="en-US" altLang="en-US" dirty="0"/>
              <a:t>—method</a:t>
            </a:r>
          </a:p>
          <a:p>
            <a:pPr lvl="1"/>
            <a:r>
              <a:rPr lang="en-US" altLang="en-US" dirty="0" err="1"/>
              <a:t>Int</a:t>
            </a:r>
            <a:r>
              <a:rPr lang="en-US" altLang="en-US" dirty="0"/>
              <a:t> </a:t>
            </a:r>
            <a:r>
              <a:rPr lang="en-US" altLang="en-US" dirty="0" err="1"/>
              <a:t>CompareTo</a:t>
            </a:r>
            <a:r>
              <a:rPr lang="en-US" altLang="en-US" dirty="0"/>
              <a:t>(object </a:t>
            </a:r>
            <a:r>
              <a:rPr lang="en-US" altLang="en-US" dirty="0" err="1"/>
              <a:t>obj</a:t>
            </a:r>
            <a:r>
              <a:rPr lang="en-US" altLang="en-US" dirty="0"/>
              <a:t>);</a:t>
            </a:r>
          </a:p>
          <a:p>
            <a:pPr lvl="2"/>
            <a:r>
              <a:rPr lang="en-US" altLang="en-US" dirty="0"/>
              <a:t>Return:</a:t>
            </a:r>
          </a:p>
          <a:p>
            <a:pPr lvl="3"/>
            <a:r>
              <a:rPr lang="en-US" altLang="en-US" dirty="0"/>
              <a:t>Negative	=&gt; less</a:t>
            </a:r>
          </a:p>
          <a:p>
            <a:pPr lvl="3"/>
            <a:r>
              <a:rPr lang="en-US" altLang="en-US" dirty="0"/>
              <a:t>Zero	=&gt; equal</a:t>
            </a:r>
          </a:p>
          <a:p>
            <a:pPr lvl="3"/>
            <a:r>
              <a:rPr lang="en-US" altLang="en-US" dirty="0"/>
              <a:t>Positive	=&gt; greater</a:t>
            </a:r>
            <a:endParaRPr lang="en-US" altLang="en-US" sz="900" dirty="0"/>
          </a:p>
          <a:p>
            <a:pPr lvl="3"/>
            <a:endParaRPr lang="en-US" altLang="en-US" sz="900" dirty="0"/>
          </a:p>
          <a:p>
            <a:r>
              <a:rPr lang="en-US" altLang="en-US" dirty="0" err="1"/>
              <a:t>ICloneable</a:t>
            </a:r>
            <a:r>
              <a:rPr lang="en-US" altLang="en-US" dirty="0"/>
              <a:t>—method</a:t>
            </a:r>
          </a:p>
          <a:p>
            <a:pPr lvl="1"/>
            <a:r>
              <a:rPr lang="en-US" altLang="en-US" dirty="0"/>
              <a:t>object clone();</a:t>
            </a:r>
            <a:endParaRPr lang="en-US" altLang="en-US" sz="900" dirty="0"/>
          </a:p>
          <a:p>
            <a:pPr lvl="1"/>
            <a:endParaRPr lang="en-US" altLang="en-US" sz="900" dirty="0"/>
          </a:p>
          <a:p>
            <a:r>
              <a:rPr lang="en-US" altLang="en-US" dirty="0" err="1"/>
              <a:t>ICollection</a:t>
            </a:r>
            <a:r>
              <a:rPr lang="en-US" altLang="en-US" dirty="0"/>
              <a:t>—properties and method</a:t>
            </a:r>
          </a:p>
          <a:p>
            <a:pPr lvl="1"/>
            <a:r>
              <a:rPr lang="en-US" altLang="en-US" dirty="0" err="1"/>
              <a:t>int</a:t>
            </a:r>
            <a:r>
              <a:rPr lang="en-US" altLang="en-US" dirty="0"/>
              <a:t> count { get; }</a:t>
            </a:r>
          </a:p>
          <a:p>
            <a:pPr lvl="1"/>
            <a:r>
              <a:rPr lang="en-US" altLang="en-US" dirty="0"/>
              <a:t>bool </a:t>
            </a:r>
            <a:r>
              <a:rPr lang="en-US" altLang="en-US" dirty="0" err="1"/>
              <a:t>IsSynchronized</a:t>
            </a:r>
            <a:r>
              <a:rPr lang="en-US" altLang="en-US" dirty="0"/>
              <a:t> { get; }</a:t>
            </a:r>
          </a:p>
          <a:p>
            <a:pPr lvl="1"/>
            <a:r>
              <a:rPr lang="en-US" altLang="en-US" dirty="0"/>
              <a:t>object </a:t>
            </a:r>
            <a:r>
              <a:rPr lang="en-US" altLang="en-US" dirty="0" err="1"/>
              <a:t>SyncRoot</a:t>
            </a:r>
            <a:r>
              <a:rPr lang="en-US" altLang="en-US" dirty="0"/>
              <a:t> { get; }</a:t>
            </a:r>
          </a:p>
          <a:p>
            <a:pPr lvl="1"/>
            <a:r>
              <a:rPr lang="en-US" altLang="en-US" dirty="0"/>
              <a:t>void </a:t>
            </a:r>
            <a:r>
              <a:rPr lang="en-US" altLang="en-US" dirty="0" err="1"/>
              <a:t>CopyTo</a:t>
            </a:r>
            <a:r>
              <a:rPr lang="en-US" altLang="en-US" dirty="0"/>
              <a:t>(Array array, </a:t>
            </a:r>
            <a:r>
              <a:rPr lang="en-US" altLang="en-US" dirty="0" err="1"/>
              <a:t>int</a:t>
            </a:r>
            <a:r>
              <a:rPr lang="en-US" altLang="en-US" dirty="0"/>
              <a:t> index);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 dirty="0"/>
              <a:t>Useful Interfaces</a:t>
            </a:r>
          </a:p>
        </p:txBody>
      </p:sp>
      <p:sp>
        <p:nvSpPr>
          <p:cNvPr id="3891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3200" dirty="0" err="1"/>
              <a:t>IEnumerable</a:t>
            </a:r>
            <a:r>
              <a:rPr lang="en-US" altLang="en-US" sz="3200" dirty="0"/>
              <a:t>—method</a:t>
            </a:r>
          </a:p>
          <a:p>
            <a:pPr lvl="1"/>
            <a:r>
              <a:rPr lang="en-US" altLang="en-US" sz="2800" dirty="0" err="1"/>
              <a:t>System.Collections.IEnumerator</a:t>
            </a:r>
            <a:r>
              <a:rPr lang="en-US" altLang="en-US" sz="2800" dirty="0"/>
              <a:t> </a:t>
            </a:r>
            <a:r>
              <a:rPr lang="en-US" altLang="en-US" sz="2800" dirty="0" err="1"/>
              <a:t>GetEnumerator</a:t>
            </a:r>
            <a:r>
              <a:rPr lang="en-US" altLang="en-US" sz="2800" dirty="0"/>
              <a:t>();</a:t>
            </a:r>
          </a:p>
          <a:p>
            <a:pPr lvl="1"/>
            <a:endParaRPr lang="en-US" altLang="en-US" sz="1000" dirty="0"/>
          </a:p>
          <a:p>
            <a:r>
              <a:rPr lang="en-US" altLang="en-US" sz="3200" dirty="0" err="1"/>
              <a:t>IEnumerator</a:t>
            </a:r>
            <a:r>
              <a:rPr lang="en-US" altLang="en-US" sz="3200" dirty="0"/>
              <a:t>—property and methods</a:t>
            </a:r>
          </a:p>
          <a:p>
            <a:pPr lvl="1"/>
            <a:r>
              <a:rPr lang="en-US" altLang="en-US" sz="2800" dirty="0"/>
              <a:t>object Current { get; }</a:t>
            </a:r>
          </a:p>
          <a:p>
            <a:pPr lvl="1"/>
            <a:r>
              <a:rPr lang="en-US" altLang="en-US" sz="2800" dirty="0"/>
              <a:t>bool </a:t>
            </a:r>
            <a:r>
              <a:rPr lang="en-US" altLang="en-US" sz="2800" dirty="0" err="1"/>
              <a:t>MoveNext</a:t>
            </a:r>
            <a:r>
              <a:rPr lang="en-US" altLang="en-US" sz="2800" dirty="0"/>
              <a:t>();</a:t>
            </a:r>
          </a:p>
          <a:p>
            <a:pPr lvl="1"/>
            <a:r>
              <a:rPr lang="en-US" altLang="en-US" sz="2800" dirty="0"/>
              <a:t>void Reset();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4495800" cy="4114800"/>
          </a:xfrm>
        </p:spPr>
        <p:txBody>
          <a:bodyPr/>
          <a:lstStyle/>
          <a:p>
            <a:r>
              <a:rPr lang="en-US" altLang="en-US" sz="2000" dirty="0" err="1"/>
              <a:t>IDictionary</a:t>
            </a:r>
            <a:endParaRPr lang="en-US" altLang="en-US" sz="2000" dirty="0"/>
          </a:p>
          <a:p>
            <a:pPr lvl="1"/>
            <a:r>
              <a:rPr lang="en-US" altLang="en-US" sz="1600" dirty="0"/>
              <a:t>bool </a:t>
            </a:r>
            <a:r>
              <a:rPr lang="en-US" altLang="en-US" sz="1600" dirty="0" err="1"/>
              <a:t>IsFixedSize</a:t>
            </a:r>
            <a:r>
              <a:rPr lang="en-US" altLang="en-US" sz="1600" dirty="0"/>
              <a:t> { get; }</a:t>
            </a:r>
          </a:p>
          <a:p>
            <a:pPr lvl="1"/>
            <a:r>
              <a:rPr lang="en-US" altLang="en-US" sz="1600" dirty="0"/>
              <a:t>bool </a:t>
            </a:r>
            <a:r>
              <a:rPr lang="en-US" altLang="en-US" sz="1600" dirty="0" err="1"/>
              <a:t>IsReadOnly</a:t>
            </a:r>
            <a:r>
              <a:rPr lang="en-US" altLang="en-US" sz="1600" dirty="0"/>
              <a:t> { get; }</a:t>
            </a:r>
          </a:p>
          <a:p>
            <a:pPr lvl="1"/>
            <a:r>
              <a:rPr lang="en-US" altLang="en-US" sz="1600" dirty="0"/>
              <a:t>object this[ object key ] { get; set; }</a:t>
            </a:r>
          </a:p>
          <a:p>
            <a:pPr lvl="1"/>
            <a:r>
              <a:rPr lang="en-US" altLang="en-US" sz="1600" dirty="0" err="1"/>
              <a:t>ICollection</a:t>
            </a:r>
            <a:r>
              <a:rPr lang="en-US" altLang="en-US" sz="1600" dirty="0"/>
              <a:t> keys { get; }</a:t>
            </a:r>
          </a:p>
          <a:p>
            <a:pPr lvl="1"/>
            <a:r>
              <a:rPr lang="en-US" altLang="en-US" sz="1600" dirty="0" err="1"/>
              <a:t>ICollection</a:t>
            </a:r>
            <a:r>
              <a:rPr lang="en-US" altLang="en-US" sz="1600" dirty="0"/>
              <a:t> values { get; }</a:t>
            </a:r>
          </a:p>
          <a:p>
            <a:pPr lvl="1"/>
            <a:r>
              <a:rPr lang="en-US" altLang="en-US" sz="1600" dirty="0"/>
              <a:t>void Add(object key, object value);</a:t>
            </a:r>
          </a:p>
          <a:p>
            <a:pPr lvl="1"/>
            <a:r>
              <a:rPr lang="en-US" altLang="en-US" sz="1600" dirty="0"/>
              <a:t>void Clear();</a:t>
            </a:r>
          </a:p>
          <a:p>
            <a:pPr lvl="1"/>
            <a:r>
              <a:rPr lang="en-US" altLang="en-US" sz="1600" dirty="0"/>
              <a:t>bool Contains(object key);</a:t>
            </a:r>
          </a:p>
          <a:p>
            <a:pPr lvl="1"/>
            <a:r>
              <a:rPr lang="en-US" altLang="en-US" sz="1600" dirty="0" err="1"/>
              <a:t>System.Collections.IDictionaryEnumerator</a:t>
            </a:r>
            <a:r>
              <a:rPr lang="en-US" altLang="en-US" sz="1600" dirty="0"/>
              <a:t> </a:t>
            </a:r>
            <a:r>
              <a:rPr lang="en-US" altLang="en-US" sz="1600" dirty="0" err="1"/>
              <a:t>GetEnumerator</a:t>
            </a:r>
            <a:r>
              <a:rPr lang="en-US" altLang="en-US" sz="1600" dirty="0"/>
              <a:t>();</a:t>
            </a:r>
          </a:p>
          <a:p>
            <a:pPr lvl="1"/>
            <a:r>
              <a:rPr lang="en-US" altLang="en-US" sz="1600" dirty="0"/>
              <a:t>void Remove(object key);</a:t>
            </a:r>
            <a:br>
              <a:rPr lang="en-US" altLang="en-US" sz="1600" dirty="0"/>
            </a:br>
            <a:endParaRPr lang="en-US" altLang="en-US" sz="1600" dirty="0"/>
          </a:p>
        </p:txBody>
      </p:sp>
      <p:sp>
        <p:nvSpPr>
          <p:cNvPr id="40965" name="Rectangle 4"/>
          <p:cNvSpPr>
            <a:spLocks noGrp="1" noChangeArrowheads="1"/>
          </p:cNvSpPr>
          <p:nvPr>
            <p:ph sz="half" idx="4294967295"/>
          </p:nvPr>
        </p:nvSpPr>
        <p:spPr>
          <a:xfrm>
            <a:off x="4648200" y="1600201"/>
            <a:ext cx="4038600" cy="4114800"/>
          </a:xfrm>
        </p:spPr>
        <p:txBody>
          <a:bodyPr/>
          <a:lstStyle/>
          <a:p>
            <a:r>
              <a:rPr lang="en-US" altLang="en-US" sz="2000" dirty="0" err="1"/>
              <a:t>IList</a:t>
            </a:r>
            <a:endParaRPr lang="en-US" altLang="en-US" sz="2000" dirty="0"/>
          </a:p>
          <a:p>
            <a:pPr lvl="1"/>
            <a:r>
              <a:rPr lang="en-US" altLang="en-US" sz="1600" dirty="0"/>
              <a:t>bool </a:t>
            </a:r>
            <a:r>
              <a:rPr lang="en-US" altLang="en-US" sz="1600" dirty="0" err="1"/>
              <a:t>IsFixedSize</a:t>
            </a:r>
            <a:r>
              <a:rPr lang="en-US" altLang="en-US" sz="1600" dirty="0"/>
              <a:t> { get; }</a:t>
            </a:r>
          </a:p>
          <a:p>
            <a:pPr lvl="1"/>
            <a:r>
              <a:rPr lang="en-US" altLang="en-US" sz="1600" dirty="0"/>
              <a:t>bool </a:t>
            </a:r>
            <a:r>
              <a:rPr lang="en-US" altLang="en-US" sz="1600" dirty="0" err="1"/>
              <a:t>IsReadOnly</a:t>
            </a:r>
            <a:r>
              <a:rPr lang="en-US" altLang="en-US" sz="1600" dirty="0"/>
              <a:t> { get; }</a:t>
            </a:r>
          </a:p>
          <a:p>
            <a:pPr lvl="1"/>
            <a:r>
              <a:rPr lang="en-US" altLang="en-US" sz="1600" dirty="0"/>
              <a:t>object this[ object key ] { get; set; }</a:t>
            </a:r>
          </a:p>
          <a:p>
            <a:pPr lvl="1"/>
            <a:r>
              <a:rPr lang="en-US" altLang="en-US" sz="1600" dirty="0"/>
              <a:t>void Add(object key, object value);</a:t>
            </a:r>
          </a:p>
          <a:p>
            <a:pPr lvl="1"/>
            <a:r>
              <a:rPr lang="en-US" altLang="en-US" sz="1600" dirty="0"/>
              <a:t>void Clear();</a:t>
            </a:r>
          </a:p>
          <a:p>
            <a:pPr lvl="1"/>
            <a:r>
              <a:rPr lang="en-US" altLang="en-US" sz="1600" dirty="0"/>
              <a:t>bool Contains(object key);</a:t>
            </a:r>
          </a:p>
          <a:p>
            <a:pPr lvl="1"/>
            <a:r>
              <a:rPr lang="en-US" altLang="en-US" sz="1600" dirty="0" err="1"/>
              <a:t>int</a:t>
            </a:r>
            <a:r>
              <a:rPr lang="en-US" altLang="en-US" sz="1600" dirty="0"/>
              <a:t> </a:t>
            </a:r>
            <a:r>
              <a:rPr lang="en-US" altLang="en-US" sz="1600" dirty="0" err="1"/>
              <a:t>IndexOf</a:t>
            </a:r>
            <a:r>
              <a:rPr lang="en-US" altLang="en-US" sz="1600" dirty="0"/>
              <a:t>(object value);</a:t>
            </a:r>
          </a:p>
          <a:p>
            <a:pPr lvl="1"/>
            <a:r>
              <a:rPr lang="en-US" altLang="en-US" sz="1600" dirty="0"/>
              <a:t>void Insert(</a:t>
            </a:r>
            <a:r>
              <a:rPr lang="en-US" altLang="en-US" sz="1600" dirty="0" err="1"/>
              <a:t>int</a:t>
            </a:r>
            <a:r>
              <a:rPr lang="en-US" altLang="en-US" sz="1600" dirty="0"/>
              <a:t> index, object value);</a:t>
            </a:r>
          </a:p>
          <a:p>
            <a:pPr lvl="1"/>
            <a:r>
              <a:rPr lang="en-US" altLang="en-US" sz="1600" dirty="0"/>
              <a:t>void Remove(object value);</a:t>
            </a:r>
          </a:p>
          <a:p>
            <a:pPr lvl="1"/>
            <a:r>
              <a:rPr lang="en-US" altLang="en-US" sz="1600" dirty="0"/>
              <a:t>void </a:t>
            </a:r>
            <a:r>
              <a:rPr lang="en-US" altLang="en-US" sz="1600" dirty="0" err="1"/>
              <a:t>RemoveAt</a:t>
            </a:r>
            <a:r>
              <a:rPr lang="en-US" altLang="en-US" sz="1600" dirty="0"/>
              <a:t>(</a:t>
            </a:r>
            <a:r>
              <a:rPr lang="en-US" altLang="en-US" sz="1600" dirty="0" err="1"/>
              <a:t>int</a:t>
            </a:r>
            <a:r>
              <a:rPr lang="en-US" altLang="en-US" sz="1600" dirty="0"/>
              <a:t> index);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 dirty="0"/>
              <a:t>Useful Interfaces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 dirty="0"/>
              <a:t>C# Libraries</a:t>
            </a:r>
          </a:p>
        </p:txBody>
      </p:sp>
      <p:sp>
        <p:nvSpPr>
          <p:cNvPr id="6349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1800"/>
              <a:t>System</a:t>
            </a:r>
          </a:p>
          <a:p>
            <a:pPr lvl="1"/>
            <a:r>
              <a:rPr lang="en-US" altLang="en-US" sz="1600"/>
              <a:t>Array, Attribute, Console, Convert, Delegate, Enum, Environment, EventArgs, EventHandler, Exception, Math, MTAThreadAttribute, Object, Random, STAThreadAttribute, String, Type </a:t>
            </a:r>
          </a:p>
          <a:p>
            <a:r>
              <a:rPr lang="en-US" altLang="en-US" sz="1800"/>
              <a:t>System.Collections</a:t>
            </a:r>
          </a:p>
          <a:p>
            <a:pPr lvl="1"/>
            <a:r>
              <a:rPr lang="en-US" altLang="en-US" sz="1600"/>
              <a:t>ArrayList, HashTable, Queue, SortedList, Stack</a:t>
            </a:r>
          </a:p>
          <a:p>
            <a:r>
              <a:rPr lang="en-US" altLang="en-US" sz="1800"/>
              <a:t>System.Collections.Specialized</a:t>
            </a:r>
          </a:p>
          <a:p>
            <a:pPr lvl="1"/>
            <a:r>
              <a:rPr lang="en-US" altLang="en-US" sz="1600"/>
              <a:t>ListDictionary, StringCollection, StringDictionary</a:t>
            </a:r>
          </a:p>
          <a:p>
            <a:r>
              <a:rPr lang="en-US" altLang="en-US" sz="1800"/>
              <a:t>System.ComponentModel</a:t>
            </a:r>
          </a:p>
          <a:p>
            <a:pPr lvl="1"/>
            <a:r>
              <a:rPr lang="en-US" altLang="en-US" sz="1600"/>
              <a:t>Used to create components and controls</a:t>
            </a:r>
          </a:p>
          <a:p>
            <a:pPr lvl="1"/>
            <a:r>
              <a:rPr lang="en-US" altLang="en-US" sz="1600"/>
              <a:t>Used by WinForms</a:t>
            </a:r>
          </a:p>
          <a:p>
            <a:r>
              <a:rPr lang="en-US" altLang="en-US" sz="1800"/>
              <a:t>System.ComponentModel.Design.Serialization</a:t>
            </a:r>
          </a:p>
          <a:p>
            <a:pPr lvl="1"/>
            <a:r>
              <a:rPr lang="en-US" altLang="en-US" sz="1600"/>
              <a:t>Used to make state of an object persistant</a:t>
            </a:r>
          </a:p>
          <a:p>
            <a:r>
              <a:rPr lang="en-US" altLang="en-US" sz="1800"/>
              <a:t>System.Data</a:t>
            </a:r>
          </a:p>
          <a:p>
            <a:pPr lvl="1"/>
            <a:r>
              <a:rPr lang="en-US" altLang="en-US" sz="1600"/>
              <a:t>Encapsulates use of ADO.NET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/>
              <a:t>More C# Libraries</a:t>
            </a:r>
          </a:p>
        </p:txBody>
      </p:sp>
      <p:sp>
        <p:nvSpPr>
          <p:cNvPr id="6554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err="1"/>
              <a:t>System.Drawing</a:t>
            </a:r>
            <a:r>
              <a:rPr lang="en-US" altLang="en-US" dirty="0"/>
              <a:t>—GDI+ support</a:t>
            </a:r>
          </a:p>
          <a:p>
            <a:pPr lvl="1"/>
            <a:r>
              <a:rPr lang="en-US" altLang="en-US" dirty="0"/>
              <a:t>System.Drawing.Drawing2D—special effects</a:t>
            </a:r>
          </a:p>
          <a:p>
            <a:pPr lvl="1"/>
            <a:r>
              <a:rPr lang="en-US" altLang="en-US" dirty="0" err="1"/>
              <a:t>System.Drawing.Imaging</a:t>
            </a:r>
            <a:r>
              <a:rPr lang="en-US" altLang="en-US" dirty="0"/>
              <a:t>—support for .jpg, .gif files</a:t>
            </a:r>
          </a:p>
          <a:p>
            <a:pPr lvl="1"/>
            <a:r>
              <a:rPr lang="en-US" altLang="en-US" dirty="0" err="1"/>
              <a:t>System.Drawing.Printing</a:t>
            </a:r>
            <a:r>
              <a:rPr lang="en-US" altLang="en-US" dirty="0"/>
              <a:t>—settings like margins, resolution</a:t>
            </a:r>
          </a:p>
          <a:p>
            <a:r>
              <a:rPr lang="en-US" altLang="en-US" dirty="0" err="1"/>
              <a:t>System.Net</a:t>
            </a:r>
            <a:r>
              <a:rPr lang="en-US" altLang="en-US" dirty="0"/>
              <a:t>—support for HTTP, DNS, basic sockets</a:t>
            </a:r>
          </a:p>
          <a:p>
            <a:pPr lvl="1"/>
            <a:r>
              <a:rPr lang="en-US" altLang="en-US" dirty="0" err="1"/>
              <a:t>System.Net.sockets</a:t>
            </a:r>
            <a:r>
              <a:rPr lang="en-US" altLang="en-US" dirty="0"/>
              <a:t>—sockets details</a:t>
            </a:r>
          </a:p>
          <a:p>
            <a:r>
              <a:rPr lang="en-US" altLang="en-US" dirty="0" err="1"/>
              <a:t>System.Reflection</a:t>
            </a:r>
            <a:endParaRPr lang="en-US" altLang="en-US" dirty="0"/>
          </a:p>
          <a:p>
            <a:pPr lvl="1"/>
            <a:r>
              <a:rPr lang="en-US" altLang="en-US" dirty="0"/>
              <a:t>View application’s metadata including RTTI</a:t>
            </a:r>
          </a:p>
          <a:p>
            <a:r>
              <a:rPr lang="en-US" altLang="en-US" dirty="0" err="1"/>
              <a:t>System.Runtime.InteropServices</a:t>
            </a:r>
            <a:endParaRPr lang="en-US" altLang="en-US" dirty="0"/>
          </a:p>
          <a:p>
            <a:pPr lvl="1"/>
            <a:r>
              <a:rPr lang="en-US" altLang="en-US" dirty="0"/>
              <a:t>Access COM objects and Win32 API</a:t>
            </a:r>
          </a:p>
          <a:p>
            <a:pPr>
              <a:buFont typeface="Symbol" panose="05050102010706020507" pitchFamily="18" charset="2"/>
              <a:buNone/>
            </a:pPr>
            <a:endParaRPr lang="en-US" altLang="en-US" sz="1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/>
              <a:t>Remoting Libraries</a:t>
            </a:r>
          </a:p>
        </p:txBody>
      </p:sp>
      <p:sp>
        <p:nvSpPr>
          <p:cNvPr id="6758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altLang="en-US" sz="2000" dirty="0" err="1"/>
              <a:t>System.Runtime.Remoting</a:t>
            </a:r>
            <a:endParaRPr lang="en-US" altLang="en-US" sz="2000" dirty="0"/>
          </a:p>
          <a:p>
            <a:pPr lvl="1">
              <a:lnSpc>
                <a:spcPct val="90000"/>
              </a:lnSpc>
            </a:pPr>
            <a:r>
              <a:rPr lang="en-US" altLang="en-US" sz="1800" dirty="0" err="1"/>
              <a:t>System.Runtime.Remoting.Activation</a:t>
            </a:r>
            <a:endParaRPr lang="en-US" altLang="en-US" sz="1800" dirty="0"/>
          </a:p>
          <a:p>
            <a:pPr lvl="2">
              <a:lnSpc>
                <a:spcPct val="90000"/>
              </a:lnSpc>
            </a:pPr>
            <a:r>
              <a:rPr lang="en-US" altLang="en-US" sz="1600" dirty="0"/>
              <a:t>Activate remote objects</a:t>
            </a:r>
          </a:p>
          <a:p>
            <a:pPr lvl="1">
              <a:lnSpc>
                <a:spcPct val="90000"/>
              </a:lnSpc>
            </a:pPr>
            <a:r>
              <a:rPr lang="en-US" altLang="en-US" sz="1800" dirty="0" err="1"/>
              <a:t>System.Runtime.Remoting.Channels</a:t>
            </a:r>
            <a:endParaRPr lang="en-US" altLang="en-US" sz="1800" dirty="0"/>
          </a:p>
          <a:p>
            <a:pPr lvl="2">
              <a:lnSpc>
                <a:spcPct val="90000"/>
              </a:lnSpc>
            </a:pPr>
            <a:r>
              <a:rPr lang="en-US" altLang="en-US" sz="1600" dirty="0"/>
              <a:t>Sets up channel sinks and sources for remote objects</a:t>
            </a:r>
          </a:p>
          <a:p>
            <a:pPr lvl="1">
              <a:lnSpc>
                <a:spcPct val="90000"/>
              </a:lnSpc>
            </a:pPr>
            <a:r>
              <a:rPr lang="en-US" altLang="en-US" sz="1800" dirty="0" err="1"/>
              <a:t>System.Runtime.Remoting.Channels.HTTP</a:t>
            </a:r>
            <a:endParaRPr lang="en-US" altLang="en-US" sz="1800" dirty="0"/>
          </a:p>
          <a:p>
            <a:pPr lvl="2">
              <a:lnSpc>
                <a:spcPct val="90000"/>
              </a:lnSpc>
            </a:pPr>
            <a:r>
              <a:rPr lang="en-US" altLang="en-US" sz="1600" dirty="0"/>
              <a:t>Uses SOAP protocol to communicate with remote objects</a:t>
            </a:r>
          </a:p>
          <a:p>
            <a:pPr lvl="1">
              <a:lnSpc>
                <a:spcPct val="90000"/>
              </a:lnSpc>
            </a:pPr>
            <a:r>
              <a:rPr lang="en-US" altLang="en-US" sz="1800" dirty="0" err="1"/>
              <a:t>System.Runtime.Remoting.Channels.TCP</a:t>
            </a:r>
            <a:endParaRPr lang="en-US" altLang="en-US" sz="1800" dirty="0"/>
          </a:p>
          <a:p>
            <a:pPr lvl="2">
              <a:lnSpc>
                <a:spcPct val="90000"/>
              </a:lnSpc>
            </a:pPr>
            <a:r>
              <a:rPr lang="en-US" altLang="en-US" sz="1600" dirty="0"/>
              <a:t>Uses binary transmission over sockets</a:t>
            </a:r>
          </a:p>
          <a:p>
            <a:pPr lvl="1">
              <a:lnSpc>
                <a:spcPct val="90000"/>
              </a:lnSpc>
            </a:pPr>
            <a:r>
              <a:rPr lang="en-US" altLang="en-US" sz="1800" dirty="0" err="1"/>
              <a:t>System.Runtime.Remoting.Contexts</a:t>
            </a:r>
            <a:endParaRPr lang="en-US" altLang="en-US" sz="1800" dirty="0"/>
          </a:p>
          <a:p>
            <a:pPr lvl="2">
              <a:lnSpc>
                <a:spcPct val="90000"/>
              </a:lnSpc>
            </a:pPr>
            <a:r>
              <a:rPr lang="en-US" altLang="en-US" sz="1600" dirty="0"/>
              <a:t>Set threading and security contexts for remoting</a:t>
            </a:r>
          </a:p>
          <a:p>
            <a:pPr lvl="1">
              <a:lnSpc>
                <a:spcPct val="90000"/>
              </a:lnSpc>
            </a:pPr>
            <a:r>
              <a:rPr lang="en-US" altLang="en-US" sz="1800" dirty="0" err="1"/>
              <a:t>System.Runtime.Remoting.Messaging</a:t>
            </a:r>
            <a:endParaRPr lang="en-US" altLang="en-US" sz="1800" dirty="0"/>
          </a:p>
          <a:p>
            <a:pPr lvl="2">
              <a:lnSpc>
                <a:spcPct val="90000"/>
              </a:lnSpc>
            </a:pPr>
            <a:r>
              <a:rPr lang="en-US" altLang="en-US" sz="1600" dirty="0"/>
              <a:t>Classes to handle message passing through message sinks</a:t>
            </a:r>
          </a:p>
          <a:p>
            <a:pPr lvl="1">
              <a:lnSpc>
                <a:spcPct val="90000"/>
              </a:lnSpc>
            </a:pPr>
            <a:r>
              <a:rPr lang="en-US" altLang="en-US" sz="1800" dirty="0" err="1"/>
              <a:t>System.Runtime.Remoting.Meta</a:t>
            </a:r>
            <a:r>
              <a:rPr lang="en-US" altLang="en-US" sz="1800" dirty="0"/>
              <a:t> data</a:t>
            </a:r>
          </a:p>
          <a:p>
            <a:pPr lvl="2">
              <a:lnSpc>
                <a:spcPct val="90000"/>
              </a:lnSpc>
            </a:pPr>
            <a:r>
              <a:rPr lang="en-US" altLang="en-US" sz="1600" dirty="0"/>
              <a:t>Customize HTTP </a:t>
            </a:r>
            <a:r>
              <a:rPr lang="en-US" altLang="en-US" sz="1600" dirty="0" err="1"/>
              <a:t>SoapAction</a:t>
            </a:r>
            <a:r>
              <a:rPr lang="en-US" altLang="en-US" sz="1600" dirty="0"/>
              <a:t> type output and XML Namespace URL</a:t>
            </a:r>
          </a:p>
          <a:p>
            <a:pPr lvl="1">
              <a:lnSpc>
                <a:spcPct val="90000"/>
              </a:lnSpc>
            </a:pPr>
            <a:r>
              <a:rPr lang="en-US" altLang="en-US" sz="1800" dirty="0" err="1"/>
              <a:t>System.Runtime.Remoting.Proxies</a:t>
            </a:r>
            <a:endParaRPr lang="en-US" altLang="en-US" sz="1800" dirty="0"/>
          </a:p>
          <a:p>
            <a:pPr lvl="1">
              <a:lnSpc>
                <a:spcPct val="90000"/>
              </a:lnSpc>
            </a:pPr>
            <a:r>
              <a:rPr lang="en-US" altLang="en-US" sz="1800" dirty="0" err="1"/>
              <a:t>System.Runtime.Remoting.Services</a:t>
            </a:r>
            <a:endParaRPr lang="en-US" altLang="en-US" sz="18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Rectangle 2"/>
          <p:cNvSpPr>
            <a:spLocks noGrp="1" noChangeArrowheads="1"/>
          </p:cNvSpPr>
          <p:nvPr>
            <p:ph type="title"/>
          </p:nvPr>
        </p:nvSpPr>
        <p:spPr>
          <a:xfrm>
            <a:off x="475916" y="525379"/>
            <a:ext cx="8229600" cy="922421"/>
          </a:xfrm>
        </p:spPr>
        <p:txBody>
          <a:bodyPr>
            <a:normAutofit/>
          </a:bodyPr>
          <a:lstStyle/>
          <a:p>
            <a:pPr algn="ctr"/>
            <a:r>
              <a:rPr lang="en-US" altLang="en-US" dirty="0"/>
              <a:t>You Must Be Joking—More Libraries!</a:t>
            </a:r>
          </a:p>
        </p:txBody>
      </p:sp>
      <p:sp>
        <p:nvSpPr>
          <p:cNvPr id="69636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524000"/>
            <a:ext cx="8128000" cy="4608513"/>
          </a:xfrm>
        </p:spPr>
        <p:txBody>
          <a:bodyPr>
            <a:normAutofit/>
          </a:bodyPr>
          <a:lstStyle/>
          <a:p>
            <a:r>
              <a:rPr lang="en-US" altLang="en-US" sz="2000" dirty="0" err="1"/>
              <a:t>System.Runtime.Serialization</a:t>
            </a:r>
            <a:endParaRPr lang="en-US" altLang="en-US" sz="2000" dirty="0"/>
          </a:p>
          <a:p>
            <a:pPr lvl="1"/>
            <a:r>
              <a:rPr lang="en-US" altLang="en-US" sz="1800" dirty="0" err="1"/>
              <a:t>System.Runtime.Serialization.Formatters</a:t>
            </a:r>
            <a:endParaRPr lang="en-US" altLang="en-US" sz="1800" dirty="0"/>
          </a:p>
          <a:p>
            <a:pPr lvl="2"/>
            <a:r>
              <a:rPr lang="en-US" altLang="en-US" sz="1600" dirty="0" err="1"/>
              <a:t>System.Runtime.Serialization.Formatters.Soap</a:t>
            </a:r>
            <a:endParaRPr lang="en-US" altLang="en-US" sz="1600" dirty="0"/>
          </a:p>
          <a:p>
            <a:r>
              <a:rPr lang="en-US" altLang="en-US" sz="2000" dirty="0" err="1"/>
              <a:t>System.Security</a:t>
            </a:r>
            <a:endParaRPr lang="en-US" altLang="en-US" sz="2000" dirty="0"/>
          </a:p>
          <a:p>
            <a:r>
              <a:rPr lang="en-US" altLang="en-US" sz="2000" dirty="0" err="1"/>
              <a:t>System.ServiceProcess</a:t>
            </a:r>
            <a:endParaRPr lang="en-US" altLang="en-US" sz="2000" dirty="0"/>
          </a:p>
          <a:p>
            <a:pPr lvl="1"/>
            <a:r>
              <a:rPr lang="en-US" altLang="en-US" sz="1800" dirty="0"/>
              <a:t>Create windows services that run as Daemons</a:t>
            </a:r>
          </a:p>
          <a:p>
            <a:r>
              <a:rPr lang="en-US" altLang="en-US" sz="2000" dirty="0" err="1"/>
              <a:t>System.Text.RegularExpressions</a:t>
            </a:r>
            <a:endParaRPr lang="en-US" altLang="en-US" sz="2000" dirty="0"/>
          </a:p>
          <a:p>
            <a:r>
              <a:rPr lang="en-US" altLang="en-US" sz="2000" dirty="0" err="1"/>
              <a:t>System.Threading</a:t>
            </a:r>
            <a:endParaRPr lang="en-US" altLang="en-US" sz="2000" dirty="0"/>
          </a:p>
          <a:p>
            <a:pPr lvl="1"/>
            <a:r>
              <a:rPr lang="en-US" altLang="en-US" sz="1800" dirty="0" err="1"/>
              <a:t>AutoResetEvent</a:t>
            </a:r>
            <a:r>
              <a:rPr lang="en-US" altLang="en-US" sz="1800" dirty="0"/>
              <a:t>, Monitor, </a:t>
            </a:r>
            <a:r>
              <a:rPr lang="en-US" altLang="en-US" sz="1800" dirty="0" err="1"/>
              <a:t>Mutex</a:t>
            </a:r>
            <a:r>
              <a:rPr lang="en-US" altLang="en-US" sz="1800" dirty="0"/>
              <a:t>, </a:t>
            </a:r>
            <a:r>
              <a:rPr lang="en-US" altLang="en-US" sz="1800" dirty="0" err="1"/>
              <a:t>ReaderWriterLock</a:t>
            </a:r>
            <a:r>
              <a:rPr lang="en-US" altLang="en-US" sz="1800" dirty="0"/>
              <a:t>, Thread, Timeout, Timer, </a:t>
            </a:r>
            <a:r>
              <a:rPr lang="en-US" altLang="en-US" sz="1800" dirty="0" err="1"/>
              <a:t>WaitHandle</a:t>
            </a:r>
            <a:endParaRPr lang="en-US" altLang="en-US" sz="1800" dirty="0"/>
          </a:p>
          <a:p>
            <a:pPr lvl="1"/>
            <a:r>
              <a:rPr lang="en-US" altLang="en-US" sz="1800" dirty="0"/>
              <a:t>Delegates: </a:t>
            </a:r>
            <a:r>
              <a:rPr lang="en-US" altLang="en-US" sz="1800" dirty="0" err="1"/>
              <a:t>ThreadStart</a:t>
            </a:r>
            <a:r>
              <a:rPr lang="en-US" altLang="en-US" sz="1800" dirty="0"/>
              <a:t>, </a:t>
            </a:r>
            <a:r>
              <a:rPr lang="en-US" altLang="en-US" sz="1800" dirty="0" err="1"/>
              <a:t>TimerCallBack</a:t>
            </a:r>
            <a:r>
              <a:rPr lang="en-US" altLang="en-US" sz="1800" dirty="0"/>
              <a:t>, </a:t>
            </a:r>
            <a:r>
              <a:rPr lang="en-US" altLang="en-US" sz="1800" dirty="0" err="1"/>
              <a:t>WaitCallBack</a:t>
            </a:r>
            <a:endParaRPr lang="en-US" altLang="en-US" sz="1800" dirty="0"/>
          </a:p>
          <a:p>
            <a:r>
              <a:rPr lang="en-US" altLang="en-US" sz="2000" dirty="0" err="1"/>
              <a:t>System.Timers</a:t>
            </a:r>
            <a:endParaRPr lang="en-US" altLang="en-US" sz="2000" dirty="0"/>
          </a:p>
          <a:p>
            <a:pPr lvl="1"/>
            <a:r>
              <a:rPr lang="en-US" altLang="en-US" sz="1800" dirty="0"/>
              <a:t>Fire events at timed intervals, day, week, or month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2"/>
          <p:cNvSpPr>
            <a:spLocks noGrp="1" noChangeArrowheads="1"/>
          </p:cNvSpPr>
          <p:nvPr>
            <p:ph type="title"/>
          </p:nvPr>
        </p:nvSpPr>
        <p:spPr>
          <a:xfrm>
            <a:off x="471905" y="457200"/>
            <a:ext cx="8229600" cy="990600"/>
          </a:xfrm>
        </p:spPr>
        <p:txBody>
          <a:bodyPr/>
          <a:lstStyle/>
          <a:p>
            <a:pPr algn="ctr"/>
            <a:r>
              <a:rPr lang="en-US" altLang="en-US"/>
              <a:t>Web Libraries</a:t>
            </a:r>
          </a:p>
        </p:txBody>
      </p:sp>
      <p:sp>
        <p:nvSpPr>
          <p:cNvPr id="71684" name="Rectangle 3"/>
          <p:cNvSpPr>
            <a:spLocks noGrp="1" noChangeArrowheads="1"/>
          </p:cNvSpPr>
          <p:nvPr>
            <p:ph idx="1"/>
          </p:nvPr>
        </p:nvSpPr>
        <p:spPr>
          <a:xfrm>
            <a:off x="508000" y="1447800"/>
            <a:ext cx="8447088" cy="4684713"/>
          </a:xfrm>
        </p:spPr>
        <p:txBody>
          <a:bodyPr>
            <a:noAutofit/>
          </a:bodyPr>
          <a:lstStyle/>
          <a:p>
            <a:r>
              <a:rPr lang="en-US" altLang="en-US" dirty="0" err="1"/>
              <a:t>System.Web</a:t>
            </a:r>
            <a:endParaRPr lang="en-US" altLang="en-US" dirty="0"/>
          </a:p>
          <a:p>
            <a:pPr lvl="1"/>
            <a:r>
              <a:rPr lang="en-US" altLang="en-US" dirty="0" err="1"/>
              <a:t>System.Web.Hosting</a:t>
            </a:r>
            <a:endParaRPr lang="en-US" altLang="en-US" dirty="0"/>
          </a:p>
          <a:p>
            <a:pPr lvl="2"/>
            <a:r>
              <a:rPr lang="en-US" altLang="en-US" dirty="0"/>
              <a:t>Communicate with IIS and ISAPI run-time</a:t>
            </a:r>
          </a:p>
          <a:p>
            <a:pPr lvl="1"/>
            <a:r>
              <a:rPr lang="en-US" altLang="en-US" dirty="0" err="1"/>
              <a:t>System.Web.Mail</a:t>
            </a:r>
            <a:endParaRPr lang="en-US" altLang="en-US" dirty="0"/>
          </a:p>
          <a:p>
            <a:pPr lvl="1"/>
            <a:r>
              <a:rPr lang="en-US" altLang="en-US" dirty="0" err="1"/>
              <a:t>System.Web.Security</a:t>
            </a:r>
            <a:endParaRPr lang="en-US" altLang="en-US" dirty="0"/>
          </a:p>
          <a:p>
            <a:pPr lvl="2"/>
            <a:r>
              <a:rPr lang="en-US" altLang="en-US" dirty="0"/>
              <a:t>cookies, web authentication, Passport</a:t>
            </a:r>
          </a:p>
          <a:p>
            <a:pPr lvl="1"/>
            <a:r>
              <a:rPr lang="en-US" altLang="en-US" dirty="0" err="1"/>
              <a:t>System.Web.Services</a:t>
            </a:r>
            <a:r>
              <a:rPr lang="en-US" altLang="en-US" dirty="0"/>
              <a:t>—close ties to ASP.NET</a:t>
            </a:r>
          </a:p>
          <a:p>
            <a:pPr lvl="2"/>
            <a:r>
              <a:rPr lang="en-US" altLang="en-US" dirty="0" err="1"/>
              <a:t>System.Web.Services.Description</a:t>
            </a:r>
            <a:endParaRPr lang="en-US" altLang="en-US" dirty="0"/>
          </a:p>
          <a:p>
            <a:pPr lvl="2"/>
            <a:r>
              <a:rPr lang="en-US" altLang="en-US" dirty="0" err="1"/>
              <a:t>System.Web.Services.Discovery</a:t>
            </a:r>
            <a:endParaRPr lang="en-US" altLang="en-US" dirty="0"/>
          </a:p>
          <a:p>
            <a:pPr lvl="2"/>
            <a:r>
              <a:rPr lang="en-US" altLang="en-US" dirty="0" err="1"/>
              <a:t>System.Web.Services.Protocol</a:t>
            </a:r>
            <a:r>
              <a:rPr lang="en-US" altLang="en-US" dirty="0"/>
              <a:t>—raw HTTP and SOAP requests</a:t>
            </a:r>
          </a:p>
          <a:p>
            <a:pPr lvl="2"/>
            <a:r>
              <a:rPr lang="en-US" altLang="en-US" dirty="0" err="1"/>
              <a:t>System.Web.SessionState</a:t>
            </a:r>
            <a:r>
              <a:rPr lang="en-US" altLang="en-US" dirty="0"/>
              <a:t>—maintain state between page requests</a:t>
            </a:r>
          </a:p>
          <a:p>
            <a:pPr lvl="1"/>
            <a:r>
              <a:rPr lang="en-US" altLang="en-US" dirty="0" err="1"/>
              <a:t>System.Web.UI</a:t>
            </a:r>
            <a:r>
              <a:rPr lang="en-US" altLang="en-US" dirty="0"/>
              <a:t>—access to </a:t>
            </a:r>
            <a:r>
              <a:rPr lang="en-US" altLang="en-US" dirty="0" err="1"/>
              <a:t>WebForms</a:t>
            </a:r>
            <a:endParaRPr lang="en-US" alt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/>
              <a:t>WinForms and XML Libraries</a:t>
            </a:r>
          </a:p>
        </p:txBody>
      </p:sp>
      <p:sp>
        <p:nvSpPr>
          <p:cNvPr id="73732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en-US" dirty="0" err="1"/>
              <a:t>System.Windows.Forms</a:t>
            </a:r>
            <a:r>
              <a:rPr lang="en-US" altLang="en-US" dirty="0"/>
              <a:t>—Forms-based GUI design</a:t>
            </a:r>
            <a:br>
              <a:rPr lang="en-US" altLang="en-US" dirty="0"/>
            </a:br>
            <a:endParaRPr lang="en-US" altLang="en-US" dirty="0"/>
          </a:p>
          <a:p>
            <a:r>
              <a:rPr lang="en-US" altLang="en-US" dirty="0" err="1"/>
              <a:t>System.Xml</a:t>
            </a:r>
            <a:r>
              <a:rPr lang="en-US" altLang="en-US" dirty="0"/>
              <a:t>—XML DOM</a:t>
            </a:r>
          </a:p>
          <a:p>
            <a:pPr lvl="1"/>
            <a:r>
              <a:rPr lang="en-US" altLang="en-US" dirty="0" err="1"/>
              <a:t>System.Xml.Schema</a:t>
            </a:r>
            <a:endParaRPr lang="en-US" altLang="en-US" dirty="0"/>
          </a:p>
          <a:p>
            <a:pPr lvl="2"/>
            <a:r>
              <a:rPr lang="en-US" altLang="en-US" dirty="0"/>
              <a:t>Authenticate XML structure</a:t>
            </a:r>
          </a:p>
          <a:p>
            <a:pPr lvl="1"/>
            <a:r>
              <a:rPr lang="en-US" altLang="en-US" dirty="0" err="1"/>
              <a:t>System.Xml.Serialization</a:t>
            </a:r>
            <a:endParaRPr lang="en-US" altLang="en-US" dirty="0"/>
          </a:p>
          <a:p>
            <a:pPr lvl="2"/>
            <a:r>
              <a:rPr lang="en-US" altLang="en-US" dirty="0"/>
              <a:t>Serialize to XML</a:t>
            </a:r>
          </a:p>
          <a:p>
            <a:pPr lvl="1"/>
            <a:r>
              <a:rPr lang="en-US" altLang="en-US" dirty="0" err="1"/>
              <a:t>System.Xml.XPath</a:t>
            </a:r>
            <a:endParaRPr lang="en-US" altLang="en-US" dirty="0"/>
          </a:p>
          <a:p>
            <a:pPr lvl="2"/>
            <a:r>
              <a:rPr lang="en-US" altLang="en-US" dirty="0"/>
              <a:t>Navigate XSL</a:t>
            </a:r>
          </a:p>
          <a:p>
            <a:pPr lvl="1"/>
            <a:r>
              <a:rPr lang="en-US" altLang="en-US" dirty="0" err="1"/>
              <a:t>System.Xml.Xsl</a:t>
            </a:r>
            <a:endParaRPr lang="en-US" altLang="en-US" dirty="0"/>
          </a:p>
          <a:p>
            <a:pPr lvl="2"/>
            <a:r>
              <a:rPr lang="en-US" altLang="en-US" dirty="0"/>
              <a:t>Support for XSL – XML stylesheets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 dirty="0"/>
              <a:t>So</a:t>
            </a:r>
            <a:r>
              <a:rPr lang="en-US" altLang="en-US" sz="2800" dirty="0"/>
              <a:t> </a:t>
            </a:r>
            <a:r>
              <a:rPr lang="en-US" altLang="en-US" dirty="0"/>
              <a:t>How Do We Learn </a:t>
            </a:r>
            <a:r>
              <a:rPr lang="en-US" altLang="en-US" b="0" i="1" dirty="0"/>
              <a:t>All</a:t>
            </a:r>
            <a:r>
              <a:rPr lang="en-US" altLang="en-US" dirty="0"/>
              <a:t> This Stuff!</a:t>
            </a:r>
            <a:endParaRPr lang="en-US" altLang="en-US" sz="2800" dirty="0"/>
          </a:p>
        </p:txBody>
      </p:sp>
      <p:sp>
        <p:nvSpPr>
          <p:cNvPr id="75780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Font typeface="Symbol" panose="05050102010706020507" pitchFamily="18" charset="2"/>
              <a:buNone/>
            </a:pPr>
            <a:r>
              <a:rPr lang="en-US" altLang="en-US" sz="3600" dirty="0" err="1"/>
              <a:t>ClassView</a:t>
            </a:r>
            <a:r>
              <a:rPr lang="en-US" altLang="en-US" sz="3600" dirty="0"/>
              <a:t> -&gt; Class Browser -&gt; Help</a:t>
            </a:r>
            <a:br>
              <a:rPr lang="en-US" altLang="en-US" sz="3600" dirty="0"/>
            </a:br>
            <a:br>
              <a:rPr lang="en-US" altLang="en-US" sz="3600" dirty="0"/>
            </a:br>
            <a:r>
              <a:rPr lang="en-US" altLang="en-US" sz="3600" dirty="0"/>
              <a:t>to the rescue!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en-US" altLang="en-US" dirty="0"/>
              <a:t>Language Comparison</a:t>
            </a:r>
          </a:p>
        </p:txBody>
      </p:sp>
      <p:sp>
        <p:nvSpPr>
          <p:cNvPr id="10245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1485900"/>
            <a:ext cx="4572000" cy="4838700"/>
          </a:xfrm>
          <a:gradFill rotWithShape="1">
            <a:gsLst>
              <a:gs pos="0">
                <a:schemeClr val="bg1">
                  <a:gamma/>
                  <a:shade val="86275"/>
                  <a:invGamma/>
                </a:schemeClr>
              </a:gs>
              <a:gs pos="100000">
                <a:schemeClr val="bg1"/>
              </a:gs>
            </a:gsLst>
            <a:lin ang="0" scaled="1"/>
          </a:gradFill>
          <a:ln>
            <a:solidFill>
              <a:schemeClr val="accent2"/>
            </a:solidFill>
            <a:miter lim="800000"/>
            <a:headEnd/>
            <a:tailEnd/>
          </a:ln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defRPr/>
            </a:pPr>
            <a:endParaRPr lang="en-US" sz="1800" dirty="0"/>
          </a:p>
          <a:p>
            <a:pPr>
              <a:lnSpc>
                <a:spcPct val="90000"/>
              </a:lnSpc>
              <a:defRPr/>
            </a:pPr>
            <a:r>
              <a:rPr lang="en-US" sz="1800" dirty="0"/>
              <a:t>Standard C++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 dirty="0"/>
              <a:t>Is an ANSI and ISO standard.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 dirty="0"/>
              <a:t>Has a standard library.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 dirty="0"/>
              <a:t>Universally available: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 dirty="0"/>
              <a:t>Windows, UNIX, MAC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 dirty="0"/>
              <a:t>Well-known: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 dirty="0"/>
              <a:t>Large developer base.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 dirty="0"/>
              <a:t>Lots of books and articles.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 dirty="0"/>
              <a:t>Programming models supported: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 dirty="0"/>
              <a:t>Objects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 dirty="0"/>
              <a:t>Procedural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 dirty="0"/>
              <a:t>Generic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 dirty="0"/>
              <a:t>Separation of interface from implementation: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 dirty="0"/>
              <a:t>Syntactically excellent</a:t>
            </a:r>
          </a:p>
          <a:p>
            <a:pPr lvl="3">
              <a:lnSpc>
                <a:spcPct val="90000"/>
              </a:lnSpc>
              <a:defRPr/>
            </a:pPr>
            <a:r>
              <a:rPr lang="en-US" sz="1400" dirty="0"/>
              <a:t>Implementation is separate from class declaration.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 dirty="0"/>
              <a:t>Semantically poor</a:t>
            </a:r>
          </a:p>
          <a:p>
            <a:pPr lvl="3">
              <a:lnSpc>
                <a:spcPct val="90000"/>
              </a:lnSpc>
              <a:defRPr/>
            </a:pPr>
            <a:r>
              <a:rPr lang="en-US" sz="1400" dirty="0"/>
              <a:t>See object model comparison.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sz="half" idx="4294967295"/>
          </p:nvPr>
        </p:nvSpPr>
        <p:spPr>
          <a:xfrm>
            <a:off x="5029200" y="1485900"/>
            <a:ext cx="3657600" cy="4838700"/>
          </a:xfrm>
          <a:gradFill rotWithShape="1">
            <a:gsLst>
              <a:gs pos="0">
                <a:schemeClr val="bg1">
                  <a:gamma/>
                  <a:shade val="86275"/>
                  <a:invGamma/>
                </a:schemeClr>
              </a:gs>
              <a:gs pos="100000">
                <a:schemeClr val="bg1"/>
              </a:gs>
            </a:gsLst>
            <a:lin ang="0" scaled="1"/>
          </a:gradFill>
          <a:ln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defRPr/>
            </a:pPr>
            <a:endParaRPr lang="en-US" sz="1800"/>
          </a:p>
          <a:p>
            <a:pPr>
              <a:lnSpc>
                <a:spcPct val="90000"/>
              </a:lnSpc>
              <a:defRPr/>
            </a:pPr>
            <a:r>
              <a:rPr lang="en-US" sz="1800" dirty="0" err="1"/>
              <a:t>.Net</a:t>
            </a:r>
            <a:r>
              <a:rPr lang="en-US" sz="1800" dirty="0"/>
              <a:t> C#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 dirty="0"/>
              <a:t>Is an ECMA and ISO standard.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 dirty="0"/>
              <a:t>Has defined an ECMA library.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 dirty="0"/>
              <a:t>Mono project porting to UNIX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 dirty="0"/>
              <a:t>Relatively new, but popular in Windows ecosystem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 dirty="0"/>
              <a:t>Large developer base.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 dirty="0"/>
              <a:t>Lots of books and articles.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 dirty="0"/>
              <a:t>Programming models supported: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 dirty="0"/>
              <a:t>Objects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 dirty="0"/>
              <a:t>Generic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 dirty="0"/>
              <a:t>Separation of Interface from Implementation: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 dirty="0"/>
              <a:t>Syntactically poor</a:t>
            </a:r>
          </a:p>
          <a:p>
            <a:pPr lvl="3">
              <a:lnSpc>
                <a:spcPct val="90000"/>
              </a:lnSpc>
              <a:defRPr/>
            </a:pPr>
            <a:r>
              <a:rPr lang="en-US" sz="1400" dirty="0"/>
              <a:t>Implementation forced in class declaration.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 dirty="0"/>
              <a:t>Semantically excellent</a:t>
            </a:r>
          </a:p>
          <a:p>
            <a:pPr lvl="3">
              <a:lnSpc>
                <a:spcPct val="90000"/>
              </a:lnSpc>
              <a:defRPr/>
            </a:pPr>
            <a:r>
              <a:rPr lang="en-US" sz="1400" dirty="0"/>
              <a:t>See object model comparison.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jones\Dropbox (2U)\Work\Designing Slides\Syracuse\03 Engin and CS\logo\logo_SYR-EngAtSY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836" y="2826679"/>
            <a:ext cx="5715000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66376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990600"/>
          </a:xfrm>
        </p:spPr>
        <p:txBody>
          <a:bodyPr/>
          <a:lstStyle/>
          <a:p>
            <a:pPr algn="ctr"/>
            <a:r>
              <a:rPr lang="en-US" altLang="en-US" dirty="0"/>
              <a:t>Class Browser in IDE</a:t>
            </a:r>
          </a:p>
        </p:txBody>
      </p:sp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143000"/>
            <a:ext cx="6248400" cy="5118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81000"/>
            <a:ext cx="9144000" cy="990600"/>
          </a:xfrm>
        </p:spPr>
        <p:txBody>
          <a:bodyPr>
            <a:noAutofit/>
          </a:bodyPr>
          <a:lstStyle/>
          <a:p>
            <a:pPr algn="ctr"/>
            <a:r>
              <a:rPr lang="en-US" altLang="en-US" dirty="0"/>
              <a:t>Access Class Browser from Class View</a:t>
            </a:r>
          </a:p>
        </p:txBody>
      </p:sp>
      <p:pic>
        <p:nvPicPr>
          <p:cNvPr id="77828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219200"/>
            <a:ext cx="6400800" cy="500292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04800"/>
            <a:ext cx="9144000" cy="990600"/>
          </a:xfrm>
        </p:spPr>
        <p:txBody>
          <a:bodyPr/>
          <a:lstStyle/>
          <a:p>
            <a:pPr algn="ctr"/>
            <a:r>
              <a:rPr lang="en-US" altLang="en-US" dirty="0"/>
              <a:t>Select Type to See its Members</a:t>
            </a:r>
          </a:p>
        </p:txBody>
      </p:sp>
      <p:pic>
        <p:nvPicPr>
          <p:cNvPr id="79876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143000"/>
            <a:ext cx="6286500" cy="5029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28600"/>
            <a:ext cx="9144000" cy="990600"/>
          </a:xfrm>
        </p:spPr>
        <p:txBody>
          <a:bodyPr/>
          <a:lstStyle/>
          <a:p>
            <a:pPr algn="ctr"/>
            <a:r>
              <a:rPr lang="en-US" altLang="en-US" dirty="0"/>
              <a:t>Browsing </a:t>
            </a:r>
            <a:r>
              <a:rPr lang="en-US" altLang="en-US" dirty="0" err="1"/>
              <a:t>System.DLL</a:t>
            </a:r>
            <a:endParaRPr lang="en-US" altLang="en-US" dirty="0"/>
          </a:p>
        </p:txBody>
      </p:sp>
      <p:pic>
        <p:nvPicPr>
          <p:cNvPr id="81924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14670" y="1066801"/>
            <a:ext cx="6433930" cy="528501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81000"/>
            <a:ext cx="9144000" cy="609600"/>
          </a:xfrm>
        </p:spPr>
        <p:txBody>
          <a:bodyPr>
            <a:noAutofit/>
          </a:bodyPr>
          <a:lstStyle/>
          <a:p>
            <a:pPr algn="ctr"/>
            <a:r>
              <a:rPr lang="en-US" altLang="en-US" sz="3200" dirty="0"/>
              <a:t>Getting Help on a Selected Type or Member – </a:t>
            </a:r>
            <a:br>
              <a:rPr lang="en-US" altLang="en-US" sz="3200" dirty="0"/>
            </a:br>
            <a:r>
              <a:rPr lang="en-US" altLang="en-US" sz="3200" dirty="0"/>
              <a:t>Just Hit F1</a:t>
            </a:r>
          </a:p>
        </p:txBody>
      </p:sp>
      <p:pic>
        <p:nvPicPr>
          <p:cNvPr id="83972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85900" y="1219200"/>
            <a:ext cx="6172200" cy="508767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81000"/>
            <a:ext cx="9144000" cy="609600"/>
          </a:xfrm>
        </p:spPr>
        <p:txBody>
          <a:bodyPr>
            <a:noAutofit/>
          </a:bodyPr>
          <a:lstStyle/>
          <a:p>
            <a:pPr algn="ctr"/>
            <a:r>
              <a:rPr lang="en-US" altLang="en-US" sz="3200" dirty="0"/>
              <a:t>Takes You Immediately to Help Documentation </a:t>
            </a:r>
            <a:br>
              <a:rPr lang="en-US" altLang="en-US" sz="3200" dirty="0"/>
            </a:br>
            <a:r>
              <a:rPr lang="en-US" altLang="en-US" sz="3200" dirty="0"/>
              <a:t>for that Identifier</a:t>
            </a:r>
          </a:p>
        </p:txBody>
      </p:sp>
      <p:pic>
        <p:nvPicPr>
          <p:cNvPr id="86020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93044" y="1143000"/>
            <a:ext cx="6157912" cy="509496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/>
              <a:t>Components</a:t>
            </a:r>
          </a:p>
        </p:txBody>
      </p:sp>
      <p:sp>
        <p:nvSpPr>
          <p:cNvPr id="51204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Because C# classes are reference types, they expose no physical implementation detail to a client.  What the client creates on its stack frames are simply </a:t>
            </a:r>
            <a:r>
              <a:rPr lang="en-US" altLang="en-US" b="1" i="1" dirty="0"/>
              <a:t>handles</a:t>
            </a:r>
            <a:r>
              <a:rPr lang="en-US" altLang="en-US" dirty="0"/>
              <a:t> to the class implementations.</a:t>
            </a:r>
            <a:endParaRPr lang="en-US" altLang="en-US" sz="800" dirty="0"/>
          </a:p>
          <a:p>
            <a:endParaRPr lang="en-US" altLang="en-US" sz="800" dirty="0"/>
          </a:p>
          <a:p>
            <a:pPr lvl="1"/>
            <a:r>
              <a:rPr lang="en-US" altLang="en-US" sz="1700" dirty="0"/>
              <a:t>The compiler does type checking for a client from metadata in an accessed assembly.</a:t>
            </a:r>
            <a:br>
              <a:rPr lang="en-US" altLang="en-US" sz="1700" dirty="0"/>
            </a:br>
            <a:endParaRPr lang="en-US" altLang="en-US" sz="1700" dirty="0"/>
          </a:p>
          <a:p>
            <a:pPr lvl="1"/>
            <a:r>
              <a:rPr lang="en-US" altLang="en-US" sz="1700" dirty="0"/>
              <a:t>No header file is included, so the client is not dependent on implementation details of the class.</a:t>
            </a:r>
          </a:p>
          <a:p>
            <a:pPr lvl="1"/>
            <a:endParaRPr lang="en-US" altLang="en-US" sz="1700" dirty="0"/>
          </a:p>
          <a:p>
            <a:pPr lvl="1"/>
            <a:r>
              <a:rPr lang="en-US" altLang="en-US" sz="1700" dirty="0"/>
              <a:t>Consequently, any C# library </a:t>
            </a:r>
            <a:r>
              <a:rPr lang="en-US" altLang="en-US" sz="1700" dirty="0" err="1"/>
              <a:t>dll</a:t>
            </a:r>
            <a:r>
              <a:rPr lang="en-US" altLang="en-US" sz="1700" dirty="0"/>
              <a:t> can serve as a component for local access.</a:t>
            </a:r>
          </a:p>
          <a:p>
            <a:pPr lvl="1"/>
            <a:endParaRPr lang="en-US" altLang="en-US" sz="1700" dirty="0"/>
          </a:p>
          <a:p>
            <a:pPr lvl="1"/>
            <a:r>
              <a:rPr lang="en-US" altLang="en-US" sz="1700" dirty="0"/>
              <a:t>To make a component remotely accessible, you need to derive from </a:t>
            </a:r>
            <a:r>
              <a:rPr lang="en-US" altLang="en-US" sz="1700" dirty="0" err="1"/>
              <a:t>System.MarshalByRefObject</a:t>
            </a:r>
            <a:endParaRPr lang="en-US" altLang="en-US" sz="17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YR-MAC ENG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YR-MAC ENG" id="{6310A604-A32C-B14B-802F-E9C04EBD23E0}" vid="{FE806DB7-4913-1847-8307-574AA8A3A012}"/>
    </a:ext>
  </a:extLst>
</a:theme>
</file>

<file path=ppt/theme/theme2.xml><?xml version="1.0" encoding="utf-8"?>
<a:theme xmlns:a="http://schemas.openxmlformats.org/drawingml/2006/main" name="1_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SYR-MAC ENG</Template>
  <TotalTime>322</TotalTime>
  <Words>1936</Words>
  <Application>Microsoft Office PowerPoint</Application>
  <PresentationFormat>On-screen Show (4:3)</PresentationFormat>
  <Paragraphs>486</Paragraphs>
  <Slides>42</Slides>
  <Notes>39</Notes>
  <HiddenSlides>8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4" baseType="lpstr">
      <vt:lpstr>Arial</vt:lpstr>
      <vt:lpstr>Consolas</vt:lpstr>
      <vt:lpstr>Courier New</vt:lpstr>
      <vt:lpstr>Scala OT</vt:lpstr>
      <vt:lpstr>ScalaOT</vt:lpstr>
      <vt:lpstr>ScalaSansLF-Regular</vt:lpstr>
      <vt:lpstr>ScalaSansOT</vt:lpstr>
      <vt:lpstr>Symbol</vt:lpstr>
      <vt:lpstr>Times New Roman</vt:lpstr>
      <vt:lpstr>SYR-MAC ENG</vt:lpstr>
      <vt:lpstr>1_Clarity</vt:lpstr>
      <vt:lpstr>VISIO</vt:lpstr>
      <vt:lpstr>C++ vs. C# Presentation Notes</vt:lpstr>
      <vt:lpstr>Comparison of C++ and C#</vt:lpstr>
      <vt:lpstr>Both Are Important</vt:lpstr>
      <vt:lpstr>C# Language</vt:lpstr>
      <vt:lpstr>C# Hello World Program</vt:lpstr>
      <vt:lpstr>Differences between C# and C++</vt:lpstr>
      <vt:lpstr>Differences between C++ and C#</vt:lpstr>
      <vt:lpstr>C# Object Model</vt:lpstr>
      <vt:lpstr>Comparison of Object Models</vt:lpstr>
      <vt:lpstr>C# Primitive Types</vt:lpstr>
      <vt:lpstr>C# Object Type</vt:lpstr>
      <vt:lpstr>Common Type System</vt:lpstr>
      <vt:lpstr>Common Type System</vt:lpstr>
      <vt:lpstr>Type Class</vt:lpstr>
      <vt:lpstr>More Differences </vt:lpstr>
      <vt:lpstr>Delegates</vt:lpstr>
      <vt:lpstr>Events</vt:lpstr>
      <vt:lpstr>Threads</vt:lpstr>
      <vt:lpstr>Thread Synchronization</vt:lpstr>
      <vt:lpstr>Assemblies</vt:lpstr>
      <vt:lpstr>Assembly Structure</vt:lpstr>
      <vt:lpstr>Metadata in demoFiles.exe</vt:lpstr>
      <vt:lpstr>Versioning</vt:lpstr>
      <vt:lpstr>Useful Interfaces</vt:lpstr>
      <vt:lpstr>Useful Interfaces</vt:lpstr>
      <vt:lpstr>Useful Interfaces</vt:lpstr>
      <vt:lpstr>C# Libraries</vt:lpstr>
      <vt:lpstr>More C# Libraries</vt:lpstr>
      <vt:lpstr>Remoting Libraries</vt:lpstr>
      <vt:lpstr>You Must Be Joking—More Libraries!</vt:lpstr>
      <vt:lpstr>Web Libraries</vt:lpstr>
      <vt:lpstr>WinForms and XML Libraries</vt:lpstr>
      <vt:lpstr>So How Do We Learn All This Stuff!</vt:lpstr>
      <vt:lpstr>Language Comparison</vt:lpstr>
      <vt:lpstr>PowerPoint Presentation</vt:lpstr>
      <vt:lpstr>Class Browser in IDE</vt:lpstr>
      <vt:lpstr>Access Class Browser from Class View</vt:lpstr>
      <vt:lpstr>Select Type to See its Members</vt:lpstr>
      <vt:lpstr>Browsing System.DLL</vt:lpstr>
      <vt:lpstr>Getting Help on a Selected Type or Member –  Just Hit F1</vt:lpstr>
      <vt:lpstr>Takes You Immediately to Help Documentation  for that Identifier</vt:lpstr>
      <vt:lpstr>Components</vt:lpstr>
    </vt:vector>
  </TitlesOfParts>
  <Company>Syracuse Software Technology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Jim Fawcett</dc:creator>
  <cp:lastModifiedBy>James Fawcett</cp:lastModifiedBy>
  <cp:revision>36</cp:revision>
  <dcterms:created xsi:type="dcterms:W3CDTF">2003-01-13T12:59:19Z</dcterms:created>
  <dcterms:modified xsi:type="dcterms:W3CDTF">2017-03-29T20:04:59Z</dcterms:modified>
</cp:coreProperties>
</file>