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  <p:sldMasterId id="2147483675" r:id="rId2"/>
  </p:sldMasterIdLst>
  <p:notesMasterIdLst>
    <p:notesMasterId r:id="rId22"/>
  </p:notesMasterIdLst>
  <p:sldIdLst>
    <p:sldId id="273" r:id="rId3"/>
    <p:sldId id="274" r:id="rId4"/>
    <p:sldId id="272" r:id="rId5"/>
    <p:sldId id="271" r:id="rId6"/>
    <p:sldId id="257" r:id="rId7"/>
    <p:sldId id="258" r:id="rId8"/>
    <p:sldId id="260" r:id="rId9"/>
    <p:sldId id="259" r:id="rId10"/>
    <p:sldId id="261" r:id="rId11"/>
    <p:sldId id="262" r:id="rId12"/>
    <p:sldId id="263" r:id="rId13"/>
    <p:sldId id="264" r:id="rId14"/>
    <p:sldId id="268" r:id="rId15"/>
    <p:sldId id="269" r:id="rId16"/>
    <p:sldId id="265" r:id="rId17"/>
    <p:sldId id="267" r:id="rId18"/>
    <p:sldId id="270" r:id="rId19"/>
    <p:sldId id="266" r:id="rId20"/>
    <p:sldId id="275" r:id="rId2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302"/>
    <p:restoredTop sz="95179"/>
  </p:normalViewPr>
  <p:slideViewPr>
    <p:cSldViewPr>
      <p:cViewPr varScale="1">
        <p:scale>
          <a:sx n="88" d="100"/>
          <a:sy n="88" d="100"/>
        </p:scale>
        <p:origin x="1320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en-US"/>
          </a:p>
        </p:txBody>
      </p:sp>
      <p:sp>
        <p:nvSpPr>
          <p:cNvPr id="225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BF81EA5-2E12-4865-BDC5-1F176FBAF7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2998886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BED7886-2CDC-4758-9CC7-E19407E3DC46}" type="slidenum">
              <a:rPr lang="en-US" altLang="en-US"/>
              <a:pPr/>
              <a:t>5</a:t>
            </a:fld>
            <a:endParaRPr lang="en-US" altLang="en-US"/>
          </a:p>
        </p:txBody>
      </p:sp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477755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E4082BE-AC82-4615-8394-C633DCD7C5B8}" type="slidenum">
              <a:rPr lang="en-US" altLang="en-US"/>
              <a:pPr/>
              <a:t>6</a:t>
            </a:fld>
            <a:endParaRPr lang="en-US" altLang="en-US"/>
          </a:p>
        </p:txBody>
      </p:sp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898708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7999B87-6633-439A-BF5B-9EF4FD24E58A}" type="slidenum">
              <a:rPr lang="en-US" altLang="en-US"/>
              <a:pPr/>
              <a:t>7</a:t>
            </a:fld>
            <a:endParaRPr lang="en-US" altLang="en-US"/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91377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FAF9652-E954-4649-8784-C560B99A8325}" type="slidenum">
              <a:rPr lang="en-US" altLang="en-US"/>
              <a:pPr/>
              <a:t>8</a:t>
            </a:fld>
            <a:endParaRPr lang="en-US" altLang="en-US"/>
          </a:p>
        </p:txBody>
      </p:sp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936405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90A2203-5ABA-46E5-8B0C-42DC353B95E5}" type="slidenum">
              <a:rPr lang="en-US" altLang="en-US"/>
              <a:pPr/>
              <a:t>9</a:t>
            </a:fld>
            <a:endParaRPr lang="en-US" altLang="en-US"/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34795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72B3FCE-BE76-433F-9A58-00C502300BD6}" type="slidenum">
              <a:rPr lang="en-US" altLang="en-US"/>
              <a:pPr/>
              <a:t>10</a:t>
            </a:fld>
            <a:endParaRPr lang="en-US" altLang="en-US"/>
          </a:p>
        </p:txBody>
      </p:sp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871629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8375227-FFC3-4B83-84EA-0562D62198FF}" type="slidenum">
              <a:rPr lang="en-US" altLang="en-US"/>
              <a:pPr/>
              <a:t>11</a:t>
            </a:fld>
            <a:endParaRPr lang="en-US" altLang="en-US"/>
          </a:p>
        </p:txBody>
      </p:sp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72372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4772369-85FA-42BF-9727-7AAA93BF07E3}" type="slidenum">
              <a:rPr lang="en-US" altLang="en-US"/>
              <a:pPr/>
              <a:t>12</a:t>
            </a:fld>
            <a:endParaRPr lang="en-US" altLang="en-US"/>
          </a:p>
        </p:txBody>
      </p:sp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541465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E6F1D6A-5970-4E8C-AE18-97D5A37B5995}" type="slidenum">
              <a:rPr lang="en-US" altLang="en-US"/>
              <a:pPr/>
              <a:t>13</a:t>
            </a:fld>
            <a:endParaRPr lang="en-US" altLang="en-US"/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605541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001222B-2794-4F03-8030-05EA83A98F50}" type="slidenum">
              <a:rPr lang="en-US" altLang="en-US"/>
              <a:pPr/>
              <a:t>14</a:t>
            </a:fld>
            <a:endParaRPr lang="en-US" altLang="en-US"/>
          </a:p>
        </p:txBody>
      </p:sp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247024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BB729E9-524F-4BB1-B317-AE7AE71B1132}" type="slidenum">
              <a:rPr lang="en-US" altLang="en-US"/>
              <a:pPr/>
              <a:t>15</a:t>
            </a:fld>
            <a:endParaRPr lang="en-US" altLang="en-US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152244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0D40EE2-F500-4B13-ACB4-1AA52E240949}" type="slidenum">
              <a:rPr lang="en-US" altLang="en-US"/>
              <a:pPr/>
              <a:t>16</a:t>
            </a:fld>
            <a:endParaRPr lang="en-US" altLang="en-US"/>
          </a:p>
        </p:txBody>
      </p:sp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996866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8573260-DB55-47F5-B117-E6A70DCE1C1F}" type="slidenum">
              <a:rPr lang="en-US" altLang="en-US"/>
              <a:pPr/>
              <a:t>17</a:t>
            </a:fld>
            <a:endParaRPr lang="en-US" altLang="en-US"/>
          </a:p>
        </p:txBody>
      </p:sp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938776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73130E2-A152-40DD-9427-F39CE8728635}" type="slidenum">
              <a:rPr lang="en-US" altLang="en-US"/>
              <a:pPr/>
              <a:t>18</a:t>
            </a:fld>
            <a:endParaRPr lang="en-US" altLang="en-US"/>
          </a:p>
        </p:txBody>
      </p:sp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139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36181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>
                <a:solidFill>
                  <a:srgbClr val="3E3D3C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06978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rgbClr val="3E3D3C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271A3-BA59-4B32-9B40-8C923561CBF9}" type="slidenum">
              <a:rPr lang="en-US" altLang="en-US" smtClean="0"/>
              <a:pPr/>
              <a:t>‹#›</a:t>
            </a:fld>
            <a:endParaRPr lang="en-US" alt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2963101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07960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8BEBA-4A64-4C08-8C5A-E00134F613C8}" type="slidenum">
              <a:rPr lang="en-US" altLang="en-US" smtClean="0"/>
              <a:pPr/>
              <a:t>‹#›</a:t>
            </a:fld>
            <a:endParaRPr lang="en-US" alt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457200" y="1293970"/>
            <a:ext cx="82296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16366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1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5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C1769-C3AA-445D-9619-69C032A6E191}" type="slidenum">
              <a:rPr lang="en-US" altLang="en-US" smtClean="0"/>
              <a:pPr/>
              <a:t>‹#›</a:t>
            </a:fld>
            <a:endParaRPr lang="en-US" alt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3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31582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C17CE-0478-40EE-9B2A-0228D786828F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04327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39918-FBB3-4466-A315-95E5A0BDF2F1}" type="slidenum">
              <a:rPr lang="en-US" altLang="en-US" smtClean="0"/>
              <a:pPr/>
              <a:t>‹#›</a:t>
            </a:fld>
            <a:endParaRPr lang="en-US" alt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90556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A926E-3041-45D6-A8E8-6EBEBFB3DB88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46066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90290-D26A-43E3-BD0F-E32A06984250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483667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4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BA71C-DF17-4A8B-96D9-9D2AB351D596}" type="slidenum">
              <a:rPr lang="en-US" altLang="en-US" smtClean="0"/>
              <a:pPr/>
              <a:t>‹#›</a:t>
            </a:fld>
            <a:endParaRPr lang="en-US" alt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93364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DC994-BBA2-4D1C-BCD2-4E53D67560E7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835385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1300E-AADA-49E2-8EEF-16FAFFEE4AD9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627536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FF003-B839-4CDA-9105-C0451D0142E9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830175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1034" y="274638"/>
            <a:ext cx="6779942" cy="11430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1"/>
                </a:solidFill>
                <a:latin typeface="ScalaSansLF-Regular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191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20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FAAD47-8263-4821-8EE3-1B7524BB18E0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5533495"/>
      </p:ext>
    </p:extLst>
  </p:cSld>
  <p:clrMapOvr>
    <a:masterClrMapping/>
  </p:clrMapOvr>
  <p:transition spd="med">
    <p:zoom/>
  </p:transition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ext only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571747"/>
            <a:ext cx="8229600" cy="427619"/>
          </a:xfrm>
          <a:prstGeom prst="rect">
            <a:avLst/>
          </a:prstGeom>
        </p:spPr>
        <p:txBody>
          <a:bodyPr vert="horz"/>
          <a:lstStyle>
            <a:lvl1pPr>
              <a:defRPr sz="3200" b="1" i="0" spc="0">
                <a:solidFill>
                  <a:srgbClr val="34383C"/>
                </a:solidFill>
                <a:latin typeface="Scala OT" charset="0"/>
                <a:ea typeface="Scala OT" charset="0"/>
                <a:cs typeface="Scala OT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1" y="1737894"/>
            <a:ext cx="8229600" cy="3649580"/>
          </a:xfrm>
          <a:prstGeom prst="rect">
            <a:avLst/>
          </a:prstGeom>
        </p:spPr>
        <p:txBody>
          <a:bodyPr vert="horz" numCol="2"/>
          <a:lstStyle>
            <a:lvl1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1pPr>
            <a:lvl2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2pPr>
            <a:lvl3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3pPr>
            <a:lvl4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4pPr>
            <a:lvl5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57200" y="1106827"/>
            <a:ext cx="8229600" cy="3161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 i="0">
                <a:solidFill>
                  <a:srgbClr val="34383C"/>
                </a:solidFill>
                <a:latin typeface="ScalaOT" charset="0"/>
                <a:ea typeface="ScalaOT" charset="0"/>
                <a:cs typeface="ScalaO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1898065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36181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>
                <a:solidFill>
                  <a:srgbClr val="3E3D3C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06978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rgbClr val="3E3D3C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432C8-69A7-458B-9684-2BFA64B31948}" type="datetime2">
              <a:rPr lang="en-US" smtClean="0"/>
              <a:t>Wednesday, March 29,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2963101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65309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A3A3-94A6-4E5B-AF39-173ACA3E61CC}" type="datetime2">
              <a:rPr lang="en-US" smtClean="0"/>
              <a:t>Wednesday, March 29,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457200" y="1406704"/>
            <a:ext cx="82296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72796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1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5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3D019-A32C-4EAD-B8E6-DBDA699692FD}" type="datetime2">
              <a:rPr lang="en-US" smtClean="0"/>
              <a:t>Wednesday, March 29,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3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41857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BA98F-560C-4997-81C4-81D4D9187EAB}" type="datetime2">
              <a:rPr lang="en-US" smtClean="0"/>
              <a:t>Wednesday, March 29,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7991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972B2-CA5C-437D-87D0-8081271A9E4B}" type="datetime2">
              <a:rPr lang="en-US" smtClean="0"/>
              <a:t>Wednesday, March 29, 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72854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4847-11EF-4466-A8AD-85CDB7B49118}" type="datetime2">
              <a:rPr lang="en-US" smtClean="0"/>
              <a:t>Wednesday, March 29, 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0257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8457A-3AB9-4880-8A0C-9F8524491207}" type="datetime2">
              <a:rPr lang="en-US" smtClean="0"/>
              <a:t>Wednesday, March 29, 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7321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4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76D3-5B7F-4300-ABED-C91F1B2AE209}" type="datetime2">
              <a:rPr lang="en-US" smtClean="0"/>
              <a:t>Wednesday, March 29,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97294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C1E59-17DD-41CE-97CA-624A472382D4}" type="datetime2">
              <a:rPr lang="en-US" smtClean="0"/>
              <a:t>Wednesday, March 29,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30636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057FC-95B6-4D89-AFDA-ABA33EE921E5}" type="datetime2">
              <a:rPr lang="en-US" smtClean="0"/>
              <a:t>Wednesday, March 29,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56875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549AC-EB31-477F-92A9-B1988E232878}" type="datetime2">
              <a:rPr lang="en-US" smtClean="0"/>
              <a:t>Wednesday, March 29,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25328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1034" y="274638"/>
            <a:ext cx="6779942" cy="11430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1"/>
                </a:solidFill>
                <a:latin typeface="ScalaSansLF-Regular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191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20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35FF7D-CD67-47BE-92C4-30E33F3FAE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117359"/>
      </p:ext>
    </p:extLst>
  </p:cSld>
  <p:clrMapOvr>
    <a:masterClrMapping/>
  </p:clrMapOvr>
  <p:transition spd="med">
    <p:zoom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only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571747"/>
            <a:ext cx="8229600" cy="427619"/>
          </a:xfrm>
          <a:prstGeom prst="rect">
            <a:avLst/>
          </a:prstGeom>
        </p:spPr>
        <p:txBody>
          <a:bodyPr vert="horz"/>
          <a:lstStyle>
            <a:lvl1pPr>
              <a:defRPr sz="3200" b="1" i="0" spc="0">
                <a:solidFill>
                  <a:srgbClr val="34383C"/>
                </a:solidFill>
                <a:latin typeface="Scala OT" charset="0"/>
                <a:ea typeface="Scala OT" charset="0"/>
                <a:cs typeface="Scala OT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1" y="1737894"/>
            <a:ext cx="8229600" cy="3649580"/>
          </a:xfrm>
          <a:prstGeom prst="rect">
            <a:avLst/>
          </a:prstGeom>
        </p:spPr>
        <p:txBody>
          <a:bodyPr vert="horz" numCol="2"/>
          <a:lstStyle>
            <a:lvl1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1pPr>
            <a:lvl2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2pPr>
            <a:lvl3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3pPr>
            <a:lvl4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4pPr>
            <a:lvl5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57200" y="1106827"/>
            <a:ext cx="8229600" cy="3161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 i="0">
                <a:solidFill>
                  <a:srgbClr val="34383C"/>
                </a:solidFill>
                <a:latin typeface="ScalaOT" charset="0"/>
                <a:ea typeface="ScalaOT" charset="0"/>
                <a:cs typeface="ScalaO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86714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7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 rot="10800000">
            <a:off x="0" y="0"/>
            <a:ext cx="9144000" cy="22860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27FAAD47-8263-4821-8EE3-1B7524BB18E0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12" name="Rectangle 11"/>
          <p:cNvSpPr/>
          <p:nvPr/>
        </p:nvSpPr>
        <p:spPr>
          <a:xfrm>
            <a:off x="0" y="6803560"/>
            <a:ext cx="9144000" cy="9144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7" name="Picture 3" descr="C:\Users\njones\Dropbox (2U)\Work\Designing Slides\Syracuse\03 Engin and CS\logo\logo_SYR-EngAtSYR.png"/>
          <p:cNvPicPr>
            <a:picLocks noChangeAspect="1" noChangeArrowheads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121" y="6422102"/>
            <a:ext cx="2032000" cy="182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2423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7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 rot="10800000">
            <a:off x="0" y="0"/>
            <a:ext cx="9144000" cy="22860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A80CB818-7379-467D-8E76-EF9D9074A26C}" type="datetime2">
              <a:rPr lang="en-US" smtClean="0"/>
              <a:t>Wednesday, March 29,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6803560"/>
            <a:ext cx="9144000" cy="9144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2022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e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sc.calpoly.edu/~dbutler/tutorials/winter96/cvs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nunit.org/getStarted.html" TargetMode="External"/><Relationship Id="rId5" Type="http://schemas.openxmlformats.org/officeDocument/2006/relationships/hyperlink" Target="http://nant.sourceforge.net/help/index.html" TargetMode="External"/><Relationship Id="rId4" Type="http://schemas.openxmlformats.org/officeDocument/2006/relationships/hyperlink" Target="http://www.csc.calpoly.edu/~dbutler/tutorials/winter96/rcs/" TargetMode="Externa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70515"/>
            <a:ext cx="8229600" cy="990600"/>
          </a:xfrm>
        </p:spPr>
        <p:txBody>
          <a:bodyPr/>
          <a:lstStyle/>
          <a:p>
            <a:pPr algn="ctr"/>
            <a:r>
              <a:rPr lang="en-US" dirty="0"/>
              <a:t>Segments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charset="0"/>
              <a:buChar char="•"/>
            </a:pPr>
            <a:r>
              <a:rPr lang="en-US" sz="3200" dirty="0"/>
              <a:t>Basic Uses: slides 2–7		15 minutes</a:t>
            </a:r>
          </a:p>
          <a:p>
            <a:pPr>
              <a:buFont typeface="Arial" charset="0"/>
              <a:buChar char="•"/>
            </a:pPr>
            <a:r>
              <a:rPr lang="en-US" sz="3200" dirty="0"/>
              <a:t>Advanced Uses: slides 8–11	10 minutes</a:t>
            </a:r>
          </a:p>
          <a:p>
            <a:pPr>
              <a:buFont typeface="Arial" charset="0"/>
              <a:buChar char="•"/>
            </a:pPr>
            <a:r>
              <a:rPr lang="en-US" sz="3200" dirty="0"/>
              <a:t>Won’t present slides 12–18,</a:t>
            </a:r>
            <a:br>
              <a:rPr lang="en-US" sz="3200" dirty="0"/>
            </a:br>
            <a:r>
              <a:rPr lang="en-US" sz="3200" dirty="0"/>
              <a:t>but they should stay in deck</a:t>
            </a:r>
          </a:p>
        </p:txBody>
      </p:sp>
    </p:spTree>
    <p:extLst>
      <p:ext uri="{BB962C8B-B14F-4D97-AF65-F5344CB8AC3E}">
        <p14:creationId xmlns:p14="http://schemas.microsoft.com/office/powerpoint/2010/main" val="4126124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9687" y="1113917"/>
            <a:ext cx="8303455" cy="1927225"/>
          </a:xfrm>
        </p:spPr>
        <p:txBody>
          <a:bodyPr>
            <a:normAutofit/>
          </a:bodyPr>
          <a:lstStyle/>
          <a:p>
            <a:r>
              <a:rPr lang="en-US" cap="none" dirty="0">
                <a:latin typeface="Arial" panose="020B0604020202020204" pitchFamily="34" charset="0"/>
                <a:cs typeface="Arial" panose="020B0604020202020204" pitchFamily="34" charset="0"/>
              </a:rPr>
              <a:t>Project Center Use Cases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69686" y="3041142"/>
            <a:ext cx="7964713" cy="17526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altLang="en-US" sz="2800" dirty="0"/>
              <a:t>Jim Fawcett</a:t>
            </a:r>
          </a:p>
          <a:p>
            <a:pPr>
              <a:defRPr/>
            </a:pPr>
            <a:r>
              <a:rPr lang="en-US" altLang="en-US" sz="2800" dirty="0"/>
              <a:t>Software Modeling</a:t>
            </a:r>
          </a:p>
          <a:p>
            <a:pPr>
              <a:defRPr/>
            </a:pPr>
            <a:r>
              <a:rPr lang="en-US" altLang="en-US" sz="2800" dirty="0"/>
              <a:t>Copyright © 1999–2017</a:t>
            </a:r>
          </a:p>
        </p:txBody>
      </p:sp>
    </p:spTree>
    <p:extLst>
      <p:ext uri="{BB962C8B-B14F-4D97-AF65-F5344CB8AC3E}">
        <p14:creationId xmlns:p14="http://schemas.microsoft.com/office/powerpoint/2010/main" val="425143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78536"/>
            <a:ext cx="8229600" cy="990600"/>
          </a:xfrm>
        </p:spPr>
        <p:txBody>
          <a:bodyPr/>
          <a:lstStyle/>
          <a:p>
            <a:pPr algn="ctr"/>
            <a:r>
              <a:rPr lang="en-US" dirty="0"/>
              <a:t>Project Center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Project Center was a project assigned to another course, CSE784—Software Studio, but these slides are also relevant to our projects #1 and #4.</a:t>
            </a:r>
          </a:p>
          <a:p>
            <a:r>
              <a:rPr lang="en-US" sz="3200" dirty="0"/>
              <a:t>Project Center is a software development collaboration system, built from a number of open-source projects with code wrappers to enable them to communicate and collaborate effectively.</a:t>
            </a:r>
          </a:p>
        </p:txBody>
      </p:sp>
    </p:spTree>
    <p:extLst>
      <p:ext uri="{BB962C8B-B14F-4D97-AF65-F5344CB8AC3E}">
        <p14:creationId xmlns:p14="http://schemas.microsoft.com/office/powerpoint/2010/main" val="11932291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8917" name="Object 5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834401817"/>
              </p:ext>
            </p:extLst>
          </p:nvPr>
        </p:nvGraphicFramePr>
        <p:xfrm>
          <a:off x="1181100" y="1469136"/>
          <a:ext cx="6781800" cy="45506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33" name="Visio" r:id="rId3" imgW="6456719" imgH="6859055" progId="Visio.Drawing.11">
                  <p:embed/>
                </p:oleObj>
              </mc:Choice>
              <mc:Fallback>
                <p:oleObj name="Visio" r:id="rId3" imgW="6456719" imgH="6859055" progId="Visio.Drawing.11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1100" y="1469136"/>
                        <a:ext cx="6781800" cy="4550664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478536"/>
            <a:ext cx="8229600" cy="990600"/>
          </a:xfrm>
        </p:spPr>
        <p:txBody>
          <a:bodyPr/>
          <a:lstStyle/>
          <a:p>
            <a:pPr algn="ctr"/>
            <a:r>
              <a:rPr lang="en-US" dirty="0"/>
              <a:t>Project Center Packages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 altLang="en-US"/>
              <a:t>Developer’s Daily Use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Char char="•"/>
            </a:pPr>
            <a:r>
              <a:rPr lang="en-US" altLang="en-US" sz="2000" dirty="0"/>
              <a:t>Look at Project Center schedule, notices pages, alerts</a:t>
            </a:r>
          </a:p>
          <a:p>
            <a:pPr>
              <a:buFont typeface="Arial" charset="0"/>
              <a:buChar char="•"/>
            </a:pPr>
            <a:r>
              <a:rPr lang="en-US" altLang="en-US" sz="2000" dirty="0"/>
              <a:t>Get today’s work from Project Center:</a:t>
            </a:r>
          </a:p>
          <a:p>
            <a:pPr lvl="1">
              <a:buFont typeface="Arial" charset="0"/>
              <a:buChar char="•"/>
            </a:pPr>
            <a:r>
              <a:rPr lang="en-US" altLang="en-US" sz="1800" dirty="0"/>
              <a:t>Get latest source of my code from CVS including </a:t>
            </a:r>
            <a:r>
              <a:rPr lang="en-US" altLang="en-US" sz="1800" dirty="0" err="1"/>
              <a:t>NAnt</a:t>
            </a:r>
            <a:r>
              <a:rPr lang="en-US" altLang="en-US" sz="1800" dirty="0"/>
              <a:t> build script.</a:t>
            </a:r>
          </a:p>
          <a:p>
            <a:pPr lvl="1">
              <a:buFont typeface="Arial" charset="0"/>
              <a:buChar char="•"/>
            </a:pPr>
            <a:r>
              <a:rPr lang="en-US" altLang="en-US" sz="1800" dirty="0"/>
              <a:t>Get latest build of other team’s code on which my code depends</a:t>
            </a:r>
          </a:p>
          <a:p>
            <a:pPr lvl="1">
              <a:buFont typeface="Arial" charset="0"/>
              <a:buChar char="•"/>
            </a:pPr>
            <a:r>
              <a:rPr lang="en-US" altLang="en-US" sz="1800" dirty="0"/>
              <a:t>Make modifications or additions to my code.</a:t>
            </a:r>
          </a:p>
          <a:p>
            <a:pPr lvl="1">
              <a:buFont typeface="Arial" charset="0"/>
              <a:buChar char="•"/>
            </a:pPr>
            <a:r>
              <a:rPr lang="en-US" altLang="en-US" sz="1800" dirty="0"/>
              <a:t>Build my source, incorporating libraries on which my code depends, using </a:t>
            </a:r>
            <a:r>
              <a:rPr lang="en-US" altLang="en-US" sz="1800" dirty="0" err="1"/>
              <a:t>NAnt</a:t>
            </a:r>
            <a:r>
              <a:rPr lang="en-US" altLang="en-US" sz="1800" dirty="0"/>
              <a:t>.</a:t>
            </a:r>
          </a:p>
          <a:p>
            <a:pPr lvl="1">
              <a:buFont typeface="Arial" charset="0"/>
              <a:buChar char="•"/>
            </a:pPr>
            <a:r>
              <a:rPr lang="en-US" altLang="en-US" sz="1800" dirty="0"/>
              <a:t>Run </a:t>
            </a:r>
            <a:r>
              <a:rPr lang="en-US" altLang="en-US" sz="1800" dirty="0" err="1"/>
              <a:t>NUnit</a:t>
            </a:r>
            <a:r>
              <a:rPr lang="en-US" altLang="en-US" sz="1800" dirty="0"/>
              <a:t> on my source and iterate, recording and working off bugs.</a:t>
            </a:r>
          </a:p>
          <a:p>
            <a:pPr lvl="1">
              <a:buFont typeface="Arial" charset="0"/>
              <a:buChar char="•"/>
            </a:pPr>
            <a:r>
              <a:rPr lang="en-US" altLang="en-US" sz="1800" dirty="0"/>
              <a:t>Commit changes to CVS. That automatically results in change log entry.  Any components frozen cannot be committed to CVS.</a:t>
            </a:r>
          </a:p>
          <a:p>
            <a:pPr>
              <a:buFont typeface="Arial" charset="0"/>
              <a:buChar char="•"/>
            </a:pPr>
            <a:r>
              <a:rPr lang="en-US" altLang="en-US" sz="2000" dirty="0"/>
              <a:t>Send libraries of my latest code that others need to Project Center via CVS.</a:t>
            </a:r>
          </a:p>
          <a:p>
            <a:pPr>
              <a:buFont typeface="Arial" charset="0"/>
              <a:buChar char="•"/>
            </a:pPr>
            <a:r>
              <a:rPr lang="en-US" altLang="en-US" sz="2000" dirty="0"/>
              <a:t>Project Center tools used: </a:t>
            </a:r>
          </a:p>
          <a:p>
            <a:pPr lvl="1">
              <a:buFont typeface="Arial" charset="0"/>
              <a:buChar char="•"/>
            </a:pPr>
            <a:r>
              <a:rPr lang="en-US" altLang="en-US" sz="2000" dirty="0"/>
              <a:t>CVS, </a:t>
            </a:r>
            <a:r>
              <a:rPr lang="en-US" altLang="en-US" sz="2000" dirty="0" err="1"/>
              <a:t>NAnt</a:t>
            </a:r>
            <a:r>
              <a:rPr lang="en-US" altLang="en-US" sz="2000" dirty="0"/>
              <a:t>, </a:t>
            </a:r>
            <a:r>
              <a:rPr lang="en-US" altLang="en-US" sz="2000" dirty="0" err="1"/>
              <a:t>NUnit</a:t>
            </a:r>
            <a:r>
              <a:rPr lang="en-US" altLang="en-US" sz="2000" dirty="0"/>
              <a:t>, Schedule, Change Log, Bug Tracker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 altLang="en-US" dirty="0"/>
              <a:t>Developer at Customer’s Site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000" dirty="0"/>
              <a:t>Walk customer through requirements issues, demo part of code, record customer issues in P.C. from customer site.</a:t>
            </a:r>
          </a:p>
          <a:p>
            <a:pPr lvl="1"/>
            <a:r>
              <a:rPr lang="en-US" altLang="en-US" sz="2000" dirty="0"/>
              <a:t>Login to P.C. via browser</a:t>
            </a:r>
          </a:p>
          <a:p>
            <a:pPr lvl="1"/>
            <a:r>
              <a:rPr lang="en-US" altLang="en-US" sz="2000" dirty="0"/>
              <a:t>View Requirements Database</a:t>
            </a:r>
          </a:p>
          <a:p>
            <a:pPr lvl="1"/>
            <a:r>
              <a:rPr lang="en-US" altLang="en-US" sz="2000" dirty="0"/>
              <a:t>Open CVS web interface from browser</a:t>
            </a:r>
          </a:p>
          <a:p>
            <a:pPr lvl="1"/>
            <a:r>
              <a:rPr lang="en-US" altLang="en-US" sz="2000" dirty="0"/>
              <a:t>Extract demos from CVS and run at customer’s site</a:t>
            </a:r>
          </a:p>
          <a:p>
            <a:pPr lvl="2"/>
            <a:r>
              <a:rPr lang="en-US" altLang="en-US" sz="2100" dirty="0"/>
              <a:t>Can modify and rebuild onsite if developer takes laptop with P.C. installed.</a:t>
            </a:r>
          </a:p>
          <a:p>
            <a:pPr lvl="1"/>
            <a:r>
              <a:rPr lang="en-US" altLang="en-US" sz="2000" dirty="0"/>
              <a:t>Walk through bug reports and change logs to discuss progress</a:t>
            </a:r>
          </a:p>
          <a:p>
            <a:r>
              <a:rPr lang="en-US" altLang="en-US" sz="2000" dirty="0"/>
              <a:t>Project Center tools used:</a:t>
            </a:r>
          </a:p>
          <a:p>
            <a:pPr lvl="1"/>
            <a:r>
              <a:rPr lang="en-US" altLang="en-US" sz="2000" dirty="0"/>
              <a:t>CVS, Requirements Database, Bug Reports, Change Log, all via Asp—possibly </a:t>
            </a:r>
            <a:r>
              <a:rPr lang="en-US" altLang="en-US" sz="2000" dirty="0" err="1"/>
              <a:t>NAnt</a:t>
            </a:r>
            <a:r>
              <a:rPr lang="en-US" altLang="en-US" sz="2000" dirty="0"/>
              <a:t> and </a:t>
            </a:r>
            <a:r>
              <a:rPr lang="en-US" altLang="en-US" sz="2000" dirty="0" err="1"/>
              <a:t>NUnit</a:t>
            </a:r>
            <a:r>
              <a:rPr lang="en-US" altLang="en-US" sz="2000" dirty="0"/>
              <a:t> run on laptop.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>
            <a:normAutofit/>
          </a:bodyPr>
          <a:lstStyle/>
          <a:p>
            <a:pPr algn="ctr"/>
            <a:r>
              <a:rPr lang="en-US" altLang="en-US" dirty="0"/>
              <a:t>Use of Project Center for Qualification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en-US" sz="2050" dirty="0"/>
              <a:t>All Qualification builds—typically four or five—ready to go in CVS with </a:t>
            </a:r>
            <a:r>
              <a:rPr lang="en-US" altLang="en-US" sz="2050" dirty="0" err="1"/>
              <a:t>NAnt</a:t>
            </a:r>
            <a:r>
              <a:rPr lang="en-US" altLang="en-US" sz="2050" dirty="0"/>
              <a:t> scripts to rebuild should the customer want to peek at internals.</a:t>
            </a:r>
          </a:p>
          <a:p>
            <a:pPr lvl="1"/>
            <a:r>
              <a:rPr lang="en-US" altLang="en-US" sz="2050" dirty="0"/>
              <a:t>Usually extract just executables</a:t>
            </a:r>
          </a:p>
          <a:p>
            <a:pPr lvl="1"/>
            <a:r>
              <a:rPr lang="en-US" altLang="en-US" sz="2050" dirty="0"/>
              <a:t>But may rebuild any of the test builds with single </a:t>
            </a:r>
            <a:r>
              <a:rPr lang="en-US" altLang="en-US" sz="2050" dirty="0" err="1"/>
              <a:t>NAnt</a:t>
            </a:r>
            <a:r>
              <a:rPr lang="en-US" altLang="en-US" sz="2050" dirty="0"/>
              <a:t> command</a:t>
            </a:r>
          </a:p>
          <a:p>
            <a:r>
              <a:rPr lang="en-US" altLang="en-US" sz="2050" dirty="0" err="1"/>
              <a:t>NUnit</a:t>
            </a:r>
            <a:r>
              <a:rPr lang="en-US" altLang="en-US" sz="2050" dirty="0"/>
              <a:t> set up to run each of the Qualification Tests, showing, by default, only what is necessary for qualification.</a:t>
            </a:r>
          </a:p>
          <a:p>
            <a:pPr lvl="1"/>
            <a:r>
              <a:rPr lang="en-US" altLang="en-US" sz="2050" dirty="0"/>
              <a:t>Each test procedure captured in help module</a:t>
            </a:r>
          </a:p>
          <a:p>
            <a:pPr lvl="1"/>
            <a:r>
              <a:rPr lang="en-US" altLang="en-US" sz="2050" dirty="0"/>
              <a:t>Requirements database synchronized to </a:t>
            </a:r>
            <a:r>
              <a:rPr lang="en-US" altLang="en-US" sz="2050" dirty="0" err="1"/>
              <a:t>qual</a:t>
            </a:r>
            <a:r>
              <a:rPr lang="en-US" altLang="en-US" sz="2050" dirty="0"/>
              <a:t> test showing B-Spec requirement for this test and A-Spec requirements it maps to.</a:t>
            </a:r>
          </a:p>
          <a:p>
            <a:r>
              <a:rPr lang="en-US" altLang="en-US" sz="2050" dirty="0"/>
              <a:t>Project Center tools used:</a:t>
            </a:r>
          </a:p>
          <a:p>
            <a:pPr lvl="1"/>
            <a:r>
              <a:rPr lang="en-US" altLang="en-US" sz="2050" dirty="0"/>
              <a:t>Requirements Database, CVS, </a:t>
            </a:r>
            <a:r>
              <a:rPr lang="en-US" altLang="en-US" sz="2050" dirty="0" err="1"/>
              <a:t>NAnt</a:t>
            </a:r>
            <a:r>
              <a:rPr lang="en-US" altLang="en-US" sz="2050" dirty="0"/>
              <a:t>, </a:t>
            </a:r>
            <a:r>
              <a:rPr lang="en-US" altLang="en-US" sz="2050" dirty="0" err="1"/>
              <a:t>NUnit</a:t>
            </a:r>
            <a:r>
              <a:rPr lang="en-US" altLang="en-US" sz="2050" dirty="0"/>
              <a:t>, Help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1066800"/>
          </a:xfrm>
        </p:spPr>
        <p:txBody>
          <a:bodyPr>
            <a:noAutofit/>
          </a:bodyPr>
          <a:lstStyle/>
          <a:p>
            <a:pPr algn="ctr"/>
            <a:r>
              <a:rPr lang="en-US" altLang="en-US" dirty="0"/>
              <a:t>Customer’s Use of Project </a:t>
            </a:r>
            <a:br>
              <a:rPr lang="en-US" altLang="en-US" dirty="0"/>
            </a:br>
            <a:r>
              <a:rPr lang="en-US" altLang="en-US" dirty="0"/>
              <a:t>Center for Maintenance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en-US" sz="2500" dirty="0"/>
              <a:t>We deliver Project Center along with product</a:t>
            </a:r>
          </a:p>
          <a:p>
            <a:pPr lvl="1"/>
            <a:r>
              <a:rPr lang="en-US" altLang="en-US" sz="2500" dirty="0"/>
              <a:t>CVS, </a:t>
            </a:r>
            <a:r>
              <a:rPr lang="en-US" altLang="en-US" sz="2500" dirty="0" err="1"/>
              <a:t>NAnt</a:t>
            </a:r>
            <a:r>
              <a:rPr lang="en-US" altLang="en-US" sz="2500" dirty="0"/>
              <a:t>, </a:t>
            </a:r>
            <a:r>
              <a:rPr lang="en-US" altLang="en-US" sz="2500" dirty="0" err="1"/>
              <a:t>NUnit</a:t>
            </a:r>
            <a:r>
              <a:rPr lang="en-US" altLang="en-US" sz="2500" dirty="0"/>
              <a:t> all set to run regression tests on delivered product</a:t>
            </a:r>
          </a:p>
          <a:p>
            <a:r>
              <a:rPr lang="en-US" altLang="en-US" sz="2500" dirty="0"/>
              <a:t>Project Center help has inserted module that documents product code—a supplement to delivered documents</a:t>
            </a:r>
          </a:p>
          <a:p>
            <a:r>
              <a:rPr lang="en-US" altLang="en-US" sz="2500" dirty="0"/>
              <a:t>Customer can now immediately do modifications and builds without studying the product packaging for weeks.</a:t>
            </a:r>
          </a:p>
          <a:p>
            <a:r>
              <a:rPr lang="en-US" altLang="en-US" sz="2500" dirty="0"/>
              <a:t>Project Center tools used:</a:t>
            </a:r>
          </a:p>
          <a:p>
            <a:pPr lvl="1"/>
            <a:r>
              <a:rPr lang="en-US" altLang="en-US" sz="2500" dirty="0"/>
              <a:t>CVS, </a:t>
            </a:r>
            <a:r>
              <a:rPr lang="en-US" altLang="en-US" sz="2500" dirty="0" err="1"/>
              <a:t>NAnt</a:t>
            </a:r>
            <a:r>
              <a:rPr lang="en-US" altLang="en-US" sz="2500" dirty="0"/>
              <a:t>, </a:t>
            </a:r>
            <a:r>
              <a:rPr lang="en-US" altLang="en-US" sz="2500" dirty="0" err="1"/>
              <a:t>NUnit</a:t>
            </a:r>
            <a:r>
              <a:rPr lang="en-US" altLang="en-US" sz="2500" dirty="0"/>
              <a:t>, Help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>
            <a:normAutofit/>
          </a:bodyPr>
          <a:lstStyle/>
          <a:p>
            <a:pPr algn="ctr"/>
            <a:r>
              <a:rPr lang="en-US" altLang="en-US" dirty="0"/>
              <a:t>Manager’s Use of Project Center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800600"/>
          </a:xfrm>
          <a:noFill/>
        </p:spPr>
        <p:txBody>
          <a:bodyPr>
            <a:normAutofit fontScale="85000" lnSpcReduction="10000"/>
          </a:bodyPr>
          <a:lstStyle/>
          <a:p>
            <a:pPr>
              <a:lnSpc>
                <a:spcPct val="110000"/>
              </a:lnSpc>
            </a:pPr>
            <a:r>
              <a:rPr lang="en-US" altLang="en-US" sz="1800" dirty="0"/>
              <a:t>Review status of builds and tests through schedule-based status reports. What is important here is clarity of the information transfer, not having a pretty or fancy calendar. You are not asked to reinvent Outlook or Microsoft Project Manager.</a:t>
            </a:r>
          </a:p>
          <a:p>
            <a:pPr lvl="1">
              <a:lnSpc>
                <a:spcPct val="110000"/>
              </a:lnSpc>
            </a:pPr>
            <a:r>
              <a:rPr lang="en-US" altLang="en-US" sz="1700" dirty="0"/>
              <a:t>Schedule says Display team has scheduled integration build to integrate with Data Editing team.</a:t>
            </a:r>
          </a:p>
          <a:p>
            <a:pPr lvl="1">
              <a:lnSpc>
                <a:spcPct val="110000"/>
              </a:lnSpc>
            </a:pPr>
            <a:r>
              <a:rPr lang="en-US" altLang="en-US" sz="1700" dirty="0"/>
              <a:t>Schedule shows that Display team has not installed the required build the day before integration.</a:t>
            </a:r>
          </a:p>
          <a:p>
            <a:pPr lvl="1">
              <a:lnSpc>
                <a:spcPct val="110000"/>
              </a:lnSpc>
            </a:pPr>
            <a:r>
              <a:rPr lang="en-US" altLang="en-US" sz="1700" dirty="0"/>
              <a:t>Checks Quality Assurance report for last display build and reviews (from CVS).</a:t>
            </a:r>
          </a:p>
          <a:p>
            <a:pPr lvl="1">
              <a:lnSpc>
                <a:spcPct val="110000"/>
              </a:lnSpc>
            </a:pPr>
            <a:r>
              <a:rPr lang="en-US" altLang="en-US" sz="1700" dirty="0"/>
              <a:t>Checks bug tracker reports.</a:t>
            </a:r>
          </a:p>
          <a:p>
            <a:pPr>
              <a:lnSpc>
                <a:spcPct val="110000"/>
              </a:lnSpc>
            </a:pPr>
            <a:r>
              <a:rPr lang="en-US" altLang="en-US" sz="1800" dirty="0"/>
              <a:t>Checks to make sure that the notification for scheduled integration has been posted (a month ago).</a:t>
            </a:r>
          </a:p>
          <a:p>
            <a:pPr>
              <a:lnSpc>
                <a:spcPct val="110000"/>
              </a:lnSpc>
            </a:pPr>
            <a:r>
              <a:rPr lang="en-US" altLang="en-US" sz="1800" dirty="0"/>
              <a:t>Sends notice to Display team leader that there will be a meeting in half hour in manager’s office.</a:t>
            </a:r>
          </a:p>
          <a:p>
            <a:pPr>
              <a:lnSpc>
                <a:spcPct val="110000"/>
              </a:lnSpc>
            </a:pPr>
            <a:r>
              <a:rPr lang="en-US" altLang="en-US" sz="1800" dirty="0"/>
              <a:t>After meeting manager posts action items associated with that meeting, assigned to the Display team leader.</a:t>
            </a:r>
          </a:p>
          <a:p>
            <a:pPr lvl="1">
              <a:lnSpc>
                <a:spcPct val="110000"/>
              </a:lnSpc>
            </a:pPr>
            <a:r>
              <a:rPr lang="en-US" altLang="en-US" sz="1700" dirty="0"/>
              <a:t>Note that much of this functionality is fairly close to that supplied with the requirements database and other tools.</a:t>
            </a:r>
          </a:p>
          <a:p>
            <a:pPr>
              <a:lnSpc>
                <a:spcPct val="110000"/>
              </a:lnSpc>
            </a:pPr>
            <a:r>
              <a:rPr lang="en-US" altLang="en-US" sz="1800" dirty="0"/>
              <a:t>Project Center tools used:</a:t>
            </a:r>
          </a:p>
          <a:p>
            <a:pPr lvl="1">
              <a:lnSpc>
                <a:spcPct val="110000"/>
              </a:lnSpc>
            </a:pPr>
            <a:r>
              <a:rPr lang="en-US" altLang="en-US" sz="1700" dirty="0"/>
              <a:t>Schedule, CVS, Bug Tracker, Schedule Alerts, Action Item Database (Bug Reporter with a different name?)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 altLang="en-US"/>
              <a:t>Architect’s Use of Project Center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en-US" sz="2000" dirty="0"/>
              <a:t>Reviews all interfaces held by CVS against the OCD.</a:t>
            </a:r>
          </a:p>
          <a:p>
            <a:r>
              <a:rPr lang="en-US" altLang="en-US" sz="2000" dirty="0"/>
              <a:t>Reviews CVS holdings for implementation and test of each interface’s implementations.</a:t>
            </a:r>
          </a:p>
          <a:p>
            <a:r>
              <a:rPr lang="en-US" altLang="en-US" sz="2000" dirty="0"/>
              <a:t>Extracts a team’s source and </a:t>
            </a:r>
            <a:r>
              <a:rPr lang="en-US" altLang="en-US" sz="2000" dirty="0" err="1"/>
              <a:t>NAnt</a:t>
            </a:r>
            <a:r>
              <a:rPr lang="en-US" altLang="en-US" sz="2000" dirty="0"/>
              <a:t> build script, builds executable and reviews functionality by running </a:t>
            </a:r>
            <a:r>
              <a:rPr lang="en-US" altLang="en-US" sz="2000" dirty="0" err="1"/>
              <a:t>NUnit</a:t>
            </a:r>
            <a:r>
              <a:rPr lang="en-US" altLang="en-US" sz="2000" dirty="0"/>
              <a:t>.</a:t>
            </a:r>
          </a:p>
          <a:p>
            <a:pPr lvl="1"/>
            <a:r>
              <a:rPr lang="en-US" altLang="en-US" sz="1900" dirty="0"/>
              <a:t>Each team is required to deliver test drivers with their libraries.</a:t>
            </a:r>
          </a:p>
          <a:p>
            <a:pPr lvl="1"/>
            <a:r>
              <a:rPr lang="en-US" altLang="en-US" sz="1900" dirty="0"/>
              <a:t>Each obligation of the team’s code is either demonstrated or a message is stubbed stating its current status.</a:t>
            </a:r>
          </a:p>
          <a:p>
            <a:pPr lvl="1"/>
            <a:r>
              <a:rPr lang="en-US" altLang="en-US" sz="1900" dirty="0"/>
              <a:t>All of this runs under </a:t>
            </a:r>
            <a:r>
              <a:rPr lang="en-US" altLang="en-US" sz="1900" dirty="0" err="1"/>
              <a:t>NUnit</a:t>
            </a:r>
            <a:r>
              <a:rPr lang="en-US" altLang="en-US" sz="1900" dirty="0"/>
              <a:t>.</a:t>
            </a:r>
          </a:p>
          <a:p>
            <a:r>
              <a:rPr lang="en-US" altLang="en-US" sz="2000" dirty="0"/>
              <a:t>Architect reviews team’s view of its obligations using this process from the beginning of development.</a:t>
            </a:r>
          </a:p>
          <a:p>
            <a:pPr lvl="1"/>
            <a:r>
              <a:rPr lang="en-US" altLang="en-US" sz="1900" dirty="0"/>
              <a:t>Each team is asked to declare its assigned interfaces and provide a fully stubbed implementation at the beginning. It then replaces each stub as the real code is developed.</a:t>
            </a:r>
          </a:p>
          <a:p>
            <a:pPr lvl="1"/>
            <a:r>
              <a:rPr lang="en-US" altLang="en-US" sz="1900" dirty="0"/>
              <a:t>Each stub announces what it will be delivering.</a:t>
            </a:r>
          </a:p>
          <a:p>
            <a:r>
              <a:rPr lang="en-US" altLang="en-US" sz="2000" dirty="0"/>
              <a:t>Project Center tools used:</a:t>
            </a:r>
          </a:p>
          <a:p>
            <a:pPr lvl="1"/>
            <a:r>
              <a:rPr lang="en-US" altLang="en-US" sz="1900" dirty="0"/>
              <a:t>CVS, </a:t>
            </a:r>
            <a:r>
              <a:rPr lang="en-US" altLang="en-US" sz="1900" dirty="0" err="1"/>
              <a:t>NAnt</a:t>
            </a:r>
            <a:r>
              <a:rPr lang="en-US" altLang="en-US" sz="1900" dirty="0"/>
              <a:t>, </a:t>
            </a:r>
            <a:r>
              <a:rPr lang="en-US" altLang="en-US" sz="1900" dirty="0" err="1"/>
              <a:t>NUnit</a:t>
            </a:r>
            <a:r>
              <a:rPr lang="en-US" altLang="en-US" sz="1900" dirty="0"/>
              <a:t>, Requirements </a:t>
            </a:r>
            <a:r>
              <a:rPr lang="en-US" altLang="en-US" sz="1900" dirty="0" err="1"/>
              <a:t>DataBase</a:t>
            </a:r>
            <a:endParaRPr lang="en-US" altLang="en-US" sz="1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599"/>
            <a:ext cx="8229600" cy="1037897"/>
          </a:xfrm>
        </p:spPr>
        <p:txBody>
          <a:bodyPr>
            <a:noAutofit/>
          </a:bodyPr>
          <a:lstStyle/>
          <a:p>
            <a:pPr algn="ctr"/>
            <a:r>
              <a:rPr lang="en-US" altLang="en-US" dirty="0"/>
              <a:t>Quality Assurance Use </a:t>
            </a:r>
            <a:br>
              <a:rPr lang="en-US" altLang="en-US" dirty="0"/>
            </a:br>
            <a:r>
              <a:rPr lang="en-US" altLang="en-US" dirty="0"/>
              <a:t>of Project Center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en-US" sz="2000" dirty="0"/>
              <a:t>QA member assigned to Display team extracts source from CVS, including </a:t>
            </a:r>
            <a:r>
              <a:rPr lang="en-US" altLang="en-US" sz="2000" dirty="0" err="1"/>
              <a:t>NAnt</a:t>
            </a:r>
            <a:r>
              <a:rPr lang="en-US" altLang="en-US" sz="2000" dirty="0"/>
              <a:t> build script.</a:t>
            </a:r>
          </a:p>
          <a:p>
            <a:r>
              <a:rPr lang="en-US" altLang="en-US" sz="2000" dirty="0"/>
              <a:t>Uses </a:t>
            </a:r>
            <a:r>
              <a:rPr lang="en-US" altLang="en-US" sz="2000" dirty="0" err="1"/>
              <a:t>NUnit</a:t>
            </a:r>
            <a:r>
              <a:rPr lang="en-US" altLang="en-US" sz="2000" dirty="0"/>
              <a:t> to run series of code standards conformance tests on source.</a:t>
            </a:r>
          </a:p>
          <a:p>
            <a:r>
              <a:rPr lang="en-US" altLang="en-US" sz="2000" dirty="0"/>
              <a:t>Builds executable or library with test drivers, supplied by Display team.</a:t>
            </a:r>
          </a:p>
          <a:p>
            <a:r>
              <a:rPr lang="en-US" altLang="en-US" sz="2000" dirty="0"/>
              <a:t>Notes warnings.</a:t>
            </a:r>
          </a:p>
          <a:p>
            <a:r>
              <a:rPr lang="en-US" altLang="en-US" sz="2000" dirty="0"/>
              <a:t>Runs QA build and notes functionality supplied.</a:t>
            </a:r>
          </a:p>
          <a:p>
            <a:pPr lvl="1"/>
            <a:r>
              <a:rPr lang="en-US" altLang="en-US" sz="2200" dirty="0"/>
              <a:t>Each team is required to supply </a:t>
            </a:r>
            <a:r>
              <a:rPr lang="en-US" altLang="en-US" sz="2200" dirty="0" err="1"/>
              <a:t>NUnit</a:t>
            </a:r>
            <a:r>
              <a:rPr lang="en-US" altLang="en-US" sz="2200" dirty="0"/>
              <a:t> tests that display what works and have stub messages for what does not yet work.</a:t>
            </a:r>
          </a:p>
          <a:p>
            <a:r>
              <a:rPr lang="en-US" altLang="en-US" sz="2000" dirty="0"/>
              <a:t>Writes QA report and stores in CVS, associated with the Display build.</a:t>
            </a:r>
          </a:p>
          <a:p>
            <a:r>
              <a:rPr lang="en-US" altLang="en-US" sz="2000" dirty="0"/>
              <a:t>Project Center tools used:</a:t>
            </a:r>
          </a:p>
          <a:p>
            <a:pPr lvl="1"/>
            <a:r>
              <a:rPr lang="en-US" altLang="en-US" sz="2000" dirty="0"/>
              <a:t>CVS, </a:t>
            </a:r>
            <a:r>
              <a:rPr lang="en-US" altLang="en-US" sz="2000" dirty="0" err="1"/>
              <a:t>NAnt</a:t>
            </a:r>
            <a:r>
              <a:rPr lang="en-US" altLang="en-US" sz="2000" dirty="0"/>
              <a:t>, </a:t>
            </a:r>
            <a:r>
              <a:rPr lang="en-US" altLang="en-US" sz="2000" dirty="0" err="1"/>
              <a:t>NUnit</a:t>
            </a:r>
            <a:r>
              <a:rPr lang="en-US" altLang="en-US" sz="2000" dirty="0"/>
              <a:t> with special QA tests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>
            <a:normAutofit/>
          </a:bodyPr>
          <a:lstStyle/>
          <a:p>
            <a:pPr algn="ctr"/>
            <a:r>
              <a:rPr lang="en-US" altLang="en-US" dirty="0"/>
              <a:t>Some Observations about Design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lnSpc>
                <a:spcPct val="110000"/>
              </a:lnSpc>
            </a:pPr>
            <a:r>
              <a:rPr lang="en-US" altLang="en-US" sz="2000" dirty="0"/>
              <a:t>Most of the custom tools are minor variants of a single design</a:t>
            </a:r>
          </a:p>
          <a:p>
            <a:pPr lvl="1">
              <a:lnSpc>
                <a:spcPct val="110000"/>
              </a:lnSpc>
            </a:pPr>
            <a:r>
              <a:rPr lang="en-US" altLang="en-US" sz="1800" dirty="0"/>
              <a:t>Requirements Database</a:t>
            </a:r>
          </a:p>
          <a:p>
            <a:pPr lvl="1">
              <a:lnSpc>
                <a:spcPct val="110000"/>
              </a:lnSpc>
            </a:pPr>
            <a:r>
              <a:rPr lang="en-US" altLang="en-US" sz="1800" dirty="0"/>
              <a:t>Bug Tracker</a:t>
            </a:r>
          </a:p>
          <a:p>
            <a:pPr lvl="1">
              <a:lnSpc>
                <a:spcPct val="110000"/>
              </a:lnSpc>
            </a:pPr>
            <a:r>
              <a:rPr lang="en-US" altLang="en-US" sz="1800" dirty="0"/>
              <a:t>Change Log</a:t>
            </a:r>
          </a:p>
          <a:p>
            <a:pPr>
              <a:lnSpc>
                <a:spcPct val="110000"/>
              </a:lnSpc>
            </a:pPr>
            <a:r>
              <a:rPr lang="en-US" altLang="en-US" sz="2000" dirty="0"/>
              <a:t>It would be extremely useful to have web service interfaces to add and modify entries in any of the databases.</a:t>
            </a:r>
          </a:p>
          <a:p>
            <a:pPr>
              <a:lnSpc>
                <a:spcPct val="110000"/>
              </a:lnSpc>
            </a:pPr>
            <a:r>
              <a:rPr lang="en-US" altLang="en-US" sz="2000" dirty="0"/>
              <a:t>Examples:</a:t>
            </a:r>
          </a:p>
          <a:p>
            <a:pPr lvl="1">
              <a:lnSpc>
                <a:spcPct val="110000"/>
              </a:lnSpc>
            </a:pPr>
            <a:r>
              <a:rPr lang="en-US" altLang="en-US" sz="1800" dirty="0"/>
              <a:t>When modified code is committed to CVS it would be simple to have Project Center user interfaces insert the change record to Change Log using its service interface.</a:t>
            </a:r>
          </a:p>
          <a:p>
            <a:pPr lvl="1">
              <a:lnSpc>
                <a:spcPct val="110000"/>
              </a:lnSpc>
            </a:pPr>
            <a:r>
              <a:rPr lang="en-US" altLang="en-US" sz="1800" dirty="0"/>
              <a:t>When </a:t>
            </a:r>
            <a:r>
              <a:rPr lang="en-US" altLang="en-US" sz="1800" dirty="0" err="1"/>
              <a:t>Qual</a:t>
            </a:r>
            <a:r>
              <a:rPr lang="en-US" altLang="en-US" sz="1800" dirty="0"/>
              <a:t> Testing, it would be simple to synchronize </a:t>
            </a:r>
            <a:r>
              <a:rPr lang="en-US" altLang="en-US" sz="1800" dirty="0" err="1"/>
              <a:t>NUnit</a:t>
            </a:r>
            <a:r>
              <a:rPr lang="en-US" altLang="en-US" sz="1800" dirty="0"/>
              <a:t> test with display of B-Spec requirement and A-Spec requirement in separate windows using web service access to Requirements Database to search for requirement by number.</a:t>
            </a:r>
          </a:p>
          <a:p>
            <a:pPr lvl="1">
              <a:lnSpc>
                <a:spcPct val="110000"/>
              </a:lnSpc>
            </a:pPr>
            <a:r>
              <a:rPr lang="en-US" altLang="en-US" sz="1800" dirty="0"/>
              <a:t>Meetings and reviews could be scheduled using web service interface to scheduler. </a:t>
            </a:r>
          </a:p>
          <a:p>
            <a:pPr>
              <a:lnSpc>
                <a:spcPct val="110000"/>
              </a:lnSpc>
            </a:pPr>
            <a:r>
              <a:rPr lang="en-US" altLang="en-US" sz="2000" dirty="0"/>
              <a:t>It may also be useful to provide a command line interface for insertion and modification of database entries. Will make our tools consistent with the open-source tools, which all have command line interfaces.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 altLang="en-US" dirty="0"/>
              <a:t>Observations about Design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sz="2000" dirty="0"/>
              <a:t>Should designate Project Center server</a:t>
            </a:r>
          </a:p>
          <a:p>
            <a:r>
              <a:rPr lang="en-US" altLang="en-US" sz="2000" dirty="0"/>
              <a:t>Users have Project Center WinForms interfaces on their client machines.</a:t>
            </a:r>
          </a:p>
          <a:p>
            <a:r>
              <a:rPr lang="en-US" altLang="en-US" sz="2000" dirty="0"/>
              <a:t>Users can access most of the Project Center functionality through a browser, viewing Asp pages from server.</a:t>
            </a:r>
          </a:p>
          <a:p>
            <a:pPr lvl="1"/>
            <a:r>
              <a:rPr lang="en-US" altLang="en-US" sz="2000" dirty="0"/>
              <a:t>All persistent data resides on Project Center server</a:t>
            </a:r>
          </a:p>
          <a:p>
            <a:pPr lvl="2"/>
            <a:r>
              <a:rPr lang="en-US" altLang="en-US" sz="1900" dirty="0"/>
              <a:t>CVS/RCS code and document storage</a:t>
            </a:r>
          </a:p>
          <a:p>
            <a:pPr lvl="3"/>
            <a:r>
              <a:rPr lang="en-US" altLang="en-US" sz="1600" dirty="0"/>
              <a:t>Should support private and public storage for each team</a:t>
            </a:r>
          </a:p>
          <a:p>
            <a:pPr lvl="2"/>
            <a:r>
              <a:rPr lang="en-US" altLang="en-US" sz="1900" dirty="0" err="1"/>
              <a:t>NAnt</a:t>
            </a:r>
            <a:r>
              <a:rPr lang="en-US" altLang="en-US" sz="1900" dirty="0"/>
              <a:t> build scripts (in CVS)</a:t>
            </a:r>
          </a:p>
          <a:p>
            <a:pPr lvl="2"/>
            <a:r>
              <a:rPr lang="en-US" altLang="en-US" sz="1900" dirty="0"/>
              <a:t>Requirements</a:t>
            </a:r>
          </a:p>
          <a:p>
            <a:pPr lvl="2"/>
            <a:r>
              <a:rPr lang="en-US" altLang="en-US" sz="1900" dirty="0"/>
              <a:t>Bug Reports, Change Logs</a:t>
            </a:r>
          </a:p>
          <a:p>
            <a:pPr lvl="2"/>
            <a:r>
              <a:rPr lang="en-US" altLang="en-US" sz="1900" dirty="0"/>
              <a:t>Schedule and Tracking information</a:t>
            </a:r>
          </a:p>
          <a:p>
            <a:pPr lvl="1"/>
            <a:r>
              <a:rPr lang="en-US" altLang="en-US" sz="1900" dirty="0"/>
              <a:t>Tools may reside on client or server.  Architect will choose with help of team leaders.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 altLang="en-US"/>
              <a:t>Prototyping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sz="2800" dirty="0"/>
              <a:t>The best way to decide how to glue all this together is to use the open-source tools before committing to the Project Center structure.</a:t>
            </a:r>
          </a:p>
          <a:p>
            <a:pPr lvl="1"/>
            <a:r>
              <a:rPr lang="en-US" altLang="en-US" sz="2800" dirty="0"/>
              <a:t>Suggest we download all of them and use them with a couple of small example projects, perhaps CSE784, Project #1 for this year.</a:t>
            </a:r>
          </a:p>
          <a:p>
            <a:pPr lvl="1"/>
            <a:r>
              <a:rPr lang="en-US" altLang="en-US" sz="2800" dirty="0"/>
              <a:t>Since the custom tools are entirely under our control, they can fit into the same structure needed for CVS, </a:t>
            </a:r>
            <a:r>
              <a:rPr lang="en-US" altLang="en-US" sz="2800" dirty="0" err="1"/>
              <a:t>NAnt</a:t>
            </a:r>
            <a:r>
              <a:rPr lang="en-US" altLang="en-US" sz="2800" dirty="0"/>
              <a:t>, and </a:t>
            </a:r>
            <a:r>
              <a:rPr lang="en-US" altLang="en-US" sz="2800" dirty="0" err="1"/>
              <a:t>NUnit</a:t>
            </a:r>
            <a:r>
              <a:rPr lang="en-US" altLang="en-US" sz="2800" dirty="0"/>
              <a:t>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>
            <a:normAutofit/>
          </a:bodyPr>
          <a:lstStyle/>
          <a:p>
            <a:pPr algn="ctr"/>
            <a:r>
              <a:rPr lang="en-US" altLang="en-US" dirty="0"/>
              <a:t>Distributing Workload across Teams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en-US" sz="2000" dirty="0"/>
              <a:t>Database and Security:</a:t>
            </a:r>
          </a:p>
          <a:p>
            <a:pPr lvl="1"/>
            <a:r>
              <a:rPr lang="en-US" altLang="en-US" sz="2000" dirty="0"/>
              <a:t>Designs queries for all accesses to any of the databases, providing interfaces with insertion, update, and extraction</a:t>
            </a:r>
          </a:p>
          <a:p>
            <a:r>
              <a:rPr lang="en-US" altLang="en-US" sz="2000" dirty="0"/>
              <a:t>Open-Source Tools team:</a:t>
            </a:r>
          </a:p>
          <a:p>
            <a:pPr lvl="1"/>
            <a:r>
              <a:rPr lang="en-US" altLang="en-US" sz="2000" dirty="0"/>
              <a:t>Prototype use of open-source tools with Project #1</a:t>
            </a:r>
          </a:p>
          <a:p>
            <a:pPr lvl="1"/>
            <a:r>
              <a:rPr lang="en-US" altLang="en-US" sz="2000" dirty="0"/>
              <a:t>Responsible for help subsystem design and implementation</a:t>
            </a:r>
          </a:p>
          <a:p>
            <a:pPr lvl="1"/>
            <a:r>
              <a:rPr lang="en-US" altLang="en-US" sz="2000" dirty="0"/>
              <a:t>Provides help contents for open-source tools</a:t>
            </a:r>
          </a:p>
          <a:p>
            <a:r>
              <a:rPr lang="en-US" altLang="en-US" sz="2000" dirty="0"/>
              <a:t>Communication team:</a:t>
            </a:r>
          </a:p>
          <a:p>
            <a:pPr lvl="1"/>
            <a:r>
              <a:rPr lang="en-US" altLang="en-US" sz="2000" dirty="0"/>
              <a:t>Provides web service message-passing for custom tools</a:t>
            </a:r>
          </a:p>
          <a:p>
            <a:pPr lvl="1"/>
            <a:r>
              <a:rPr lang="en-US" altLang="en-US" sz="2000" dirty="0"/>
              <a:t>Provides web service message-passing wrapper for open-source tools.</a:t>
            </a:r>
          </a:p>
          <a:p>
            <a:pPr lvl="2"/>
            <a:r>
              <a:rPr lang="en-US" altLang="en-US" sz="1900" dirty="0"/>
              <a:t>All open-source tools have command line interfaces so this should be straightforward.  </a:t>
            </a:r>
          </a:p>
          <a:p>
            <a:pPr lvl="2"/>
            <a:r>
              <a:rPr lang="en-US" altLang="en-US" sz="1900" dirty="0"/>
              <a:t>Tutorial links—later slide—indicate how command line interfaces work.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>
            <a:normAutofit/>
          </a:bodyPr>
          <a:lstStyle/>
          <a:p>
            <a:pPr algn="ctr"/>
            <a:r>
              <a:rPr lang="en-US" altLang="en-US" dirty="0"/>
              <a:t>Distributing Workload across Teams</a:t>
            </a:r>
          </a:p>
        </p:txBody>
      </p:sp>
      <p:sp useBgFill="1"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79884"/>
            <a:ext cx="8229600" cy="4876800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10000"/>
              </a:lnSpc>
            </a:pPr>
            <a:r>
              <a:rPr lang="en-US" altLang="en-US" sz="2000" dirty="0"/>
              <a:t>Scheduling and Tracking team</a:t>
            </a:r>
          </a:p>
          <a:p>
            <a:pPr lvl="1">
              <a:lnSpc>
                <a:spcPct val="110000"/>
              </a:lnSpc>
            </a:pPr>
            <a:r>
              <a:rPr lang="en-US" altLang="en-US" sz="2000" dirty="0"/>
              <a:t>Design and implement Scheduler, Requirements Database, Bug Tracker, Change Log.</a:t>
            </a:r>
          </a:p>
          <a:p>
            <a:pPr lvl="1">
              <a:lnSpc>
                <a:spcPct val="110000"/>
              </a:lnSpc>
            </a:pPr>
            <a:r>
              <a:rPr lang="en-US" altLang="en-US" sz="2000" dirty="0"/>
              <a:t>Design and implement support for inserting new tools.</a:t>
            </a:r>
          </a:p>
          <a:p>
            <a:pPr>
              <a:lnSpc>
                <a:spcPct val="110000"/>
              </a:lnSpc>
            </a:pPr>
            <a:r>
              <a:rPr lang="en-US" altLang="en-US" sz="2000" dirty="0"/>
              <a:t>WinForms Interface team</a:t>
            </a:r>
          </a:p>
          <a:p>
            <a:pPr lvl="1">
              <a:lnSpc>
                <a:spcPct val="110000"/>
              </a:lnSpc>
            </a:pPr>
            <a:r>
              <a:rPr lang="en-US" altLang="en-US" sz="2000" dirty="0"/>
              <a:t>Will have plenty of work with interface.</a:t>
            </a:r>
          </a:p>
          <a:p>
            <a:pPr lvl="1">
              <a:lnSpc>
                <a:spcPct val="110000"/>
              </a:lnSpc>
            </a:pPr>
            <a:r>
              <a:rPr lang="en-US" altLang="en-US" sz="2000" dirty="0"/>
              <a:t>Main problem is getting early access to code to call.</a:t>
            </a:r>
          </a:p>
          <a:p>
            <a:pPr>
              <a:lnSpc>
                <a:spcPct val="110000"/>
              </a:lnSpc>
            </a:pPr>
            <a:r>
              <a:rPr lang="en-US" altLang="en-US" sz="2000" dirty="0"/>
              <a:t>Asp Interface team</a:t>
            </a:r>
          </a:p>
          <a:p>
            <a:pPr lvl="1">
              <a:lnSpc>
                <a:spcPct val="110000"/>
              </a:lnSpc>
            </a:pPr>
            <a:r>
              <a:rPr lang="en-US" altLang="en-US" sz="2000" dirty="0"/>
              <a:t>Plenty of work with interface pages</a:t>
            </a:r>
          </a:p>
          <a:p>
            <a:pPr lvl="1">
              <a:lnSpc>
                <a:spcPct val="110000"/>
              </a:lnSpc>
            </a:pPr>
            <a:r>
              <a:rPr lang="en-US" altLang="en-US" sz="2000" dirty="0"/>
              <a:t>Same problem as WinForms team</a:t>
            </a:r>
          </a:p>
          <a:p>
            <a:pPr>
              <a:lnSpc>
                <a:spcPct val="110000"/>
              </a:lnSpc>
            </a:pPr>
            <a:r>
              <a:rPr lang="en-US" altLang="en-US" sz="2000" dirty="0"/>
              <a:t>Test team—plenty of work already</a:t>
            </a:r>
          </a:p>
          <a:p>
            <a:pPr>
              <a:lnSpc>
                <a:spcPct val="110000"/>
              </a:lnSpc>
            </a:pPr>
            <a:r>
              <a:rPr lang="en-US" altLang="en-US" sz="2000" dirty="0"/>
              <a:t>To get a quick start, User Interface teams could work out detailed use cases</a:t>
            </a:r>
          </a:p>
          <a:p>
            <a:pPr>
              <a:lnSpc>
                <a:spcPct val="110000"/>
              </a:lnSpc>
            </a:pPr>
            <a:r>
              <a:rPr lang="en-US" altLang="en-US" sz="2000" dirty="0"/>
              <a:t>Then start hooking up open-source tools using communication stub</a:t>
            </a:r>
          </a:p>
          <a:p>
            <a:pPr lvl="1">
              <a:lnSpc>
                <a:spcPct val="110000"/>
              </a:lnSpc>
            </a:pPr>
            <a:r>
              <a:rPr lang="en-US" altLang="en-US" sz="2000" dirty="0" err="1"/>
              <a:t>Comm</a:t>
            </a:r>
            <a:r>
              <a:rPr lang="en-US" altLang="en-US" sz="2000" dirty="0"/>
              <a:t> stub is just post-message, get-message interfaces used in the local process as a stand-in for </a:t>
            </a:r>
            <a:r>
              <a:rPr lang="en-US" altLang="en-US" sz="2000" dirty="0" err="1"/>
              <a:t>commlink</a:t>
            </a:r>
            <a:r>
              <a:rPr lang="en-US" altLang="en-US" sz="2000" dirty="0"/>
              <a:t> to another machine until that becomes available.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 altLang="en-US" dirty="0"/>
              <a:t>Derived Requirements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sz="3600" dirty="0"/>
              <a:t>User authentication</a:t>
            </a:r>
          </a:p>
          <a:p>
            <a:r>
              <a:rPr lang="en-US" altLang="en-US" sz="3600" dirty="0"/>
              <a:t>Interoperation between tools</a:t>
            </a:r>
          </a:p>
          <a:p>
            <a:pPr lvl="1"/>
            <a:r>
              <a:rPr lang="en-US" altLang="en-US" sz="3200" dirty="0"/>
              <a:t>Bug Tracker cites CVS entries</a:t>
            </a:r>
          </a:p>
          <a:p>
            <a:pPr lvl="1"/>
            <a:r>
              <a:rPr lang="en-US" altLang="en-US" sz="3200" dirty="0"/>
              <a:t>CVS writes to Change Log</a:t>
            </a:r>
          </a:p>
          <a:p>
            <a:pPr lvl="1"/>
            <a:r>
              <a:rPr lang="en-US" altLang="en-US" sz="3200" dirty="0"/>
              <a:t>Project Scheduler reads CVS and/or Change Log, </a:t>
            </a:r>
            <a:r>
              <a:rPr lang="en-US" altLang="en-US" sz="3200" dirty="0" err="1"/>
              <a:t>NUnit</a:t>
            </a:r>
            <a:r>
              <a:rPr lang="en-US" altLang="en-US" sz="3200" dirty="0"/>
              <a:t> log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 altLang="en-US" dirty="0"/>
              <a:t>Open-Source Tool Tutorials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altLang="en-US" sz="2800" dirty="0"/>
              <a:t>Tutorial links</a:t>
            </a:r>
          </a:p>
          <a:p>
            <a:pPr lvl="1"/>
            <a:r>
              <a:rPr lang="en-US" altLang="en-US" sz="2400" dirty="0"/>
              <a:t>CVS: </a:t>
            </a:r>
            <a:r>
              <a:rPr lang="en-US" altLang="en-US" sz="2400" dirty="0">
                <a:hlinkClick r:id="rId3"/>
              </a:rPr>
              <a:t>http://www.csc.calpoly.edu/~dbutler/tutorials/winter96/cvs/</a:t>
            </a:r>
            <a:endParaRPr lang="en-US" altLang="en-US" sz="2400" dirty="0"/>
          </a:p>
          <a:p>
            <a:pPr lvl="1"/>
            <a:r>
              <a:rPr lang="en-US" altLang="en-US" sz="2400" dirty="0"/>
              <a:t>RCS—used by CVS: </a:t>
            </a:r>
            <a:r>
              <a:rPr lang="en-US" altLang="en-US" sz="2400" dirty="0">
                <a:hlinkClick r:id="rId4"/>
              </a:rPr>
              <a:t>http://www.csc.calpoly.edu/~dbutler/tutorials/winter96/rcs/</a:t>
            </a:r>
            <a:endParaRPr lang="en-US" altLang="en-US" sz="2400" dirty="0"/>
          </a:p>
          <a:p>
            <a:pPr lvl="1"/>
            <a:r>
              <a:rPr lang="en-US" altLang="en-US" sz="2400" dirty="0" err="1"/>
              <a:t>NAnt</a:t>
            </a:r>
            <a:r>
              <a:rPr lang="en-US" altLang="en-US" sz="2400" dirty="0"/>
              <a:t>: </a:t>
            </a:r>
            <a:r>
              <a:rPr lang="en-US" altLang="en-US" sz="2400" dirty="0">
                <a:hlinkClick r:id="rId5"/>
              </a:rPr>
              <a:t>http://nant.sourceforge.net/help/index.html</a:t>
            </a:r>
            <a:endParaRPr lang="en-US" altLang="en-US" sz="2400" dirty="0"/>
          </a:p>
          <a:p>
            <a:pPr lvl="1"/>
            <a:r>
              <a:rPr lang="en-US" altLang="en-US" sz="2400" dirty="0" err="1"/>
              <a:t>NUnit</a:t>
            </a:r>
            <a:r>
              <a:rPr lang="en-US" altLang="en-US" sz="2400" dirty="0"/>
              <a:t>: </a:t>
            </a:r>
            <a:r>
              <a:rPr lang="en-US" altLang="en-US" sz="2400" dirty="0">
                <a:hlinkClick r:id="rId6"/>
              </a:rPr>
              <a:t>http://www.nunit.org/getStarted.html</a:t>
            </a:r>
            <a:endParaRPr lang="en-US" altLang="en-US" sz="2400" dirty="0"/>
          </a:p>
          <a:p>
            <a:r>
              <a:rPr lang="en-US" altLang="en-US" dirty="0"/>
              <a:t>Notes:</a:t>
            </a:r>
          </a:p>
          <a:p>
            <a:pPr lvl="1"/>
            <a:r>
              <a:rPr lang="en-US" altLang="en-US" sz="2400" dirty="0"/>
              <a:t>You will find, looking at these links, that all these open-source tools provide command-line interfaces.</a:t>
            </a:r>
          </a:p>
          <a:p>
            <a:pPr lvl="1"/>
            <a:r>
              <a:rPr lang="en-US" altLang="en-US" sz="2400" dirty="0"/>
              <a:t>That means that accessing them through a web service interface should be straightforward.</a:t>
            </a:r>
          </a:p>
          <a:p>
            <a:endParaRPr lang="en-US" alt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njones\Dropbox (2U)\Work\Designing Slides\Syracuse\03 Engin and CS\logo\logo_SYR-EngAtSY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4836" y="2826679"/>
            <a:ext cx="5715000" cy="514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245594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YR-MAC ENG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YR-MAC ENG" id="{6310A604-A32C-B14B-802F-E9C04EBD23E0}" vid="{FE806DB7-4913-1847-8307-574AA8A3A012}"/>
    </a:ext>
  </a:extLst>
</a:theme>
</file>

<file path=ppt/theme/theme2.xml><?xml version="1.0" encoding="utf-8"?>
<a:theme xmlns:a="http://schemas.openxmlformats.org/drawingml/2006/main" name="1_Clarity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SYR-MAC ENG</Template>
  <TotalTime>312</TotalTime>
  <Words>1606</Words>
  <Application>Microsoft Office PowerPoint</Application>
  <PresentationFormat>On-screen Show (4:3)</PresentationFormat>
  <Paragraphs>166</Paragraphs>
  <Slides>19</Slides>
  <Notes>14</Notes>
  <HiddenSlides>1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7" baseType="lpstr">
      <vt:lpstr>Arial</vt:lpstr>
      <vt:lpstr>Scala OT</vt:lpstr>
      <vt:lpstr>ScalaOT</vt:lpstr>
      <vt:lpstr>ScalaSansLF-Regular</vt:lpstr>
      <vt:lpstr>ScalaSansOT</vt:lpstr>
      <vt:lpstr>SYR-MAC ENG</vt:lpstr>
      <vt:lpstr>1_Clarity</vt:lpstr>
      <vt:lpstr>Visio</vt:lpstr>
      <vt:lpstr>Segments</vt:lpstr>
      <vt:lpstr>Project Center Use Cases</vt:lpstr>
      <vt:lpstr>Project Center</vt:lpstr>
      <vt:lpstr>Project Center Packages</vt:lpstr>
      <vt:lpstr>Developer’s Daily Use</vt:lpstr>
      <vt:lpstr>Developer at Customer’s Site</vt:lpstr>
      <vt:lpstr>Use of Project Center for Qualification</vt:lpstr>
      <vt:lpstr>Customer’s Use of Project  Center for Maintenance</vt:lpstr>
      <vt:lpstr>Manager’s Use of Project Center</vt:lpstr>
      <vt:lpstr>Architect’s Use of Project Center</vt:lpstr>
      <vt:lpstr>Quality Assurance Use  of Project Center</vt:lpstr>
      <vt:lpstr>Some Observations about Design</vt:lpstr>
      <vt:lpstr>Observations about Design</vt:lpstr>
      <vt:lpstr>Prototyping</vt:lpstr>
      <vt:lpstr>Distributing Workload across Teams</vt:lpstr>
      <vt:lpstr>Distributing Workload across Teams</vt:lpstr>
      <vt:lpstr>Derived Requirements</vt:lpstr>
      <vt:lpstr>Open-Source Tool Tutorials</vt:lpstr>
      <vt:lpstr>PowerPoint Presentation</vt:lpstr>
    </vt:vector>
  </TitlesOfParts>
  <Company>Syracuse Software Technology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 Center Use Cases</dc:title>
  <dc:creator>Jim Fawcett</dc:creator>
  <cp:lastModifiedBy>James Fawcett</cp:lastModifiedBy>
  <cp:revision>20</cp:revision>
  <dcterms:created xsi:type="dcterms:W3CDTF">2004-10-03T16:39:39Z</dcterms:created>
  <dcterms:modified xsi:type="dcterms:W3CDTF">2017-03-29T20:06:10Z</dcterms:modified>
</cp:coreProperties>
</file>