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9"/>
  </p:handoutMasterIdLst>
  <p:sldIdLst>
    <p:sldId id="291" r:id="rId2"/>
    <p:sldId id="256" r:id="rId3"/>
    <p:sldId id="275" r:id="rId4"/>
    <p:sldId id="272" r:id="rId5"/>
    <p:sldId id="285" r:id="rId6"/>
    <p:sldId id="280" r:id="rId7"/>
    <p:sldId id="286" r:id="rId8"/>
    <p:sldId id="289" r:id="rId9"/>
    <p:sldId id="270" r:id="rId10"/>
    <p:sldId id="287" r:id="rId11"/>
    <p:sldId id="288" r:id="rId12"/>
    <p:sldId id="271" r:id="rId13"/>
    <p:sldId id="273" r:id="rId14"/>
    <p:sldId id="274" r:id="rId15"/>
    <p:sldId id="290" r:id="rId16"/>
    <p:sldId id="276" r:id="rId17"/>
    <p:sldId id="284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7663973-9074-4D30-9594-940A6657D822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A398B8A9-1E43-4543-BA7D-8FB94C65B2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C4543B-2340-4030-9260-DD4826A57C75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EFF66-6938-40D4-A1D1-9DAB43D069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091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78263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7772400" cy="475615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ED7E29-9126-4EC0-BA21-4B45D4DE1550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FEC090-05A8-42C9-951C-DD9DFB07C2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313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18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19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20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23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Freeform 24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" name="Freeform 25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Freeform 26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27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3" name="Freeform 28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Freeform 29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5" name="Freeform 30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6" name="Freeform 31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7" name="Freeform 32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8" name="Freeform 33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83F968-3FED-4B52-82DD-E9C9D788D86B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CD7ED-C97A-44C3-903F-99A5F9CE8E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449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0A9A283-C689-40BD-B3BB-9692999F8B0D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BF861-778D-4758-9BDF-DB00810EA9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6D721F-19C8-4FAA-9059-2077859CF9C3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8303D3-3671-42E9-806C-D614A1252F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4793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97F4B-9CB7-48BB-B60D-35328BF04CE1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9FB9D-4691-4C97-A7C8-87880F68B3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993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D4C627-1FB5-4944-8DE6-E2AF009BCCDE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D741AD-2BD8-4578-9713-10249B6287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0513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460B6-5C69-4269-8C4A-A73C28C90B43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E3D6F7-1537-405C-A53D-4F98EFB60F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99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790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780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790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780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790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78065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651646-04E9-4275-956E-8B8631201075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fld id="{1F3404A3-FE59-436C-A70E-972649D38D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4429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FDC43-0D3B-4047-90C3-2BF70E4DCA38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595D3-0639-407C-8672-B94E092CA6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622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5353E-70AC-42A3-8B82-D0B57EFB0A89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3CD972-00EE-4078-B843-5B3C57B6CE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2673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4999">
              <a:srgbClr val="000000"/>
            </a:gs>
            <a:gs pos="100000">
              <a:srgbClr val="5A77A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6B5579D6-0106-468C-A097-6F25A4D59DC4}" type="datetimeFigureOut">
              <a:rPr lang="en-US"/>
              <a:pPr>
                <a:defRPr/>
              </a:pPr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  <a:latin typeface="Corbel" panose="020B0503020204020204" pitchFamily="34" charset="0"/>
              </a:defRPr>
            </a:lvl1pPr>
          </a:lstStyle>
          <a:p>
            <a:fld id="{2DE33C23-83BA-4317-85DC-97A8F9FFDB2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0" r:id="rId1"/>
    <p:sldLayoutId id="2147483865" r:id="rId2"/>
    <p:sldLayoutId id="2147483871" r:id="rId3"/>
    <p:sldLayoutId id="2147483872" r:id="rId4"/>
    <p:sldLayoutId id="2147483873" r:id="rId5"/>
    <p:sldLayoutId id="2147483866" r:id="rId6"/>
    <p:sldLayoutId id="2147483874" r:id="rId7"/>
    <p:sldLayoutId id="2147483867" r:id="rId8"/>
    <p:sldLayoutId id="2147483875" r:id="rId9"/>
    <p:sldLayoutId id="2147483868" r:id="rId10"/>
    <p:sldLayoutId id="214748386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CServ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softwarematrix.ht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webpages/Vrts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cs.syr.edu/faculty/fawcett/handouts/CSE681/Projects/Pr5Su09.doc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Introduction: slides 2-6		15 minutes</a:t>
            </a:r>
          </a:p>
          <a:p>
            <a:r>
              <a:rPr lang="en-US" dirty="0"/>
              <a:t>Variations: 7-14, 16			20 minutes</a:t>
            </a:r>
          </a:p>
        </p:txBody>
      </p:sp>
    </p:spTree>
    <p:extLst>
      <p:ext uri="{BB962C8B-B14F-4D97-AF65-F5344CB8AC3E}">
        <p14:creationId xmlns:p14="http://schemas.microsoft.com/office/powerpoint/2010/main" val="2688738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Enterprise Computing</a:t>
            </a:r>
            <a:br>
              <a:rPr lang="en-US" dirty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	</a:t>
            </a:r>
            <a:r>
              <a:rPr lang="en-US" sz="3200" dirty="0">
                <a:solidFill>
                  <a:schemeClr val="tx2">
                    <a:satMod val="200000"/>
                  </a:schemeClr>
                </a:solidFill>
              </a:rPr>
              <a:t>Collaboration System Example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914400" y="2835275"/>
            <a:ext cx="7772400" cy="15081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Jim Fawcett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CSE681 – Software Modeling and Analysis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/>
              <a:t>Spring 2010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solidFill>
                  <a:schemeClr val="tx2">
                    <a:satMod val="200000"/>
                  </a:schemeClr>
                </a:solidFill>
              </a:rPr>
              <a:t>Enterprise Computing combines Structures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Enterprise computing binds together a business with its partners, suppliers, and customers.</a:t>
            </a:r>
          </a:p>
          <a:p>
            <a:pPr eaLnBrk="1" hangingPunct="1"/>
            <a:r>
              <a:rPr lang="en-US" altLang="en-US" sz="2800"/>
              <a:t>May integrate many functions:</a:t>
            </a:r>
          </a:p>
          <a:p>
            <a:pPr lvl="1" eaLnBrk="1" hangingPunct="1"/>
            <a:r>
              <a:rPr lang="en-US" altLang="en-US" sz="2400"/>
              <a:t>Inventory control, order processing, product disclosure, product design collaboration.</a:t>
            </a:r>
          </a:p>
          <a:p>
            <a:pPr eaLnBrk="1" hangingPunct="1"/>
            <a:r>
              <a:rPr lang="en-US" altLang="en-US" sz="2800"/>
              <a:t>Likely to be peer-to-peer with “distinguished” peer that coordinates activities.</a:t>
            </a:r>
          </a:p>
          <a:p>
            <a:pPr lvl="1" eaLnBrk="1" hangingPunct="1"/>
            <a:r>
              <a:rPr lang="en-US" altLang="en-US" sz="2400"/>
              <a:t>Partners work together through a collaboration subsystem.</a:t>
            </a:r>
          </a:p>
          <a:p>
            <a:pPr eaLnBrk="1" hangingPunct="1"/>
            <a:r>
              <a:rPr lang="en-US" altLang="en-US" sz="2800"/>
              <a:t> Uses web-based service oriented architecture.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Collaboration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that focuses on sharing of processes and products among peers with a common set of goals.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Primary focus is organizing and maintaining some complex, usually evolving, state: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Software development baseline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Set of work plans and schedules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Documentation and model of obligations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Communication of events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 err="1"/>
              <a:t>Collab</a:t>
            </a:r>
            <a:r>
              <a:rPr lang="en-US" dirty="0"/>
              <a:t> – CSE784, Fall 2007, </a:t>
            </a:r>
            <a:r>
              <a:rPr lang="en-US" dirty="0">
                <a:hlinkClick r:id="rId2"/>
              </a:rPr>
              <a:t>http://www.ecs.syr.edu/faculty/fawcett/handouts/webpages/CServ.htm</a:t>
            </a:r>
            <a:endParaRPr lang="en-US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1544637"/>
          </a:xfrm>
        </p:spPr>
        <p:txBody>
          <a:bodyPr/>
          <a:lstStyle/>
          <a:p>
            <a:pPr>
              <a:defRPr/>
            </a:pPr>
            <a:r>
              <a:rPr lang="en-US" sz="2800" dirty="0"/>
              <a:t>Virtual </a:t>
            </a:r>
            <a:br>
              <a:rPr lang="en-US" sz="2800" dirty="0"/>
            </a:br>
            <a:r>
              <a:rPr lang="en-US" sz="2800" dirty="0"/>
              <a:t>Collaboration-Repository-</a:t>
            </a:r>
            <a:r>
              <a:rPr lang="en-US" sz="2800" dirty="0" err="1"/>
              <a:t>Testbed</a:t>
            </a:r>
            <a:r>
              <a:rPr lang="en-US" sz="2800" dirty="0"/>
              <a:t> Server System (VCRTS)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772400" cy="4375150"/>
          </a:xfrm>
        </p:spPr>
        <p:txBody>
          <a:bodyPr/>
          <a:lstStyle/>
          <a:p>
            <a:r>
              <a:rPr lang="en-US" altLang="en-US" sz="2800"/>
              <a:t>Servers:</a:t>
            </a:r>
          </a:p>
          <a:p>
            <a:pPr lvl="1"/>
            <a:r>
              <a:rPr lang="en-US" altLang="en-US" sz="2400" b="1"/>
              <a:t>Collaboration</a:t>
            </a:r>
          </a:p>
          <a:p>
            <a:pPr lvl="2"/>
            <a:r>
              <a:rPr lang="en-US" altLang="en-US" sz="2000"/>
              <a:t>Holds work package definitions, schedules, job descriptions, collaboration tools (white board, chat, …)</a:t>
            </a:r>
          </a:p>
          <a:p>
            <a:pPr lvl="1"/>
            <a:r>
              <a:rPr lang="en-US" altLang="en-US" sz="2400" b="1"/>
              <a:t>Repository</a:t>
            </a:r>
          </a:p>
          <a:p>
            <a:pPr lvl="2"/>
            <a:r>
              <a:rPr lang="en-US" altLang="en-US" sz="2000"/>
              <a:t>Holds the developing project baseline, e.g., code, test drivers, documentation, test results, …</a:t>
            </a:r>
          </a:p>
          <a:p>
            <a:pPr lvl="1"/>
            <a:r>
              <a:rPr lang="en-US" altLang="en-US" sz="2400" b="1"/>
              <a:t>Test Harness</a:t>
            </a:r>
          </a:p>
          <a:p>
            <a:pPr lvl="2"/>
            <a:r>
              <a:rPr lang="en-US" altLang="en-US" sz="2000"/>
              <a:t>Performs all certified tests, only on Repository products. </a:t>
            </a:r>
          </a:p>
          <a:p>
            <a:pPr lvl="1"/>
            <a:r>
              <a:rPr lang="en-US" altLang="en-US" sz="2200" b="1"/>
              <a:t>Clients</a:t>
            </a:r>
          </a:p>
          <a:p>
            <a:pPr lvl="2"/>
            <a:r>
              <a:rPr lang="en-US" altLang="en-US" sz="2000"/>
              <a:t>Code development, test development,  local testing, chatting, whiteboard collaboration, 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Example Collaboration System</a:t>
            </a:r>
          </a:p>
        </p:txBody>
      </p:sp>
      <p:sp>
        <p:nvSpPr>
          <p:cNvPr id="1229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Corbel" panose="020B0503020204020204" pitchFamily="34" charset="0"/>
            </a:endParaRPr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86106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Virtual Servers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r>
              <a:rPr lang="en-US" altLang="en-US"/>
              <a:t>Not defined by machine boundaries</a:t>
            </a:r>
          </a:p>
          <a:p>
            <a:pPr lvl="1"/>
            <a:r>
              <a:rPr lang="en-US" altLang="en-US"/>
              <a:t>May have multiple servers on one machine</a:t>
            </a:r>
          </a:p>
          <a:p>
            <a:pPr lvl="1"/>
            <a:r>
              <a:rPr lang="en-US" altLang="en-US"/>
              <a:t>May have multiple machines implementing one server, e.g., repository, testbed</a:t>
            </a:r>
          </a:p>
          <a:p>
            <a:pPr lvl="1"/>
            <a:r>
              <a:rPr lang="en-US" altLang="en-US"/>
              <a:t>Can be easily replicated</a:t>
            </a:r>
          </a:p>
          <a:p>
            <a:pPr lvl="2"/>
            <a:r>
              <a:rPr lang="en-US" altLang="en-US"/>
              <a:t>Download installer</a:t>
            </a:r>
          </a:p>
          <a:p>
            <a:pPr lvl="2"/>
            <a:r>
              <a:rPr lang="en-US" altLang="en-US"/>
              <a:t>Select desired contents from source</a:t>
            </a:r>
          </a:p>
          <a:p>
            <a:pPr lvl="2"/>
            <a:r>
              <a:rPr lang="en-US" altLang="en-US"/>
              <a:t>Create server</a:t>
            </a:r>
          </a:p>
          <a:p>
            <a:r>
              <a:rPr lang="en-US" altLang="en-US"/>
              <a:t>All servers derive from abstract virtual server</a:t>
            </a:r>
          </a:p>
          <a:p>
            <a:pPr lvl="1"/>
            <a:r>
              <a:rPr lang="en-US" altLang="en-US"/>
              <a:t>Virtual server is one of the core services.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Virtual Server Uses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Project has VCRTS</a:t>
            </a:r>
          </a:p>
          <a:p>
            <a:pPr lvl="1"/>
            <a:r>
              <a:rPr lang="en-US" altLang="en-US"/>
              <a:t>Manages all certified project products</a:t>
            </a:r>
          </a:p>
          <a:p>
            <a:pPr lvl="2"/>
            <a:r>
              <a:rPr lang="en-US" altLang="en-US"/>
              <a:t>Code baseline</a:t>
            </a:r>
          </a:p>
          <a:p>
            <a:pPr lvl="2"/>
            <a:r>
              <a:rPr lang="en-US" altLang="en-US"/>
              <a:t>Test code and results</a:t>
            </a:r>
          </a:p>
          <a:p>
            <a:pPr lvl="2"/>
            <a:r>
              <a:rPr lang="en-US" altLang="en-US"/>
              <a:t>Documentation</a:t>
            </a:r>
          </a:p>
          <a:p>
            <a:r>
              <a:rPr lang="en-US" altLang="en-US"/>
              <a:t>Teams have VCRTS</a:t>
            </a:r>
          </a:p>
          <a:p>
            <a:pPr lvl="1"/>
            <a:r>
              <a:rPr lang="en-US" altLang="en-US"/>
              <a:t>Local management for each team</a:t>
            </a:r>
          </a:p>
          <a:p>
            <a:r>
              <a:rPr lang="en-US" altLang="en-US"/>
              <a:t>Company has VCRTS</a:t>
            </a:r>
          </a:p>
          <a:p>
            <a:pPr lvl="1"/>
            <a:r>
              <a:rPr lang="en-US" altLang="en-US"/>
              <a:t>Manages company’s reusable code base</a:t>
            </a:r>
          </a:p>
          <a:p>
            <a:pPr lvl="2"/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Layered Structure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altLang="en-US"/>
              <a:t>Provides a structure based on:</a:t>
            </a:r>
          </a:p>
          <a:p>
            <a:pPr lvl="1" eaLnBrk="1" hangingPunct="1"/>
            <a:r>
              <a:rPr lang="en-US" altLang="en-US"/>
              <a:t>System Services – things the user doesn’t think about</a:t>
            </a:r>
          </a:p>
          <a:p>
            <a:pPr lvl="2" eaLnBrk="1" hangingPunct="1"/>
            <a:r>
              <a:rPr lang="en-US" altLang="en-US"/>
              <a:t>Communication, storage, security, file caching, …</a:t>
            </a:r>
          </a:p>
          <a:p>
            <a:pPr lvl="1" eaLnBrk="1" hangingPunct="1"/>
            <a:r>
              <a:rPr lang="en-US" altLang="en-US"/>
              <a:t>User Services – things the user manipulates as part of the use of the system</a:t>
            </a:r>
          </a:p>
          <a:p>
            <a:pPr lvl="2" eaLnBrk="1" hangingPunct="1"/>
            <a:r>
              <a:rPr lang="en-US" altLang="en-US"/>
              <a:t>Input, Display, Check-in/Check-out, …</a:t>
            </a:r>
          </a:p>
          <a:p>
            <a:pPr lvl="1" eaLnBrk="1" hangingPunct="1"/>
            <a:r>
              <a:rPr lang="en-US" altLang="en-US"/>
              <a:t>Ancillary – Things that are not part of the system mission but are necessary</a:t>
            </a:r>
          </a:p>
          <a:p>
            <a:pPr lvl="2" eaLnBrk="1" hangingPunct="1"/>
            <a:r>
              <a:rPr lang="en-US" altLang="en-US"/>
              <a:t>Logging, extension hooks, test hooks, …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512763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Repository Components</a:t>
            </a: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638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7848600" cy="606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512763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Repository Versions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301625"/>
            <a:ext cx="7931150" cy="62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Peer-to-Peer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1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Distribution of parts that cooperate on a mission by sending each other commands and messages.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Parts may or may not be identical, but probably have identical layered system services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Usually part of a collaboration system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have a “distinguished” peer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Development attempts to provide one set of core services and build peer personalization on top of that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Software Matrix, Gosh M.S. Thesis, </a:t>
            </a:r>
            <a:r>
              <a:rPr lang="en-US" dirty="0">
                <a:hlinkClick r:id="rId2"/>
              </a:rPr>
              <a:t>http://www.ecs.syr.edu/faculty/fawcett/handouts/webpages/softwarematrix.htm</a:t>
            </a:r>
            <a:endParaRPr lang="en-US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Service Oriented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/>
          <a:lstStyle/>
          <a:p>
            <a:pPr eaLnBrk="1" hangingPunct="1"/>
            <a:r>
              <a:rPr lang="en-US" altLang="en-US"/>
              <a:t>System composed of</a:t>
            </a:r>
          </a:p>
          <a:p>
            <a:pPr lvl="1" eaLnBrk="1" hangingPunct="1"/>
            <a:r>
              <a:rPr lang="en-US" altLang="en-US"/>
              <a:t>Set of autonomous services</a:t>
            </a:r>
          </a:p>
          <a:p>
            <a:pPr lvl="1" eaLnBrk="1" hangingPunct="1"/>
            <a:r>
              <a:rPr lang="en-US" altLang="en-US"/>
              <a:t>Software glue that binds the services together</a:t>
            </a:r>
          </a:p>
          <a:p>
            <a:pPr eaLnBrk="1" hangingPunct="1"/>
            <a:r>
              <a:rPr lang="en-US" altLang="en-US"/>
              <a:t>Focus on</a:t>
            </a:r>
          </a:p>
          <a:p>
            <a:pPr lvl="1" eaLnBrk="1" hangingPunct="1"/>
            <a:r>
              <a:rPr lang="en-US" altLang="en-US"/>
              <a:t>Reliability, availability, composability </a:t>
            </a:r>
          </a:p>
          <a:p>
            <a:pPr eaLnBrk="1" hangingPunct="1"/>
            <a:r>
              <a:rPr lang="en-US" altLang="en-US"/>
              <a:t>Example:</a:t>
            </a:r>
          </a:p>
          <a:p>
            <a:pPr lvl="1" eaLnBrk="1" hangingPunct="1"/>
            <a:r>
              <a:rPr lang="en-US" altLang="en-US"/>
              <a:t>VRTS – CSE784 Project, Fall 2008, </a:t>
            </a:r>
            <a:r>
              <a:rPr lang="en-US" altLang="en-US">
                <a:hlinkClick r:id="rId2"/>
              </a:rPr>
              <a:t>http://www.ecs.syr.edu/faculty/fawcett/handouts/webpages/Vrts.htm</a:t>
            </a:r>
            <a:endParaRPr lang="en-US" altLang="en-US"/>
          </a:p>
          <a:p>
            <a:pPr lvl="1" eaLnBrk="1" hangingPunct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Agent-Based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8550"/>
          </a:xfrm>
        </p:spPr>
        <p:txBody>
          <a:bodyPr>
            <a:normAutofit fontScale="92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System uses Software Agents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Semi-autonomous, mobile, task oriented software entities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be scheduled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Provide scriptable user specific services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Collect information from a large set of data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Perform analyses on changing baseline and report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Conduct specific tests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dirty="0"/>
              <a:t>Make narrowly specified modifications to baseline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Example: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CSE681 Project #5, summer 2009, </a:t>
            </a:r>
            <a:r>
              <a:rPr lang="en-US" dirty="0">
                <a:hlinkClick r:id="rId2"/>
              </a:rPr>
              <a:t>http://www.ecs.syr.edu/faculty/fawcett/handouts/CSE681/Projects/Pr5Su09.doc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371600" y="512763"/>
            <a:ext cx="77724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Building Blocks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530225"/>
            <a:ext cx="7931150" cy="579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2">
                    <a:satMod val="200000"/>
                  </a:schemeClr>
                </a:solidFill>
              </a:rPr>
              <a:t>Project #5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060950"/>
          </a:xfrm>
        </p:spPr>
        <p:txBody>
          <a:bodyPr>
            <a:normAutofit fontScale="775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Peer-to-peer?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initiate analyses from client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May schedule analyses and notify users of results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Collaborative?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QA, Management, Developers, and Architects all care about the analyses and results.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How do we overtly support collaboration?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Service Oriented?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Communication and Notification are probably service-based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Layered?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If we extend by sending libraries to remote machines to be run from tool holster, we may want to have the holster provide execution services – a sandbox – to enhance security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dirty="0"/>
              <a:t>Agent-based?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dirty="0"/>
              <a:t>We probably want to schedule tests, tailored to specific users, e.g. QA, team lead, architect.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2438400"/>
            <a:ext cx="5105400" cy="914400"/>
          </a:xfrm>
        </p:spPr>
        <p:txBody>
          <a:bodyPr/>
          <a:lstStyle/>
          <a:p>
            <a:pPr>
              <a:defRPr/>
            </a:pPr>
            <a:r>
              <a:rPr lang="en-US" dirty="0"/>
              <a:t>The 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1386</TotalTime>
  <Words>668</Words>
  <Application>Microsoft Office PowerPoint</Application>
  <PresentationFormat>On-screen Show (4:3)</PresentationFormat>
  <Paragraphs>106</Paragraphs>
  <Slides>17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Consolas</vt:lpstr>
      <vt:lpstr>Corbel</vt:lpstr>
      <vt:lpstr>Wingdings</vt:lpstr>
      <vt:lpstr>Wingdings 2</vt:lpstr>
      <vt:lpstr>Wingdings 3</vt:lpstr>
      <vt:lpstr>Calibri</vt:lpstr>
      <vt:lpstr>Metro</vt:lpstr>
      <vt:lpstr>Segments</vt:lpstr>
      <vt:lpstr>Enterprise Computing  Collaboration System Example</vt:lpstr>
      <vt:lpstr>Enterprise Computing combines Structures</vt:lpstr>
      <vt:lpstr>Collaboration System</vt:lpstr>
      <vt:lpstr>Virtual  Collaboration-Repository-Testbed Server System (VCRTS)</vt:lpstr>
      <vt:lpstr>Example Collaboration System</vt:lpstr>
      <vt:lpstr>Virtual Servers</vt:lpstr>
      <vt:lpstr>Virtual Server Uses</vt:lpstr>
      <vt:lpstr>Layered Structure</vt:lpstr>
      <vt:lpstr>Repository Components</vt:lpstr>
      <vt:lpstr>Repository Versions</vt:lpstr>
      <vt:lpstr>Peer-to-Peer</vt:lpstr>
      <vt:lpstr>Service Oriented</vt:lpstr>
      <vt:lpstr>Agent-Based</vt:lpstr>
      <vt:lpstr>Building Blocks</vt:lpstr>
      <vt:lpstr>Project #5</vt:lpstr>
      <vt:lpstr>The End</vt:lpstr>
    </vt:vector>
  </TitlesOfParts>
  <Company>Syracuse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system taxonomy</dc:title>
  <dc:creator>fawcett</dc:creator>
  <cp:lastModifiedBy>James Fawcett</cp:lastModifiedBy>
  <cp:revision>127</cp:revision>
  <dcterms:created xsi:type="dcterms:W3CDTF">2010-03-22T13:44:07Z</dcterms:created>
  <dcterms:modified xsi:type="dcterms:W3CDTF">2017-01-30T15:31:52Z</dcterms:modified>
</cp:coreProperties>
</file>