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71" r:id="rId2"/>
    <p:sldId id="256" r:id="rId3"/>
    <p:sldId id="258" r:id="rId4"/>
    <p:sldId id="257" r:id="rId5"/>
    <p:sldId id="262" r:id="rId6"/>
    <p:sldId id="261" r:id="rId7"/>
    <p:sldId id="259" r:id="rId8"/>
    <p:sldId id="260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77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F3303-28CD-4C96-B82B-4C65A459B737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3C20-1582-4758-B505-024BBC5EFDE3}" type="slidenum">
              <a:rPr lang="en-US" smtClean="0"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F3303-28CD-4C96-B82B-4C65A459B737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3C20-1582-4758-B505-024BBC5EFD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F3303-28CD-4C96-B82B-4C65A459B737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3C20-1582-4758-B505-024BBC5EFDE3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F3303-28CD-4C96-B82B-4C65A459B737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3C20-1582-4758-B505-024BBC5EFD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F3303-28CD-4C96-B82B-4C65A459B737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3C20-1582-4758-B505-024BBC5EFDE3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F3303-28CD-4C96-B82B-4C65A459B737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3C20-1582-4758-B505-024BBC5EFD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F3303-28CD-4C96-B82B-4C65A459B737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3C20-1582-4758-B505-024BBC5EFD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F3303-28CD-4C96-B82B-4C65A459B737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3C20-1582-4758-B505-024BBC5EFD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/>
          <a:p>
            <a:fld id="{5B1F3303-28CD-4C96-B82B-4C65A459B737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/>
          <a:p>
            <a:fld id="{6BB23C20-1582-4758-B505-024BBC5EFD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F3303-28CD-4C96-B82B-4C65A459B737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3C20-1582-4758-B505-024BBC5EFD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F3303-28CD-4C96-B82B-4C65A459B737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B23C20-1582-4758-B505-024BBC5EFDE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B1F3303-28CD-4C96-B82B-4C65A459B737}" type="datetimeFigureOut">
              <a:rPr lang="en-US" smtClean="0"/>
              <a:t>1/30/2017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6BB23C20-1582-4758-B505-024BBC5EFDE3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Segments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Introduction: slides 2-6, 8	time 10 minutes</a:t>
            </a:r>
          </a:p>
          <a:p>
            <a:r>
              <a:rPr lang="en-US" dirty="0" err="1"/>
              <a:t>Illities</a:t>
            </a:r>
            <a:r>
              <a:rPr lang="en-US" dirty="0"/>
              <a:t>: slides 9-16		time 15 minutes</a:t>
            </a:r>
          </a:p>
        </p:txBody>
      </p:sp>
    </p:spTree>
    <p:extLst>
      <p:ext uri="{BB962C8B-B14F-4D97-AF65-F5344CB8AC3E}">
        <p14:creationId xmlns:p14="http://schemas.microsoft.com/office/powerpoint/2010/main" val="26702523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Enterprise Architecture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Jim Fawcett</a:t>
            </a:r>
          </a:p>
          <a:p>
            <a:r>
              <a:rPr lang="en-US" dirty="0"/>
              <a:t>CSE681 – Software Modeling and Analysis</a:t>
            </a:r>
          </a:p>
          <a:p>
            <a:r>
              <a:rPr lang="en-US" dirty="0"/>
              <a:t>Fall 2015</a:t>
            </a:r>
          </a:p>
        </p:txBody>
      </p:sp>
    </p:spTree>
    <p:extLst>
      <p:ext uri="{BB962C8B-B14F-4D97-AF65-F5344CB8AC3E}">
        <p14:creationId xmlns:p14="http://schemas.microsoft.com/office/powerpoint/2010/main" val="3602087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Beautiful Architecture, O’Reilly, 2009</a:t>
            </a:r>
          </a:p>
          <a:p>
            <a:pPr lvl="1"/>
            <a:r>
              <a:rPr lang="en-US" dirty="0"/>
              <a:t>Will become required reading for this course</a:t>
            </a:r>
          </a:p>
          <a:p>
            <a:pPr lvl="1"/>
            <a:r>
              <a:rPr lang="en-US" dirty="0"/>
              <a:t>Interesting examples:</a:t>
            </a:r>
          </a:p>
          <a:p>
            <a:pPr lvl="2"/>
            <a:r>
              <a:rPr lang="en-US" dirty="0"/>
              <a:t>Massive Multi-player on-line games</a:t>
            </a:r>
          </a:p>
          <a:p>
            <a:pPr lvl="2"/>
            <a:r>
              <a:rPr lang="en-US" dirty="0"/>
              <a:t>Facebook data management</a:t>
            </a:r>
          </a:p>
          <a:p>
            <a:pPr lvl="2"/>
            <a:r>
              <a:rPr lang="en-US" dirty="0"/>
              <a:t>Surfing business data like surfing web pages using REST</a:t>
            </a:r>
          </a:p>
          <a:p>
            <a:r>
              <a:rPr lang="en-US" dirty="0"/>
              <a:t>Beyond Software </a:t>
            </a:r>
            <a:r>
              <a:rPr lang="en-US" dirty="0" err="1"/>
              <a:t>Architectue</a:t>
            </a:r>
            <a:r>
              <a:rPr lang="en-US" dirty="0"/>
              <a:t>, Luke </a:t>
            </a:r>
            <a:r>
              <a:rPr lang="en-US" dirty="0" err="1"/>
              <a:t>Hohmann</a:t>
            </a:r>
            <a:r>
              <a:rPr lang="en-US" dirty="0"/>
              <a:t>, Addison-Wesley, 2003</a:t>
            </a:r>
          </a:p>
          <a:p>
            <a:pPr lvl="1"/>
            <a:r>
              <a:rPr lang="en-US" dirty="0"/>
              <a:t>Places software architecture in the context of a business process (concept, plan, marketing, development, deployment, extension, security)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48114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Need for Architecture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Driven by:</a:t>
            </a:r>
          </a:p>
          <a:p>
            <a:pPr lvl="1"/>
            <a:r>
              <a:rPr lang="en-US" dirty="0"/>
              <a:t>System complexity</a:t>
            </a:r>
          </a:p>
          <a:p>
            <a:pPr lvl="1"/>
            <a:r>
              <a:rPr lang="en-US" dirty="0"/>
              <a:t>Performance requirements</a:t>
            </a:r>
          </a:p>
          <a:p>
            <a:pPr lvl="1"/>
            <a:r>
              <a:rPr lang="en-US" dirty="0"/>
              <a:t>Need for flexibility</a:t>
            </a:r>
          </a:p>
          <a:p>
            <a:pPr lvl="2"/>
            <a:r>
              <a:rPr lang="en-US" dirty="0"/>
              <a:t>To accommodate changing business objectives</a:t>
            </a:r>
          </a:p>
          <a:p>
            <a:pPr lvl="2"/>
            <a:r>
              <a:rPr lang="en-US" dirty="0"/>
              <a:t>To replace aging technologies</a:t>
            </a:r>
          </a:p>
          <a:p>
            <a:pPr lvl="2"/>
            <a:r>
              <a:rPr lang="en-US" dirty="0"/>
              <a:t>To cooperate with other applications</a:t>
            </a:r>
          </a:p>
          <a:p>
            <a:pPr lvl="1"/>
            <a:r>
              <a:rPr lang="en-US" dirty="0"/>
              <a:t>Security</a:t>
            </a:r>
          </a:p>
          <a:p>
            <a:pPr lvl="2"/>
            <a:r>
              <a:rPr lang="en-US" dirty="0"/>
              <a:t>Visibility and mutability based on authorization</a:t>
            </a:r>
          </a:p>
          <a:p>
            <a:pPr lvl="2"/>
            <a:r>
              <a:rPr lang="en-US" dirty="0"/>
              <a:t>May need audits to prove compliance with regulations</a:t>
            </a:r>
          </a:p>
        </p:txBody>
      </p:sp>
    </p:spTree>
    <p:extLst>
      <p:ext uri="{BB962C8B-B14F-4D97-AF65-F5344CB8AC3E}">
        <p14:creationId xmlns:p14="http://schemas.microsoft.com/office/powerpoint/2010/main" val="33135531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Needs driven by Size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Longevity</a:t>
            </a:r>
          </a:p>
          <a:p>
            <a:pPr lvl="1"/>
            <a:r>
              <a:rPr lang="en-US" dirty="0"/>
              <a:t>Enterprise system are expensive to build and deploy.</a:t>
            </a:r>
          </a:p>
          <a:p>
            <a:pPr lvl="1"/>
            <a:r>
              <a:rPr lang="en-US" dirty="0"/>
              <a:t>We want them to last a long time to get significant return on investment.</a:t>
            </a:r>
          </a:p>
          <a:p>
            <a:r>
              <a:rPr lang="en-US" dirty="0"/>
              <a:t>Stability:</a:t>
            </a:r>
          </a:p>
          <a:p>
            <a:pPr lvl="1"/>
            <a:r>
              <a:rPr lang="en-US" dirty="0"/>
              <a:t>We want the core system to remain stable as development proceeds and later as maintenance adds new features</a:t>
            </a:r>
          </a:p>
        </p:txBody>
      </p:sp>
    </p:spTree>
    <p:extLst>
      <p:ext uri="{BB962C8B-B14F-4D97-AF65-F5344CB8AC3E}">
        <p14:creationId xmlns:p14="http://schemas.microsoft.com/office/powerpoint/2010/main" val="1172372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Questions (BA)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83156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The first questions an architect asks are not about functionality:</a:t>
            </a:r>
          </a:p>
          <a:p>
            <a:pPr lvl="1"/>
            <a:r>
              <a:rPr lang="en-US" dirty="0"/>
              <a:t>Who are the stakeholders?</a:t>
            </a:r>
          </a:p>
          <a:p>
            <a:pPr lvl="1"/>
            <a:r>
              <a:rPr lang="en-US" dirty="0"/>
              <a:t>On what platform will the system be built?</a:t>
            </a:r>
          </a:p>
          <a:p>
            <a:pPr lvl="1"/>
            <a:r>
              <a:rPr lang="en-US" dirty="0"/>
              <a:t>How many concurrent users?</a:t>
            </a:r>
          </a:p>
          <a:p>
            <a:pPr lvl="2"/>
            <a:r>
              <a:rPr lang="en-US" dirty="0"/>
              <a:t>Load model</a:t>
            </a:r>
          </a:p>
          <a:p>
            <a:pPr lvl="2"/>
            <a:r>
              <a:rPr lang="en-US" dirty="0"/>
              <a:t>latency</a:t>
            </a:r>
          </a:p>
          <a:p>
            <a:pPr lvl="1"/>
            <a:r>
              <a:rPr lang="en-US" dirty="0"/>
              <a:t>How secure does the system need to be?</a:t>
            </a:r>
          </a:p>
          <a:p>
            <a:pPr lvl="2"/>
            <a:r>
              <a:rPr lang="en-US" dirty="0"/>
              <a:t>Intranet or internet?</a:t>
            </a:r>
          </a:p>
          <a:p>
            <a:pPr lvl="2"/>
            <a:r>
              <a:rPr lang="en-US" dirty="0"/>
              <a:t>How sensitive is the information?</a:t>
            </a:r>
          </a:p>
          <a:p>
            <a:pPr lvl="1"/>
            <a:r>
              <a:rPr lang="en-US" dirty="0"/>
              <a:t>How scalable must the system be?</a:t>
            </a:r>
          </a:p>
          <a:p>
            <a:pPr lvl="2"/>
            <a:r>
              <a:rPr lang="en-US" dirty="0"/>
              <a:t>Orders of magnitude?</a:t>
            </a:r>
          </a:p>
        </p:txBody>
      </p:sp>
    </p:spTree>
    <p:extLst>
      <p:ext uri="{BB962C8B-B14F-4D97-AF65-F5344CB8AC3E}">
        <p14:creationId xmlns:p14="http://schemas.microsoft.com/office/powerpoint/2010/main" val="18744980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Architectural Principles (BA)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447800"/>
            <a:ext cx="7772400" cy="490776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One fact in one place</a:t>
            </a:r>
          </a:p>
          <a:p>
            <a:pPr lvl="1"/>
            <a:r>
              <a:rPr lang="en-US" dirty="0"/>
              <a:t>both value and behavior</a:t>
            </a:r>
          </a:p>
          <a:p>
            <a:r>
              <a:rPr lang="en-US" dirty="0"/>
              <a:t>Automatic propagation</a:t>
            </a:r>
          </a:p>
          <a:p>
            <a:pPr lvl="1"/>
            <a:r>
              <a:rPr lang="en-US" dirty="0"/>
              <a:t>Performance may dictate duplication, so propagate from single source (data record or object factory) – one place to change.</a:t>
            </a:r>
          </a:p>
          <a:p>
            <a:r>
              <a:rPr lang="en-US" dirty="0"/>
              <a:t>Architecture includes construction</a:t>
            </a:r>
          </a:p>
          <a:p>
            <a:pPr lvl="1"/>
            <a:r>
              <a:rPr lang="en-US" dirty="0"/>
              <a:t>Describes not only run-time, but how to build.</a:t>
            </a:r>
          </a:p>
          <a:p>
            <a:pPr lvl="1"/>
            <a:r>
              <a:rPr lang="en-US" dirty="0"/>
              <a:t>Use tools to build the system.</a:t>
            </a:r>
          </a:p>
          <a:p>
            <a:r>
              <a:rPr lang="en-US" dirty="0"/>
              <a:t>Minimize mechanisms</a:t>
            </a:r>
          </a:p>
          <a:p>
            <a:pPr lvl="1"/>
            <a:r>
              <a:rPr lang="en-US" dirty="0"/>
              <a:t>Use a few “good” mechanisms rather that many “perfect” ones.</a:t>
            </a:r>
          </a:p>
          <a:p>
            <a:r>
              <a:rPr lang="en-US" dirty="0"/>
              <a:t>Construct engines</a:t>
            </a:r>
          </a:p>
          <a:p>
            <a:pPr lvl="1"/>
            <a:r>
              <a:rPr lang="en-US" dirty="0"/>
              <a:t>Flexible architectures rely on use of virtual machines, e.g., engines that are programmed by data provided by higher layers.</a:t>
            </a:r>
          </a:p>
          <a:p>
            <a:pPr lvl="1"/>
            <a:r>
              <a:rPr lang="en-US" dirty="0"/>
              <a:t>Each layer is a cohesive abstraction</a:t>
            </a:r>
          </a:p>
          <a:p>
            <a:r>
              <a:rPr lang="en-US" dirty="0"/>
              <a:t>Use Principles and Metaphors to resist entropy</a:t>
            </a:r>
          </a:p>
        </p:txBody>
      </p:sp>
    </p:spTree>
    <p:extLst>
      <p:ext uri="{BB962C8B-B14F-4D97-AF65-F5344CB8AC3E}">
        <p14:creationId xmlns:p14="http://schemas.microsoft.com/office/powerpoint/2010/main" val="23799078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Goals of an Architecture (BA)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Build systems that:</a:t>
            </a:r>
          </a:p>
          <a:p>
            <a:pPr lvl="1"/>
            <a:r>
              <a:rPr lang="en-US" dirty="0"/>
              <a:t>Satisfy project goals</a:t>
            </a:r>
          </a:p>
          <a:p>
            <a:pPr lvl="1"/>
            <a:r>
              <a:rPr lang="en-US" dirty="0"/>
              <a:t>Are:</a:t>
            </a:r>
          </a:p>
          <a:p>
            <a:pPr lvl="2"/>
            <a:r>
              <a:rPr lang="en-US" dirty="0"/>
              <a:t>friendly and responsive to the user</a:t>
            </a:r>
          </a:p>
          <a:p>
            <a:pPr lvl="2"/>
            <a:r>
              <a:rPr lang="en-US" dirty="0"/>
              <a:t>free of critical errors</a:t>
            </a:r>
          </a:p>
          <a:p>
            <a:pPr lvl="2"/>
            <a:r>
              <a:rPr lang="en-US" dirty="0"/>
              <a:t>maintainable</a:t>
            </a:r>
          </a:p>
          <a:p>
            <a:pPr lvl="2"/>
            <a:r>
              <a:rPr lang="en-US" dirty="0"/>
              <a:t>easy to install</a:t>
            </a:r>
          </a:p>
          <a:p>
            <a:pPr lvl="2"/>
            <a:r>
              <a:rPr lang="en-US" dirty="0"/>
              <a:t>reliable</a:t>
            </a:r>
          </a:p>
          <a:p>
            <a:pPr lvl="1"/>
            <a:r>
              <a:rPr lang="en-US" dirty="0"/>
              <a:t>Communicate in standard ways</a:t>
            </a:r>
          </a:p>
        </p:txBody>
      </p:sp>
    </p:spTree>
    <p:extLst>
      <p:ext uri="{BB962C8B-B14F-4D97-AF65-F5344CB8AC3E}">
        <p14:creationId xmlns:p14="http://schemas.microsoft.com/office/powerpoint/2010/main" val="4705648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Architecture Quality Factors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Usability</a:t>
            </a:r>
          </a:p>
          <a:p>
            <a:pPr lvl="1"/>
            <a:r>
              <a:rPr lang="en-US" dirty="0"/>
              <a:t>Free of critical errors</a:t>
            </a:r>
          </a:p>
          <a:p>
            <a:pPr lvl="1"/>
            <a:r>
              <a:rPr lang="en-US" dirty="0"/>
              <a:t>Metaphors</a:t>
            </a:r>
          </a:p>
          <a:p>
            <a:pPr lvl="1"/>
            <a:r>
              <a:rPr lang="en-US" dirty="0"/>
              <a:t>Performance</a:t>
            </a:r>
          </a:p>
          <a:p>
            <a:r>
              <a:rPr lang="en-US" dirty="0"/>
              <a:t>Security</a:t>
            </a:r>
          </a:p>
          <a:p>
            <a:pPr lvl="1"/>
            <a:r>
              <a:rPr lang="en-US" dirty="0"/>
              <a:t>Safe</a:t>
            </a:r>
          </a:p>
          <a:p>
            <a:pPr lvl="1"/>
            <a:r>
              <a:rPr lang="en-US" dirty="0"/>
              <a:t>Traceable</a:t>
            </a:r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dirty="0"/>
              <a:t>Scalability</a:t>
            </a:r>
          </a:p>
          <a:p>
            <a:pPr lvl="1"/>
            <a:r>
              <a:rPr lang="en-US" dirty="0"/>
              <a:t>Add more functions</a:t>
            </a:r>
          </a:p>
          <a:p>
            <a:pPr lvl="1"/>
            <a:r>
              <a:rPr lang="en-US" dirty="0"/>
              <a:t>Add more users</a:t>
            </a:r>
          </a:p>
          <a:p>
            <a:pPr lvl="1"/>
            <a:r>
              <a:rPr lang="en-US" dirty="0"/>
              <a:t>Add more data</a:t>
            </a:r>
          </a:p>
          <a:p>
            <a:r>
              <a:rPr lang="en-US" dirty="0"/>
              <a:t>Maintainability</a:t>
            </a:r>
          </a:p>
          <a:p>
            <a:pPr lvl="1"/>
            <a:r>
              <a:rPr lang="en-US" dirty="0"/>
              <a:t>Changeable</a:t>
            </a:r>
          </a:p>
          <a:p>
            <a:pPr lvl="1"/>
            <a:r>
              <a:rPr lang="en-US" dirty="0"/>
              <a:t>Stabile</a:t>
            </a:r>
          </a:p>
        </p:txBody>
      </p:sp>
    </p:spTree>
    <p:extLst>
      <p:ext uri="{BB962C8B-B14F-4D97-AF65-F5344CB8AC3E}">
        <p14:creationId xmlns:p14="http://schemas.microsoft.com/office/powerpoint/2010/main" val="6202988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1011936"/>
          </a:xfrm>
        </p:spPr>
        <p:txBody>
          <a:bodyPr/>
          <a:lstStyle/>
          <a:p>
            <a:r>
              <a:rPr lang="en-US" dirty="0"/>
              <a:t>Usability</a:t>
            </a:r>
            <a:br>
              <a:rPr lang="en-US" dirty="0"/>
            </a:br>
            <a:r>
              <a:rPr lang="en-US" sz="2000" dirty="0"/>
              <a:t>Software Collaboration Federation (SCF)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981200"/>
            <a:ext cx="7772400" cy="437436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Users don’t wait for anything</a:t>
            </a:r>
          </a:p>
          <a:p>
            <a:pPr lvl="1"/>
            <a:r>
              <a:rPr lang="en-US" dirty="0"/>
              <a:t>All tasks are asynchronous</a:t>
            </a:r>
          </a:p>
          <a:p>
            <a:r>
              <a:rPr lang="en-US" dirty="0"/>
              <a:t>Simple models</a:t>
            </a:r>
          </a:p>
          <a:p>
            <a:pPr lvl="1"/>
            <a:r>
              <a:rPr lang="en-US" dirty="0"/>
              <a:t>Everything is immutable</a:t>
            </a:r>
          </a:p>
          <a:p>
            <a:pPr lvl="1"/>
            <a:r>
              <a:rPr lang="en-US" dirty="0"/>
              <a:t>Only control is check-in</a:t>
            </a:r>
          </a:p>
          <a:p>
            <a:pPr lvl="1"/>
            <a:r>
              <a:rPr lang="en-US" dirty="0"/>
              <a:t>Concurrency models are simple and hidden from user</a:t>
            </a:r>
          </a:p>
          <a:p>
            <a:r>
              <a:rPr lang="en-US" dirty="0"/>
              <a:t>All work is task driven:</a:t>
            </a:r>
          </a:p>
          <a:p>
            <a:pPr lvl="1"/>
            <a:r>
              <a:rPr lang="en-US" dirty="0"/>
              <a:t>Check-in products</a:t>
            </a:r>
          </a:p>
          <a:p>
            <a:pPr lvl="1"/>
            <a:r>
              <a:rPr lang="en-US" dirty="0"/>
              <a:t>Test code products</a:t>
            </a:r>
          </a:p>
          <a:p>
            <a:pPr lvl="1"/>
            <a:r>
              <a:rPr lang="en-US" dirty="0"/>
              <a:t>Analyze results</a:t>
            </a:r>
          </a:p>
        </p:txBody>
      </p:sp>
    </p:spTree>
    <p:extLst>
      <p:ext uri="{BB962C8B-B14F-4D97-AF65-F5344CB8AC3E}">
        <p14:creationId xmlns:p14="http://schemas.microsoft.com/office/powerpoint/2010/main" val="20704015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SCF Security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 platform-based authentication</a:t>
            </a:r>
          </a:p>
          <a:p>
            <a:pPr lvl="1"/>
            <a:r>
              <a:rPr lang="en-US" dirty="0" err="1"/>
              <a:t>Asp.Net</a:t>
            </a:r>
            <a:r>
              <a:rPr lang="en-US" dirty="0"/>
              <a:t> like authentication and roles</a:t>
            </a:r>
          </a:p>
          <a:p>
            <a:r>
              <a:rPr lang="en-US" dirty="0"/>
              <a:t>Use secure communication</a:t>
            </a:r>
          </a:p>
          <a:p>
            <a:pPr lvl="1"/>
            <a:r>
              <a:rPr lang="en-US" dirty="0" err="1"/>
              <a:t>WSHttp</a:t>
            </a:r>
            <a:r>
              <a:rPr lang="en-US" dirty="0"/>
              <a:t> encrypts transmissions</a:t>
            </a:r>
          </a:p>
          <a:p>
            <a:r>
              <a:rPr lang="en-US" dirty="0"/>
              <a:t>Products contain encrypted hash to prevent tampering</a:t>
            </a:r>
          </a:p>
          <a:p>
            <a:r>
              <a:rPr lang="en-US" dirty="0"/>
              <a:t>Message logs support traceability if needed</a:t>
            </a:r>
          </a:p>
        </p:txBody>
      </p:sp>
    </p:spTree>
    <p:extLst>
      <p:ext uri="{BB962C8B-B14F-4D97-AF65-F5344CB8AC3E}">
        <p14:creationId xmlns:p14="http://schemas.microsoft.com/office/powerpoint/2010/main" val="22725353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SCF Scalability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Test Harness (prime load – test execution)</a:t>
            </a:r>
          </a:p>
          <a:p>
            <a:pPr lvl="1"/>
            <a:r>
              <a:rPr lang="en-US" dirty="0"/>
              <a:t>Concurrent test suites use available cores</a:t>
            </a:r>
          </a:p>
          <a:p>
            <a:pPr lvl="1"/>
            <a:r>
              <a:rPr lang="en-US" dirty="0"/>
              <a:t>File caching avoids unnecessary network traffic</a:t>
            </a:r>
          </a:p>
          <a:p>
            <a:pPr lvl="1"/>
            <a:r>
              <a:rPr lang="en-US" dirty="0"/>
              <a:t>Tests are independent so very little is required to support load-balancing of multiple Test Harness servers</a:t>
            </a:r>
          </a:p>
          <a:p>
            <a:r>
              <a:rPr lang="en-US" dirty="0"/>
              <a:t>Repository (prime load – builds)</a:t>
            </a:r>
          </a:p>
          <a:p>
            <a:pPr lvl="1"/>
            <a:r>
              <a:rPr lang="en-US" dirty="0"/>
              <a:t>Check-ins are independent so each can run on own thread, using available cores for building</a:t>
            </a:r>
          </a:p>
          <a:p>
            <a:pPr lvl="1"/>
            <a:r>
              <a:rPr lang="en-US" dirty="0"/>
              <a:t>File caching avoids unnecessary network traffic</a:t>
            </a:r>
          </a:p>
          <a:p>
            <a:pPr lvl="1"/>
            <a:r>
              <a:rPr lang="en-US" dirty="0"/>
              <a:t>Fine-grained availability is not important, so can host on multiple servers, synchronized at night.</a:t>
            </a:r>
          </a:p>
        </p:txBody>
      </p:sp>
    </p:spTree>
    <p:extLst>
      <p:ext uri="{BB962C8B-B14F-4D97-AF65-F5344CB8AC3E}">
        <p14:creationId xmlns:p14="http://schemas.microsoft.com/office/powerpoint/2010/main" val="13130739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SCF Maintainability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Test Harness:</a:t>
            </a:r>
          </a:p>
          <a:p>
            <a:pPr lvl="1"/>
            <a:r>
              <a:rPr lang="en-US" dirty="0"/>
              <a:t>Functions are configuration, testing, reporting, notification, and communication</a:t>
            </a:r>
          </a:p>
          <a:p>
            <a:pPr lvl="2"/>
            <a:r>
              <a:rPr lang="en-US" dirty="0"/>
              <a:t>Test development is a client activity</a:t>
            </a:r>
          </a:p>
          <a:p>
            <a:pPr lvl="2"/>
            <a:r>
              <a:rPr lang="en-US" dirty="0"/>
              <a:t>Notification can be supported by Test Harness but implemented by tests, e.g., tests use T.H. notification facilities to report to client.</a:t>
            </a:r>
          </a:p>
          <a:p>
            <a:pPr lvl="1"/>
            <a:r>
              <a:rPr lang="en-US" dirty="0"/>
              <a:t>These are all cohesive, easily encapsulated, easy to change without breaking other parts</a:t>
            </a:r>
          </a:p>
          <a:p>
            <a:pPr lvl="1"/>
            <a:r>
              <a:rPr lang="en-US" dirty="0"/>
              <a:t>Only configuration and reporting are likely to change</a:t>
            </a:r>
          </a:p>
          <a:p>
            <a:pPr lvl="1"/>
            <a:r>
              <a:rPr lang="en-US" dirty="0"/>
              <a:t>Functions are conceptually simple, and so, likely to be stable and free of critical errors</a:t>
            </a:r>
          </a:p>
        </p:txBody>
      </p:sp>
    </p:spTree>
    <p:extLst>
      <p:ext uri="{BB962C8B-B14F-4D97-AF65-F5344CB8AC3E}">
        <p14:creationId xmlns:p14="http://schemas.microsoft.com/office/powerpoint/2010/main" val="40762131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SCF Maintainability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Repository:</a:t>
            </a:r>
          </a:p>
          <a:p>
            <a:pPr lvl="1"/>
            <a:r>
              <a:rPr lang="en-US" dirty="0"/>
              <a:t>Functions are check-in, versioning, metadata management, building, publishing, and communication.</a:t>
            </a:r>
          </a:p>
          <a:p>
            <a:pPr lvl="1"/>
            <a:r>
              <a:rPr lang="en-US" dirty="0"/>
              <a:t>Check-in and versioning will use different policies for Project, Company, and Developer Repositories.</a:t>
            </a:r>
          </a:p>
          <a:p>
            <a:pPr lvl="2"/>
            <a:r>
              <a:rPr lang="en-US" dirty="0"/>
              <a:t>Should make these rule-based.  How?</a:t>
            </a:r>
          </a:p>
          <a:p>
            <a:pPr lvl="1"/>
            <a:r>
              <a:rPr lang="en-US" dirty="0"/>
              <a:t>These are all cohesive, easily encapsulated, and independent, so easy to change without breaking other parts.</a:t>
            </a:r>
          </a:p>
          <a:p>
            <a:pPr lvl="1"/>
            <a:r>
              <a:rPr lang="en-US" dirty="0"/>
              <a:t>Check-in and Versioning are conceptually the most complicated parts of SCF, and so will need a lot of attention.</a:t>
            </a:r>
          </a:p>
        </p:txBody>
      </p:sp>
    </p:spTree>
    <p:extLst>
      <p:ext uri="{BB962C8B-B14F-4D97-AF65-F5344CB8AC3E}">
        <p14:creationId xmlns:p14="http://schemas.microsoft.com/office/powerpoint/2010/main" val="21435400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SCF Maintainability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524000"/>
            <a:ext cx="7772400" cy="483156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Client:</a:t>
            </a:r>
          </a:p>
          <a:p>
            <a:pPr lvl="1"/>
            <a:r>
              <a:rPr lang="en-US" dirty="0"/>
              <a:t>Functions are check-in, building tests and Test Suites, reviewing results and logs, processing notifications, and communication.</a:t>
            </a:r>
          </a:p>
          <a:p>
            <a:pPr lvl="1"/>
            <a:r>
              <a:rPr lang="en-US" dirty="0"/>
              <a:t>Users will want to configure Client UI to support their own work activities.</a:t>
            </a:r>
          </a:p>
          <a:p>
            <a:pPr lvl="2"/>
            <a:r>
              <a:rPr lang="en-US" dirty="0"/>
              <a:t>Could make part of the UI a web portal like construct that will allow users to paste gadgets into portal regions, e.g., team test history for month, work calendar.</a:t>
            </a:r>
          </a:p>
          <a:p>
            <a:pPr lvl="2"/>
            <a:r>
              <a:rPr lang="en-US" dirty="0"/>
              <a:t>Creating and using Queries into test data need to be flexible, language driven, and </a:t>
            </a:r>
            <a:r>
              <a:rPr lang="en-US" dirty="0" err="1"/>
              <a:t>invocable</a:t>
            </a:r>
            <a:r>
              <a:rPr lang="en-US" dirty="0"/>
              <a:t> by name and scheduled.</a:t>
            </a:r>
          </a:p>
          <a:p>
            <a:pPr lvl="1"/>
            <a:r>
              <a:rPr lang="en-US" dirty="0"/>
              <a:t>Clients will be central to running SCF, so must have core functionality running early.</a:t>
            </a:r>
          </a:p>
        </p:txBody>
      </p:sp>
    </p:spTree>
    <p:extLst>
      <p:ext uri="{BB962C8B-B14F-4D97-AF65-F5344CB8AC3E}">
        <p14:creationId xmlns:p14="http://schemas.microsoft.com/office/powerpoint/2010/main" val="8346549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914400" y="2743200"/>
            <a:ext cx="7772400" cy="3575304"/>
          </a:xfrm>
        </p:spPr>
        <p:txBody>
          <a:bodyPr/>
          <a:lstStyle/>
          <a:p>
            <a:pPr algn="ctr"/>
            <a:r>
              <a:rPr lang="en-US" dirty="0"/>
              <a:t>End of Presentation</a:t>
            </a:r>
          </a:p>
        </p:txBody>
      </p:sp>
    </p:spTree>
    <p:extLst>
      <p:ext uri="{BB962C8B-B14F-4D97-AF65-F5344CB8AC3E}">
        <p14:creationId xmlns:p14="http://schemas.microsoft.com/office/powerpoint/2010/main" val="70999759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752</TotalTime>
  <Words>859</Words>
  <Application>Microsoft Office PowerPoint</Application>
  <PresentationFormat>On-screen Show (4:3)</PresentationFormat>
  <Paragraphs>134</Paragraphs>
  <Slides>16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Consolas</vt:lpstr>
      <vt:lpstr>Corbel</vt:lpstr>
      <vt:lpstr>Wingdings</vt:lpstr>
      <vt:lpstr>Wingdings 2</vt:lpstr>
      <vt:lpstr>Wingdings 3</vt:lpstr>
      <vt:lpstr>Metro</vt:lpstr>
      <vt:lpstr>Segments</vt:lpstr>
      <vt:lpstr>Enterprise Architecture</vt:lpstr>
      <vt:lpstr>References</vt:lpstr>
      <vt:lpstr>Need for Architecture</vt:lpstr>
      <vt:lpstr>Needs driven by Size</vt:lpstr>
      <vt:lpstr>First Questions (BA)</vt:lpstr>
      <vt:lpstr>Architectural Principles (BA)</vt:lpstr>
      <vt:lpstr>Goals of an Architecture (BA)</vt:lpstr>
      <vt:lpstr>Architecture Quality Factors</vt:lpstr>
      <vt:lpstr>Usability Software Collaboration Federation (SCF)</vt:lpstr>
      <vt:lpstr>SCF Security</vt:lpstr>
      <vt:lpstr>SCF Scalability</vt:lpstr>
      <vt:lpstr>SCF Maintainability</vt:lpstr>
      <vt:lpstr>SCF Maintainability</vt:lpstr>
      <vt:lpstr>SCF Maintainability</vt:lpstr>
      <vt:lpstr>End of Presentation</vt:lpstr>
    </vt:vector>
  </TitlesOfParts>
  <Company>Syracuse Software Technology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Enterprise Architecture</dc:title>
  <dc:creator>Jim Fawcett</dc:creator>
  <cp:lastModifiedBy>James Fawcett</cp:lastModifiedBy>
  <cp:revision>21</cp:revision>
  <dcterms:created xsi:type="dcterms:W3CDTF">2010-11-27T16:20:17Z</dcterms:created>
  <dcterms:modified xsi:type="dcterms:W3CDTF">2017-01-30T15:27:10Z</dcterms:modified>
</cp:coreProperties>
</file>