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9" r:id="rId1"/>
  </p:sldMasterIdLst>
  <p:notesMasterIdLst>
    <p:notesMasterId r:id="rId27"/>
  </p:notesMasterIdLst>
  <p:handoutMasterIdLst>
    <p:handoutMasterId r:id="rId28"/>
  </p:handoutMasterIdLst>
  <p:sldIdLst>
    <p:sldId id="282" r:id="rId2"/>
    <p:sldId id="279" r:id="rId3"/>
    <p:sldId id="281" r:id="rId4"/>
    <p:sldId id="280" r:id="rId5"/>
    <p:sldId id="257" r:id="rId6"/>
    <p:sldId id="278" r:id="rId7"/>
    <p:sldId id="258" r:id="rId8"/>
    <p:sldId id="286" r:id="rId9"/>
    <p:sldId id="266" r:id="rId10"/>
    <p:sldId id="272" r:id="rId11"/>
    <p:sldId id="273" r:id="rId12"/>
    <p:sldId id="274" r:id="rId13"/>
    <p:sldId id="275" r:id="rId14"/>
    <p:sldId id="283" r:id="rId15"/>
    <p:sldId id="287" r:id="rId16"/>
    <p:sldId id="259" r:id="rId17"/>
    <p:sldId id="260" r:id="rId18"/>
    <p:sldId id="262" r:id="rId19"/>
    <p:sldId id="263" r:id="rId20"/>
    <p:sldId id="288" r:id="rId21"/>
    <p:sldId id="264" r:id="rId22"/>
    <p:sldId id="265" r:id="rId23"/>
    <p:sldId id="289" r:id="rId24"/>
    <p:sldId id="284" r:id="rId25"/>
    <p:sldId id="285" r:id="rId26"/>
  </p:sldIdLst>
  <p:sldSz cx="6858000" cy="9144000" type="letter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94681" autoAdjust="0"/>
  </p:normalViewPr>
  <p:slideViewPr>
    <p:cSldViewPr>
      <p:cViewPr varScale="1">
        <p:scale>
          <a:sx n="91" d="100"/>
          <a:sy n="91" d="100"/>
        </p:scale>
        <p:origin x="1620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993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194175" y="6521450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 eaLnBrk="0" hangingPunct="0">
              <a:lnSpc>
                <a:spcPct val="90000"/>
              </a:lnSpc>
              <a:defRPr/>
            </a:pPr>
            <a:r>
              <a:rPr lang="en-US" sz="1200">
                <a:latin typeface="Arial" charset="0"/>
              </a:rPr>
              <a:t>Page </a:t>
            </a:r>
            <a:fld id="{41DB744E-6A78-49BA-AAD3-D3494C47812D}" type="slidenum">
              <a:rPr lang="en-US" sz="1200">
                <a:latin typeface="Arial" charset="0"/>
              </a:rPr>
              <a:pPr algn="ctr" defTabSz="868363" eaLnBrk="0" hangingPunct="0">
                <a:lnSpc>
                  <a:spcPct val="90000"/>
                </a:lnSpc>
                <a:defRPr/>
              </a:pPr>
              <a:t>‹#›</a:t>
            </a:fld>
            <a:endParaRPr lang="en-US" sz="1200">
              <a:latin typeface="Arial" charset="0"/>
            </a:endParaRPr>
          </a:p>
        </p:txBody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609975" y="515938"/>
            <a:ext cx="1925638" cy="2568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41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722A3-09BF-4C8D-86ED-6D9BE9C92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3CD941-A006-4FB5-A014-506CB8F96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9D395-D1F1-4D57-86DD-8936C9109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D9E79-8095-42C8-A7D9-C16D0165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A0344-43A4-4F6F-B279-473EBAE17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978F89-9244-44F5-B4DB-98FB562BBB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2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5B770-6DD9-4F2F-B80C-CAD657C76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7EBC81-37D2-493F-BA3B-A73D50B2E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5F246-D36D-480E-A44A-413C52D6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86394-F995-41E4-8279-CC5D911A2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1F3E7-DB55-4A95-9E85-4495B5CD3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151F6-134C-47E2-A705-DB1DB868C5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0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52D8C3-4E79-44AB-87A3-22D7129B0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EC515B-3732-4A14-8719-5F49CFF40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C6F70-FA1B-4C20-927A-4497D688C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73BE6-CB82-42F8-864F-644B95E72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668DB-8C36-4B57-B45E-366F59D6B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806A7-EF27-4A4A-9399-1BC9413E27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998C-D7AF-49AA-AE9D-73E6A9A83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5"/>
            <a:ext cx="5915025" cy="579966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BB349-7A23-4473-9A6C-228543557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295400"/>
            <a:ext cx="5915025" cy="6940551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400"/>
            </a:lvl1pPr>
            <a:lvl2pPr>
              <a:spcAft>
                <a:spcPts val="600"/>
              </a:spcAft>
              <a:defRPr sz="2000"/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400"/>
            </a:lvl4pPr>
            <a:lvl5pPr>
              <a:spcAft>
                <a:spcPts val="600"/>
              </a:spcAft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B9879-1382-47A7-894D-9A9CEB301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A54BE-9DBD-4517-851B-008576901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F62C3-1688-4584-9240-771C403C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B8080-6235-46E2-9613-0C5018F6AB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6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4B2EC-EC88-4056-AFC0-10E2D6502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7E9BF-1E2E-4651-A188-BF43A611D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375BF-FF40-42F1-BE8D-347C52F58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5404D-242C-413D-ABB1-4155B185D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0ABEB-E3FE-4E9C-A18F-0D98C0C35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AF6B7-DBA9-4CD4-9F7C-C8B054536A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9E381-E636-4D51-9801-2231EFDFE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5"/>
            <a:ext cx="5915025" cy="732366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5C002-3F59-42D5-98FB-3A173013E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1371600"/>
            <a:ext cx="2914650" cy="6864351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000"/>
            </a:lvl1pPr>
            <a:lvl2pPr>
              <a:spcAft>
                <a:spcPts val="600"/>
              </a:spcAft>
              <a:defRPr sz="1800"/>
            </a:lvl2pPr>
            <a:lvl3pPr>
              <a:spcAft>
                <a:spcPts val="600"/>
              </a:spcAft>
              <a:defRPr sz="1600"/>
            </a:lvl3pPr>
            <a:lvl4pPr>
              <a:spcAft>
                <a:spcPts val="600"/>
              </a:spcAft>
              <a:defRPr sz="1200"/>
            </a:lvl4pPr>
            <a:lvl5pPr>
              <a:spcAft>
                <a:spcPts val="600"/>
              </a:spcAft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B436F6-FA2B-43CD-A179-09E4FA392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1371600"/>
            <a:ext cx="2914650" cy="6864351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2000"/>
            </a:lvl1pPr>
            <a:lvl2pPr>
              <a:spcAft>
                <a:spcPts val="600"/>
              </a:spcAft>
              <a:defRPr sz="1800"/>
            </a:lvl2pPr>
            <a:lvl3pPr>
              <a:spcAft>
                <a:spcPts val="600"/>
              </a:spcAft>
              <a:defRPr sz="1600"/>
            </a:lvl3pPr>
            <a:lvl4pPr>
              <a:spcAft>
                <a:spcPts val="600"/>
              </a:spcAft>
              <a:defRPr sz="1200"/>
            </a:lvl4pPr>
            <a:lvl5pPr>
              <a:spcAft>
                <a:spcPts val="600"/>
              </a:spcAft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EC0D4A-CFB5-4C1E-B7BA-9314C277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FDCA9A-8AC3-4CCD-B1FB-EC91F11F4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0F97F-53E2-4E74-AFE5-9BCDDD757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A7530-C79D-403D-8993-DC7F431D38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2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9CC01-274F-4C23-A62D-E9CF46E0A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37B24-A245-4EBB-B695-97BD4E97B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17D3A9-7F5D-4BE7-951F-F65998107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21C9F1-14B6-4BD0-88D5-7DCFD1CB93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D1A02E-9413-4C69-B0D3-B820AB1661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052A89-F4E8-468D-A58D-333A2107A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ABEDB2-ABD2-4981-8730-33BA01337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444DE-01DE-4ACB-B0B6-7C4D592E6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A2495-718E-4997-BA22-30A3900305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57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4BEDE-4E41-440B-AA20-F68286230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C56DFE-F74C-41FB-836F-BF4C7B2C2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08BC70-F27C-4B3B-AAFE-FAABD1BC4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93211F-1A80-49B5-9381-87A26649E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A38B7-C294-4D2F-A1C8-B35CD71685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2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863448-27F1-436B-A3F6-94CC33BC1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B671B6-AE52-4DC8-AE66-91B369A7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E82FF8-77CB-470B-BD55-E1D9D4314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742FD-0C57-4C87-80C0-42B763FA1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7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F4876-054E-44B9-B30E-13B23FC3C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201C4-A8DB-445F-A8C6-EFD2863AB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508276-F883-4539-86E1-31E115AB2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BD983-7975-4304-8289-B98809729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BF4A5-EC4A-4A5C-965C-4AF76AC4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BC2FA9-7543-4FCE-956E-0D58BE22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2FA88-1DC7-4AB5-8A23-C5378D0107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48653-9771-4175-B286-C3988536E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28A01B-B7BC-4219-A484-40BCB0C060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747164-C44A-46D9-8F29-A6B4C7EE5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0017D-D7E1-4C07-8358-F9672E573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004CB7-832B-4DD6-A525-4CDC400A4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4E2A9-48F9-41E8-9AD8-CBD5B082A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10571-90FF-4EC6-8F4B-8493F44952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9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1E223-FB37-47A0-AF4E-08D1AD7AE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53151-AAF4-4760-A6A8-D7799C88E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EF3CE-B61C-4048-872D-CDED0228E4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90111-29E9-405C-BDC7-78D32EF4AB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A7CC3-A5F4-4DEC-8391-EEC9BDBA0E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3B15D5-5F51-4467-9DEA-6A3D77A90D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8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t-www.cs.uiuc.edu/~plop/plop97/Workshops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5829300" cy="1524000"/>
          </a:xfrm>
        </p:spPr>
        <p:txBody>
          <a:bodyPr/>
          <a:lstStyle/>
          <a:p>
            <a:pPr algn="ctr" eaLnBrk="1" hangingPunct="1"/>
            <a:r>
              <a:rPr lang="en-US" b="1" dirty="0">
                <a:solidFill>
                  <a:schemeClr val="tx1"/>
                </a:solidFill>
              </a:rPr>
              <a:t>Design Patterns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343400"/>
            <a:ext cx="4800600" cy="2336800"/>
          </a:xfrm>
        </p:spPr>
        <p:txBody>
          <a:bodyPr/>
          <a:lstStyle/>
          <a:p>
            <a:pPr eaLnBrk="1" hangingPunct="1"/>
            <a:r>
              <a:rPr lang="en-US" sz="2400" dirty="0"/>
              <a:t>Jim Fawcett</a:t>
            </a:r>
          </a:p>
          <a:p>
            <a:pPr eaLnBrk="1" hangingPunct="1"/>
            <a:r>
              <a:rPr lang="en-US" sz="2400" dirty="0"/>
              <a:t>CSE776 – Design Patterns</a:t>
            </a:r>
          </a:p>
          <a:p>
            <a:pPr eaLnBrk="1" hangingPunct="1"/>
            <a:r>
              <a:rPr lang="en-US" sz="2400" dirty="0"/>
              <a:t>Fall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Presentation Pattern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8" tIns="44450" rIns="90488" bIns="44450"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Participants: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you and the audience</a:t>
            </a:r>
          </a:p>
          <a:p>
            <a:pPr lvl="2" eaLnBrk="1" hangingPunct="1">
              <a:lnSpc>
                <a:spcPct val="80000"/>
              </a:lnSpc>
              <a:spcBef>
                <a:spcPct val="30000"/>
              </a:spcBef>
              <a:buFontTx/>
              <a:buChar char="–"/>
            </a:pPr>
            <a:r>
              <a:rPr lang="en-US" sz="1800" dirty="0"/>
              <a:t>do you tailor your presentation for yourself?</a:t>
            </a:r>
          </a:p>
          <a:p>
            <a:pPr lvl="2" eaLnBrk="1" hangingPunct="1">
              <a:lnSpc>
                <a:spcPct val="80000"/>
              </a:lnSpc>
              <a:spcBef>
                <a:spcPct val="30000"/>
              </a:spcBef>
              <a:buFontTx/>
              <a:buChar char="–"/>
            </a:pPr>
            <a:r>
              <a:rPr lang="en-US" sz="1800" dirty="0"/>
              <a:t>or your audience?</a:t>
            </a:r>
            <a:br>
              <a:rPr lang="en-US" sz="1800" dirty="0"/>
            </a:br>
            <a:endParaRPr lang="en-US" sz="10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Collaborators: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presenter makes eye contact, talks with moderate pace to the back of the room, and frequently asks questions</a:t>
            </a:r>
            <a:br>
              <a:rPr lang="en-US" sz="2000" dirty="0"/>
            </a:b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your talk is successful if the audience: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2000" dirty="0"/>
              <a:t>pays attention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2000" dirty="0"/>
              <a:t>asks questions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2000" dirty="0"/>
              <a:t>argues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2000" dirty="0"/>
              <a:t>gets emotionally involved, e.g., intrigued, excited, angry, pleased</a:t>
            </a:r>
            <a:br>
              <a:rPr lang="en-US" sz="2000" dirty="0"/>
            </a:br>
            <a:endParaRPr lang="en-US" sz="12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your talk is not successful if the audience: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2000" dirty="0"/>
              <a:t>goes to sleep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2000" dirty="0"/>
              <a:t>sits in stony silence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2000" dirty="0"/>
              <a:t>carries on parallel conversations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2000" dirty="0"/>
              <a:t>gets up and leaves</a:t>
            </a:r>
            <a:br>
              <a:rPr lang="en-US" sz="2000" dirty="0"/>
            </a:br>
            <a:endParaRPr lang="en-US" sz="12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Presentation Pattern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8" tIns="44450" rIns="90488" bIns="44450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Consequences: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if successful you get one or more of the following: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000" dirty="0"/>
              <a:t>promoted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000" dirty="0"/>
              <a:t>a salary increase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000" dirty="0"/>
              <a:t>a pat on the back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000" dirty="0"/>
              <a:t>your boss takes the credit</a:t>
            </a:r>
            <a:br>
              <a:rPr lang="en-US" sz="2000" dirty="0"/>
            </a:b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if unsuccessful you get one or more of these: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000" dirty="0"/>
              <a:t>no raise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000" dirty="0"/>
              <a:t>your work station replaced with a </a:t>
            </a:r>
            <a:br>
              <a:rPr lang="en-US" sz="2000" dirty="0"/>
            </a:br>
            <a:r>
              <a:rPr lang="en-US" sz="2000" dirty="0"/>
              <a:t>486 Windows 95 machine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000" dirty="0"/>
              <a:t>the opportunity to seek new employment</a:t>
            </a:r>
            <a:br>
              <a:rPr lang="en-US" sz="2000" dirty="0"/>
            </a:br>
            <a:endParaRPr lang="en-US" sz="105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800" dirty="0"/>
              <a:t>Presentation Pattern Implementation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8" tIns="44450" rIns="90488" bIns="44450"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Sign post: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2000" dirty="0"/>
              <a:t>tell them what you’re going to tell them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2000" dirty="0"/>
              <a:t>tell them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2000" dirty="0"/>
              <a:t>tell them what you told them</a:t>
            </a:r>
            <a:br>
              <a:rPr lang="en-US" sz="2000" dirty="0"/>
            </a:br>
            <a:endParaRPr lang="en-US" sz="12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Limit detail: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2000" dirty="0"/>
              <a:t>no more than five items per level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2000" dirty="0"/>
              <a:t>usually no more than two levels</a:t>
            </a:r>
            <a:br>
              <a:rPr lang="en-US" sz="2000" dirty="0"/>
            </a:br>
            <a:endParaRPr lang="en-US" sz="12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Don’t read your slides: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2000" dirty="0"/>
              <a:t>best to leave off details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2000" dirty="0"/>
              <a:t>use brief bullets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2000" dirty="0"/>
              <a:t>verbalize the details in your own words, using notes if you need to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2000" dirty="0"/>
              <a:t>have back up slides with details if your audience asks questions</a:t>
            </a:r>
          </a:p>
          <a:p>
            <a:pPr lvl="1" eaLnBrk="1" hangingPunct="1">
              <a:lnSpc>
                <a:spcPct val="8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2000" dirty="0"/>
              <a:t>leave unexplored packets of information with your audience</a:t>
            </a:r>
            <a:br>
              <a:rPr lang="en-US" sz="2000" dirty="0"/>
            </a:br>
            <a:endParaRPr lang="en-US" sz="12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Never, never, never, never, never apologize. </a:t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471488" y="486835"/>
            <a:ext cx="6081712" cy="57996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/>
              <a:t>Presentation Pattern Implementation </a:t>
            </a:r>
            <a:r>
              <a:rPr lang="en-US" sz="2000" dirty="0"/>
              <a:t>(continued)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8" tIns="44450" rIns="90488" bIns="44450"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100" dirty="0"/>
              <a:t>Encourage questions: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1800" dirty="0"/>
              <a:t>stop frequently and ask questions of audience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1800" dirty="0"/>
              <a:t>badger them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SzTx/>
              <a:buFont typeface="Wingdings" pitchFamily="2" charset="2"/>
              <a:buChar char="§"/>
            </a:pPr>
            <a:r>
              <a:rPr lang="en-US" sz="2000" dirty="0"/>
              <a:t>say outrageous things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Pick out three or four people in the audience: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1800" dirty="0"/>
              <a:t>speak directly to them in near conversational manner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1800" dirty="0"/>
              <a:t>adjust your pace based on their reactions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1800" dirty="0"/>
              <a:t>look them in the eyes</a:t>
            </a:r>
            <a:endParaRPr lang="en-US" sz="1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Keep it interesting: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1800" dirty="0"/>
              <a:t>Tell one or two really corny jokes.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1800" dirty="0"/>
              <a:t>wave you arms, walk around, gesture (politely)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1800" dirty="0"/>
              <a:t>vary your pitch and volume</a:t>
            </a:r>
            <a:endParaRPr lang="en-US" sz="1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Be as positive and optimistic as you can be.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Rules of thumb: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1800" dirty="0"/>
              <a:t>allow 3 minutes per slide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1800" dirty="0"/>
              <a:t>don’t time yourself during the talk.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buSzPct val="95000"/>
              <a:buFont typeface="Wingdings" pitchFamily="2" charset="2"/>
              <a:buChar char="§"/>
            </a:pPr>
            <a:r>
              <a:rPr lang="en-US" sz="1800" dirty="0"/>
              <a:t>plan 3 to 5 hours of preparation for each hour of delivery</a:t>
            </a:r>
            <a:endParaRPr lang="en-US" sz="1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Stop before you get boring </a:t>
            </a:r>
            <a:br>
              <a:rPr lang="en-US" sz="2000" dirty="0"/>
            </a:br>
            <a:r>
              <a:rPr lang="en-US" sz="2000" dirty="0"/>
              <a:t>(unless you’re avoiding a quiz).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Presentation Pattern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/>
              <a:t>Known Uses:</a:t>
            </a:r>
            <a:br>
              <a:rPr lang="en-US" sz="3200" dirty="0"/>
            </a:br>
            <a:endParaRPr lang="en-US" sz="1050" dirty="0"/>
          </a:p>
          <a:p>
            <a:pPr lvl="1" eaLnBrk="1" hangingPunct="1"/>
            <a:r>
              <a:rPr lang="en-US" sz="2800" dirty="0"/>
              <a:t>You will make many presentations during your career</a:t>
            </a:r>
          </a:p>
          <a:p>
            <a:pPr lvl="2" eaLnBrk="1" hangingPunct="1"/>
            <a:r>
              <a:rPr lang="en-US" dirty="0"/>
              <a:t>Selling ideas to your boss and customers</a:t>
            </a:r>
          </a:p>
          <a:p>
            <a:pPr lvl="2" eaLnBrk="1" hangingPunct="1"/>
            <a:r>
              <a:rPr lang="en-US" dirty="0"/>
              <a:t>Providing status reports on the work of your team</a:t>
            </a:r>
          </a:p>
          <a:p>
            <a:pPr lvl="2" eaLnBrk="1" hangingPunct="1"/>
            <a:r>
              <a:rPr lang="en-US" dirty="0"/>
              <a:t>Participating in interviews</a:t>
            </a:r>
          </a:p>
          <a:p>
            <a:pPr lvl="3" eaLnBrk="1" hangingPunct="1"/>
            <a:r>
              <a:rPr lang="en-US" sz="2000" dirty="0"/>
              <a:t>As candidate</a:t>
            </a:r>
          </a:p>
          <a:p>
            <a:pPr lvl="3" eaLnBrk="1" hangingPunct="1"/>
            <a:r>
              <a:rPr lang="en-US" sz="2000" dirty="0"/>
              <a:t>As recruiter</a:t>
            </a:r>
          </a:p>
          <a:p>
            <a:pPr lvl="2" eaLnBrk="1" hangingPunct="1"/>
            <a:r>
              <a:rPr lang="en-US" dirty="0"/>
              <a:t>Demonstrating finished work</a:t>
            </a:r>
          </a:p>
          <a:p>
            <a:pPr lvl="2" eaLnBrk="1" hangingPunct="1"/>
            <a:r>
              <a:rPr lang="en-US" dirty="0"/>
              <a:t>Training new hires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/>
              <a:t>Presentation Pattern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057400"/>
            <a:ext cx="3886200" cy="1524000"/>
          </a:xfrm>
          <a:solidFill>
            <a:schemeClr val="bg1">
              <a:lumMod val="95000"/>
              <a:alpha val="32941"/>
            </a:schemeClr>
          </a:solidFill>
        </p:spPr>
        <p:txBody>
          <a:bodyPr anchor="ctr"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dirty="0"/>
              <a:t>End of Pattern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dirty="0"/>
              <a:t>Next - More about Patterns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Pattern Types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8" tIns="44450" rIns="90488" bIns="44450">
            <a:normAutofit/>
          </a:bodyPr>
          <a:lstStyle/>
          <a:p>
            <a:pPr eaLnBrk="1" hangingPunct="1"/>
            <a:r>
              <a:rPr lang="en-US" sz="2400" b="1" dirty="0"/>
              <a:t>Creational Patterns</a:t>
            </a:r>
            <a:br>
              <a:rPr lang="en-US" sz="2400" dirty="0"/>
            </a:br>
            <a:br>
              <a:rPr lang="en-US" sz="900" dirty="0"/>
            </a:br>
            <a:r>
              <a:rPr lang="en-US" sz="2400" dirty="0"/>
              <a:t>defer some part of the object creation process to subclasses or to other objects</a:t>
            </a:r>
          </a:p>
          <a:p>
            <a:pPr lvl="1" eaLnBrk="1" hangingPunct="1"/>
            <a:r>
              <a:rPr lang="en-US" sz="2000" u="sng" dirty="0"/>
              <a:t>abstract factory</a:t>
            </a:r>
            <a:br>
              <a:rPr lang="en-US" sz="2000" dirty="0"/>
            </a:br>
            <a:r>
              <a:rPr lang="en-US" sz="2000" dirty="0"/>
              <a:t>provide interface for building related or dependent objects without specifying their concrete classes</a:t>
            </a:r>
          </a:p>
          <a:p>
            <a:pPr lvl="1" eaLnBrk="1" hangingPunct="1"/>
            <a:r>
              <a:rPr lang="en-US" sz="2000" u="sng" dirty="0"/>
              <a:t>builder</a:t>
            </a:r>
            <a:br>
              <a:rPr lang="en-US" sz="2000" dirty="0"/>
            </a:br>
            <a:r>
              <a:rPr lang="en-US" sz="2000" dirty="0"/>
              <a:t>separate construction from representation so one construction process can build many representations</a:t>
            </a:r>
          </a:p>
          <a:p>
            <a:pPr lvl="1" eaLnBrk="1" hangingPunct="1"/>
            <a:r>
              <a:rPr lang="en-US" sz="2000" u="sng" dirty="0"/>
              <a:t>factory method</a:t>
            </a:r>
            <a:br>
              <a:rPr lang="en-US" sz="2000" u="sng" dirty="0"/>
            </a:br>
            <a:r>
              <a:rPr lang="en-US" sz="2000" dirty="0"/>
              <a:t>define interface for creating object but let subclasses decide which object to create</a:t>
            </a:r>
          </a:p>
          <a:p>
            <a:pPr lvl="1" eaLnBrk="1" hangingPunct="1"/>
            <a:r>
              <a:rPr lang="en-US" sz="2000" u="sng" dirty="0"/>
              <a:t>prototype</a:t>
            </a:r>
            <a:br>
              <a:rPr lang="en-US" sz="2000" dirty="0"/>
            </a:br>
            <a:r>
              <a:rPr lang="en-US" sz="2000" dirty="0"/>
              <a:t>specify object to create using a prototype and construct by cloning</a:t>
            </a:r>
          </a:p>
          <a:p>
            <a:pPr lvl="1" eaLnBrk="1" hangingPunct="1"/>
            <a:r>
              <a:rPr lang="en-US" sz="2000" u="sng" dirty="0"/>
              <a:t>singleton</a:t>
            </a:r>
            <a:br>
              <a:rPr lang="en-US" sz="2000" dirty="0"/>
            </a:br>
            <a:r>
              <a:rPr lang="en-US" sz="2000" dirty="0"/>
              <a:t>ensure class has only one object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Pattern Types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8" tIns="44450" rIns="90488" bIns="44450"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b="1" dirty="0"/>
              <a:t>Structural</a:t>
            </a:r>
            <a:br>
              <a:rPr lang="en-US" sz="900" dirty="0"/>
            </a:br>
            <a:br>
              <a:rPr lang="en-US" sz="900" dirty="0"/>
            </a:br>
            <a:r>
              <a:rPr lang="en-US" sz="2400" dirty="0"/>
              <a:t>Describe useful ways of building inheritance hierarchies or assembling objects to deal effectively with some design problem.</a:t>
            </a:r>
            <a:br>
              <a:rPr lang="en-US" sz="2400" dirty="0"/>
            </a:br>
            <a:endParaRPr lang="en-US" sz="900" dirty="0"/>
          </a:p>
          <a:p>
            <a:pPr lvl="1" eaLnBrk="1" hangingPunct="1">
              <a:lnSpc>
                <a:spcPct val="80000"/>
              </a:lnSpc>
            </a:pPr>
            <a:r>
              <a:rPr lang="en-US" sz="2000" u="sng" dirty="0"/>
              <a:t>adapter</a:t>
            </a:r>
            <a:r>
              <a:rPr lang="en-US" sz="2000" dirty="0"/>
              <a:t> (wrapper)</a:t>
            </a:r>
            <a:br>
              <a:rPr lang="en-US" sz="2000" dirty="0"/>
            </a:br>
            <a:r>
              <a:rPr lang="en-US" sz="2000" dirty="0"/>
              <a:t>wrap a new interface around an existing class or module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u="sng" dirty="0"/>
              <a:t>bridge</a:t>
            </a:r>
            <a:r>
              <a:rPr lang="en-US" sz="2000" dirty="0"/>
              <a:t> (handle/body)</a:t>
            </a:r>
            <a:br>
              <a:rPr lang="en-US" sz="2000" dirty="0"/>
            </a:br>
            <a:r>
              <a:rPr lang="en-US" sz="2000" dirty="0"/>
              <a:t>decouple abstraction from its implementation so that each can change independently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u="sng" dirty="0"/>
              <a:t>composite</a:t>
            </a:r>
            <a:br>
              <a:rPr lang="en-US" sz="2000" dirty="0"/>
            </a:br>
            <a:r>
              <a:rPr lang="en-US" sz="2000" dirty="0"/>
              <a:t>build recursive structure representing part/whole com-positions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u="sng" dirty="0"/>
              <a:t>decorator</a:t>
            </a:r>
            <a:br>
              <a:rPr lang="en-US" sz="2000" dirty="0"/>
            </a:br>
            <a:r>
              <a:rPr lang="en-US" sz="2000" dirty="0"/>
              <a:t>attach responsibilities to an object dynamically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u="sng" dirty="0"/>
              <a:t>facade</a:t>
            </a:r>
            <a:br>
              <a:rPr lang="en-US" sz="2000" u="sng" dirty="0"/>
            </a:br>
            <a:r>
              <a:rPr lang="en-US" sz="2000" dirty="0"/>
              <a:t>provide one interface for a set of objects with logically connected but different interfaces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u="sng" dirty="0"/>
              <a:t>flyweight</a:t>
            </a:r>
            <a:br>
              <a:rPr lang="en-US" sz="2000" u="sng" dirty="0"/>
            </a:br>
            <a:r>
              <a:rPr lang="en-US" sz="2000" dirty="0"/>
              <a:t>use state sharing to support use of many fine-grained objects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u="sng" dirty="0"/>
              <a:t>proxy</a:t>
            </a:r>
            <a:br>
              <a:rPr lang="en-US" sz="2000" u="sng" dirty="0"/>
            </a:br>
            <a:r>
              <a:rPr lang="en-US" sz="2000" dirty="0"/>
              <a:t>provide surrogate object to another to control access to it</a:t>
            </a:r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Pattern Types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8" tIns="44450" rIns="90488" bIns="44450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dirty="0"/>
              <a:t>Behavioral</a:t>
            </a:r>
            <a:br>
              <a:rPr lang="en-US" sz="900" dirty="0"/>
            </a:br>
            <a:br>
              <a:rPr lang="en-US" sz="900" dirty="0"/>
            </a:br>
            <a:r>
              <a:rPr lang="en-US" sz="2400" dirty="0"/>
              <a:t>group classes or objects into patterns which perform some task in a particularly effective way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u="sng" dirty="0"/>
              <a:t>chain of responsibility</a:t>
            </a:r>
            <a:br>
              <a:rPr lang="en-US" sz="2000" dirty="0"/>
            </a:br>
            <a:r>
              <a:rPr lang="en-US" sz="2000" dirty="0"/>
              <a:t>decouple requestor from receiver by allowing more than one object to handle request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u="sng" dirty="0"/>
              <a:t>command</a:t>
            </a:r>
            <a:br>
              <a:rPr lang="en-US" sz="2000" dirty="0"/>
            </a:br>
            <a:r>
              <a:rPr lang="en-US" sz="2000" dirty="0"/>
              <a:t>encapsulate request as object, separating request from execution, and dynamically binding invoker with receiver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u="sng" dirty="0"/>
              <a:t>interpreter</a:t>
            </a:r>
            <a:br>
              <a:rPr lang="en-US" sz="2000" u="sng" dirty="0"/>
            </a:br>
            <a:r>
              <a:rPr lang="en-US" sz="2000" dirty="0"/>
              <a:t>represent and process a grammar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u="sng" dirty="0"/>
              <a:t>iterator</a:t>
            </a:r>
            <a:br>
              <a:rPr lang="en-US" sz="2000" u="sng" dirty="0"/>
            </a:br>
            <a:r>
              <a:rPr lang="en-US" sz="2000" dirty="0"/>
              <a:t>access container elements sequentially without breaking encapsulation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u="sng" dirty="0"/>
              <a:t>mediator</a:t>
            </a:r>
            <a:br>
              <a:rPr lang="en-US" sz="2000" dirty="0"/>
            </a:br>
            <a:r>
              <a:rPr lang="en-US" sz="2000" dirty="0"/>
              <a:t>lets objects communicate without knowing about each other explicitly</a:t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Pattern Types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8" tIns="44450" rIns="90488" bIns="44450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dirty="0"/>
              <a:t>Behavioral</a:t>
            </a:r>
            <a:r>
              <a:rPr lang="en-US" sz="2400" dirty="0"/>
              <a:t> patterns (continued)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u="sng" dirty="0"/>
              <a:t>memento</a:t>
            </a:r>
            <a:br>
              <a:rPr lang="en-US" sz="2000" u="sng" dirty="0"/>
            </a:br>
            <a:r>
              <a:rPr lang="en-US" sz="2000" dirty="0"/>
              <a:t>capture and return a state (or partial state) snapshot supporting undo and </a:t>
            </a:r>
            <a:r>
              <a:rPr lang="en-US" sz="2000" dirty="0" err="1"/>
              <a:t>checkpointing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u="sng" dirty="0"/>
              <a:t>observer</a:t>
            </a:r>
            <a:br>
              <a:rPr lang="en-US" sz="2000" u="sng" dirty="0"/>
            </a:br>
            <a:r>
              <a:rPr lang="en-US" sz="2000" dirty="0"/>
              <a:t>when one object changes state all dependents are notified and updated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u="sng" dirty="0"/>
              <a:t>state</a:t>
            </a:r>
            <a:br>
              <a:rPr lang="en-US" sz="2000" u="sng" dirty="0"/>
            </a:br>
            <a:r>
              <a:rPr lang="en-US" sz="2000" dirty="0"/>
              <a:t>represent finite state machine (remember elevator simulation)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u="sng" dirty="0"/>
              <a:t>strategy</a:t>
            </a:r>
            <a:br>
              <a:rPr lang="en-US" sz="2000" u="sng" dirty="0"/>
            </a:br>
            <a:r>
              <a:rPr lang="en-US" sz="2000" dirty="0"/>
              <a:t>define a public interface for a family of algorithms which will be used interchange-ably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u="sng" dirty="0"/>
              <a:t>template</a:t>
            </a:r>
            <a:br>
              <a:rPr lang="en-US" sz="2000" u="sng" dirty="0"/>
            </a:br>
            <a:r>
              <a:rPr lang="en-US" sz="2000" dirty="0"/>
              <a:t>factor common steps of a family of algorithms into a base class and define subclasses to complete the family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u="sng" dirty="0"/>
              <a:t>visitor</a:t>
            </a:r>
            <a:br>
              <a:rPr lang="en-US" sz="2000" u="sng" dirty="0"/>
            </a:br>
            <a:r>
              <a:rPr lang="en-US" sz="2000" dirty="0"/>
              <a:t>represent an operation to be performed on each element of a container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Design Patterns Class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6183313" cy="6400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Run in Seminar Style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Each class consists of student presentations of design patterns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Each presentation is followed by a discussion of the material presented </a:t>
            </a:r>
            <a:br>
              <a:rPr lang="en-US" sz="2000" dirty="0"/>
            </a:b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We will cover all 23 patterns in the text plus additional material.</a:t>
            </a:r>
            <a:br>
              <a:rPr lang="en-US" sz="2400" dirty="0"/>
            </a:b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 will serve as moderator and organizer.</a:t>
            </a:r>
            <a:br>
              <a:rPr lang="en-US" sz="2400" dirty="0"/>
            </a:b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You will do all of the work preparing for and delivering presentations on each pattern</a:t>
            </a:r>
            <a:br>
              <a:rPr lang="en-US" sz="2400" dirty="0"/>
            </a:b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 will present a few of the patterns.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First pattern today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About 20 % of the remainder</a:t>
            </a:r>
            <a:br>
              <a:rPr lang="en-US" sz="2000" dirty="0"/>
            </a:b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Additional Patterns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hlinkClick r:id="rId3"/>
              </a:rPr>
              <a:t>Plop 4 Conference</a:t>
            </a:r>
            <a:endParaRPr 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Pattern Languages Of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Books on hold in </a:t>
            </a:r>
            <a:r>
              <a:rPr lang="en-US" sz="2800" dirty="0" err="1"/>
              <a:t>Sci</a:t>
            </a:r>
            <a:r>
              <a:rPr lang="en-US" sz="2800" dirty="0"/>
              <a:t>-Tech Library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Design Patterns, Gamma et. al., Addison-Wesley, 1995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Refactoring to Patterns, </a:t>
            </a:r>
            <a:r>
              <a:rPr lang="en-US" sz="2400" dirty="0" err="1"/>
              <a:t>Kerievsky</a:t>
            </a:r>
            <a:r>
              <a:rPr lang="en-US" sz="2400" dirty="0"/>
              <a:t>, Addison-Wesley, 2005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Patterns of Enterprise Application Architecture, Fowler, Addison-Wesley, 2003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Enterprise Integration Patterns, </a:t>
            </a:r>
            <a:r>
              <a:rPr lang="en-US" sz="2400" dirty="0" err="1"/>
              <a:t>Hohpe</a:t>
            </a:r>
            <a:r>
              <a:rPr lang="en-US" sz="2400" dirty="0"/>
              <a:t> and Woolf, Addison-Wesley, 2004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Pattern Oriented Software Architecture, Schmidt, Wiley, 2000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Head First Design Patterns, Freeman and Freeman, OReilly,2004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Patterns Support Change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8" tIns="44450" rIns="90488" bIns="44450"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1800" dirty="0"/>
              <a:t>Design patterns can help to avoid massive redesign when faced with the need for change.</a:t>
            </a:r>
            <a:br>
              <a:rPr lang="en-US" sz="1800" dirty="0"/>
            </a:b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1800" u="sng" dirty="0"/>
              <a:t>Creating an object using a class name</a:t>
            </a:r>
            <a:r>
              <a:rPr lang="en-US" sz="1800" dirty="0"/>
              <a:t> commits you to an implementation as well as an interface.  To avoid this create objects indirectly: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	abstract factory, factory method, prototype</a:t>
            </a:r>
            <a:br>
              <a:rPr lang="en-US" sz="1800" dirty="0"/>
            </a:b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1800" u="sng" dirty="0"/>
              <a:t>Specifying a request by name</a:t>
            </a:r>
            <a:r>
              <a:rPr lang="en-US" sz="1800" dirty="0"/>
              <a:t> commits you to one specific member operation.  You can avoid specific requests by using: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	chain of command, command</a:t>
            </a:r>
            <a:br>
              <a:rPr lang="en-US" sz="1800" dirty="0"/>
            </a:b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1800" dirty="0"/>
              <a:t>If clients </a:t>
            </a:r>
            <a:r>
              <a:rPr lang="en-US" sz="1800" u="sng" dirty="0"/>
              <a:t>know how an object is represented or implemented, or where it is located</a:t>
            </a:r>
            <a:r>
              <a:rPr lang="en-US" sz="1800" dirty="0"/>
              <a:t>, then the client may need to change if the object changes.  This kind of information can be hidden using the patterns: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	abstract factory, bridge, memento, proxy</a:t>
            </a:r>
            <a:br>
              <a:rPr lang="en-US" sz="1800" dirty="0"/>
            </a:b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1800" u="sng" dirty="0"/>
              <a:t>Objects that depend on algorithms</a:t>
            </a:r>
            <a:r>
              <a:rPr lang="en-US" sz="1800" dirty="0"/>
              <a:t> have to change when the algorithm changes.  The algorithms can be isolated using: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	builder, iterator, strategy, template, visitor 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Patterns Support Change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8" tIns="44450" rIns="90488" bIns="44450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u="sng" dirty="0"/>
              <a:t>Tightly coupled classes</a:t>
            </a:r>
            <a:r>
              <a:rPr lang="en-US" sz="2000" dirty="0"/>
              <a:t> mean you can’t remove or change a class without understanding and changing many other classes.  Loose coupling is supported by the patterns: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   abstract factory, bridge, chain of responsibility,</a:t>
            </a:r>
            <a:br>
              <a:rPr lang="en-US" sz="2000" dirty="0"/>
            </a:br>
            <a:r>
              <a:rPr lang="en-US" sz="2000" dirty="0"/>
              <a:t>    command, facade, mediator, and observer</a:t>
            </a:r>
            <a:br>
              <a:rPr lang="en-US" sz="2000" dirty="0"/>
            </a:b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Extending functionality by </a:t>
            </a:r>
            <a:r>
              <a:rPr lang="en-US" sz="2000" dirty="0" err="1"/>
              <a:t>subclassing</a:t>
            </a:r>
            <a:r>
              <a:rPr lang="en-US" sz="2000" dirty="0"/>
              <a:t> is not always easy.  </a:t>
            </a:r>
            <a:r>
              <a:rPr lang="en-US" sz="2000" u="sng" dirty="0"/>
              <a:t>Object composition and delegation provide an alternate flexible means for extending functionality</a:t>
            </a:r>
            <a:r>
              <a:rPr lang="en-US" sz="2000" dirty="0"/>
              <a:t>.  Many of the patterns, discussed in the class text, allow you to customize by defining one subclass and composing its objects with existing classes.  See: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	bridge, chain of responsibility, composite,</a:t>
            </a:r>
            <a:br>
              <a:rPr lang="en-US" sz="2000" dirty="0"/>
            </a:br>
            <a:r>
              <a:rPr lang="en-US" sz="2000" dirty="0"/>
              <a:t>	decorator, observer, strategy</a:t>
            </a:r>
            <a:br>
              <a:rPr lang="en-US" sz="2000" dirty="0"/>
            </a:b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If you need to modify behavior of a class, but can’t directly do so conveniently (perhaps there are too many subclasses) try some of the patterns: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	adapter, decorator, visitor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Surprise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/>
              <a:t>You may be surprised that the Design Patterns book does not use C++ templates</a:t>
            </a:r>
          </a:p>
          <a:p>
            <a:pPr lvl="1" eaLnBrk="1" hangingPunct="1"/>
            <a:r>
              <a:rPr lang="en-US" sz="2400" dirty="0"/>
              <a:t>Templates were just being introduced at the time the book was published.</a:t>
            </a:r>
          </a:p>
          <a:p>
            <a:pPr lvl="1" eaLnBrk="1" hangingPunct="1"/>
            <a:r>
              <a:rPr lang="en-US" sz="2400" dirty="0"/>
              <a:t>Very few compilers implemented them correctly, if at all, at that time.</a:t>
            </a:r>
          </a:p>
          <a:p>
            <a:pPr lvl="1" eaLnBrk="1" hangingPunct="1"/>
            <a:r>
              <a:rPr lang="en-US" sz="2400" dirty="0"/>
              <a:t>You are encouraged to implement patterns in your demonstrations using templates.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Design Patterns Course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400" dirty="0"/>
              <a:t>There are no examinations.</a:t>
            </a:r>
            <a:br>
              <a:rPr lang="en-US" sz="900" dirty="0"/>
            </a:br>
            <a:endParaRPr lang="en-US" sz="900" dirty="0"/>
          </a:p>
          <a:p>
            <a:pPr eaLnBrk="1" hangingPunct="1"/>
            <a:r>
              <a:rPr lang="en-US" sz="2400" dirty="0"/>
              <a:t>You can expect to make several presentations.</a:t>
            </a:r>
            <a:br>
              <a:rPr lang="en-US" sz="2400" dirty="0"/>
            </a:br>
            <a:endParaRPr lang="en-US" sz="900" dirty="0"/>
          </a:p>
          <a:p>
            <a:pPr eaLnBrk="1" hangingPunct="1"/>
            <a:r>
              <a:rPr lang="en-US" sz="2400" dirty="0"/>
              <a:t>Only small amounts of coding are required.</a:t>
            </a:r>
            <a:endParaRPr lang="en-US" sz="2000" dirty="0"/>
          </a:p>
          <a:p>
            <a:pPr lvl="1" eaLnBrk="1" hangingPunct="1"/>
            <a:r>
              <a:rPr lang="en-US" sz="2000" dirty="0"/>
              <a:t>The smallest demo you can devise that implements the pattern, using all the participant names</a:t>
            </a:r>
          </a:p>
          <a:p>
            <a:pPr lvl="1" eaLnBrk="1" hangingPunct="1"/>
            <a:r>
              <a:rPr lang="en-US" sz="2000" dirty="0"/>
              <a:t>A slightly larger example that shows how the pattern could support some application</a:t>
            </a:r>
            <a:br>
              <a:rPr lang="en-US" sz="800" dirty="0"/>
            </a:br>
            <a:endParaRPr lang="en-US" sz="800" dirty="0"/>
          </a:p>
          <a:p>
            <a:pPr eaLnBrk="1" hangingPunct="1"/>
            <a:r>
              <a:rPr lang="en-US" sz="2400" dirty="0"/>
              <a:t>Leading effective presentations and contributing during other’s is an important part of this class.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2667000"/>
            <a:ext cx="4953000" cy="1905000"/>
          </a:xfr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anchor="ctr"/>
          <a:lstStyle/>
          <a:p>
            <a:pPr algn="ctr" eaLnBrk="1" hangingPunct="1"/>
            <a:r>
              <a:rPr lang="en-US" dirty="0"/>
              <a:t>End of Presentation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Your Responsibilities as Presenters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Prepare a Power-Point presentation for delivery in class following the pattern format discussed in the text.</a:t>
            </a:r>
            <a:br>
              <a:rPr lang="en-US" sz="2400" dirty="0"/>
            </a:b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Prepare two pieces of C++, C#, or Java code.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an operational skeleton which compiles, links, and runs, but has no more code than absolutely necessary to illustrate how the pattern 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a more detailed example, just large enough to show how the pattern is used in a realistic context</a:t>
            </a:r>
            <a:br>
              <a:rPr lang="en-US" sz="2000" dirty="0"/>
            </a:b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Deliver your presentation using guidelines discussed in subsequent slides today.</a:t>
            </a:r>
            <a:br>
              <a:rPr lang="en-US" sz="2400" dirty="0"/>
            </a:b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Lead a discussion of the pattern.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prepare a list of questions, assertions, and issues to use for this part -- don’t make slides for this part, just use the notes to help you organize and lead the discussion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I will help, but it’s your responsibility to get the discussion going.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Grades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dirty="0"/>
              <a:t>Grades are based on:</a:t>
            </a:r>
            <a:br>
              <a:rPr lang="en-US" sz="2400" b="1" dirty="0"/>
            </a:br>
            <a:endParaRPr lang="en-US" sz="900" b="1" dirty="0"/>
          </a:p>
          <a:p>
            <a:pPr lvl="1" eaLnBrk="1" hangingPunct="1">
              <a:lnSpc>
                <a:spcPct val="90000"/>
              </a:lnSpc>
            </a:pPr>
            <a:r>
              <a:rPr lang="en-US" sz="2000" u="sng" dirty="0"/>
              <a:t>your presentation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but not affected by your command of the English 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u="sng" dirty="0"/>
              <a:t>your code samples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/>
              <a:t>these will be put on a class directory, accessible from ECS cluster:</a:t>
            </a:r>
            <a:br>
              <a:rPr lang="en-US" sz="1800" dirty="0"/>
            </a:br>
            <a:r>
              <a:rPr lang="en-US" sz="1800" dirty="0"/>
              <a:t>www.ecs.syr.edu/faculty/fawcett/handouts/CSE776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the closing </a:t>
            </a:r>
            <a:r>
              <a:rPr lang="en-US" sz="2000" u="sng" dirty="0"/>
              <a:t>discussion you lead</a:t>
            </a:r>
            <a:r>
              <a:rPr lang="en-US" sz="2000" dirty="0"/>
              <a:t>, focused on your pattern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u="sng" dirty="0"/>
              <a:t>Your participation in discussions</a:t>
            </a:r>
            <a:r>
              <a:rPr lang="en-US" sz="2000" dirty="0"/>
              <a:t> of patterns presented by other students</a:t>
            </a:r>
            <a:br>
              <a:rPr lang="en-US" sz="2000" dirty="0"/>
            </a:br>
            <a:endParaRPr lang="en-US" sz="9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Most patterns will be presented by three or four students.</a:t>
            </a:r>
            <a:br>
              <a:rPr lang="en-US" sz="2400" dirty="0"/>
            </a:br>
            <a:endParaRPr lang="en-US" sz="9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Usually </a:t>
            </a:r>
            <a:r>
              <a:rPr lang="en-US" dirty="0"/>
              <a:t>two</a:t>
            </a:r>
            <a:r>
              <a:rPr lang="en-US" sz="2400" dirty="0"/>
              <a:t> students prepare and present the pattern-based part of the presentation.</a:t>
            </a:r>
            <a:br>
              <a:rPr lang="en-US" sz="2400" dirty="0"/>
            </a:br>
            <a:endParaRPr lang="en-US" sz="900" dirty="0"/>
          </a:p>
          <a:p>
            <a:pPr eaLnBrk="1" hangingPunct="1">
              <a:lnSpc>
                <a:spcPct val="90000"/>
              </a:lnSpc>
            </a:pPr>
            <a:r>
              <a:rPr lang="en-US" sz="2400" dirty="0" err="1"/>
              <a:t>Twp</a:t>
            </a:r>
            <a:r>
              <a:rPr lang="en-US" sz="2400" dirty="0"/>
              <a:t> other members of the team prepare and present code examples.</a:t>
            </a:r>
            <a:br>
              <a:rPr lang="en-US" sz="2400" dirty="0"/>
            </a:br>
            <a:endParaRPr lang="en-US" sz="9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The specifics of how you do this is up to you and your presentation partner(s) 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5829300" cy="1219200"/>
          </a:xfrm>
        </p:spPr>
        <p:txBody>
          <a:bodyPr/>
          <a:lstStyle/>
          <a:p>
            <a:pPr eaLnBrk="1" hangingPunct="1"/>
            <a:r>
              <a:rPr lang="en-US" dirty="0"/>
              <a:t>Patterns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5715000" cy="7086600"/>
          </a:xfrm>
          <a:noFill/>
        </p:spPr>
        <p:txBody>
          <a:bodyPr lIns="90488" tIns="44450" rIns="90488" bIns="44450"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A pattern is a model of a software component which has a specific structure allowing it to successfully solve some set of design problems.</a:t>
            </a:r>
            <a:br>
              <a:rPr lang="en-US" sz="2000" dirty="0"/>
            </a:br>
            <a:r>
              <a:rPr lang="en-US" sz="20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Patterns convey their message with text and diagram descriptions of a specific design idiom at the architectural and implementation levels.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Architecture is shown using class diagrams and object relationships in the OMT notation.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Implementation is shown with sample code fragments.</a:t>
            </a:r>
            <a:br>
              <a:rPr lang="en-US" sz="1800" dirty="0"/>
            </a:b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 A pattern provides: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a name which, given a catalog of patterns, allows designers to communicate precisely about their designs.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a statement which describes a design problem the pattern is trying to handle.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a solution in terms of architecture and implementation.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a brief description of each of the collaborators in the pattern.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/>
              <a:t>optionally, a critique describing the strengths and weaknesses of the pattern.</a:t>
            </a:r>
            <a:br>
              <a:rPr lang="en-US" sz="1800" dirty="0"/>
            </a:br>
            <a:endParaRPr lang="en-US" sz="18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5562600" cy="7239000"/>
          </a:xfrm>
        </p:spPr>
        <p:txBody>
          <a:bodyPr/>
          <a:lstStyle/>
          <a:p>
            <a:pPr eaLnBrk="1" hangingPunct="1"/>
            <a:r>
              <a:rPr lang="en-US" sz="2000"/>
              <a:t>Patterns are used to describe:</a:t>
            </a:r>
          </a:p>
          <a:p>
            <a:pPr lvl="1" eaLnBrk="1" hangingPunct="1"/>
            <a:r>
              <a:rPr lang="en-US" sz="1800"/>
              <a:t>software architectural components</a:t>
            </a:r>
            <a:br>
              <a:rPr lang="en-US" sz="1800"/>
            </a:br>
            <a:r>
              <a:rPr lang="en-US" sz="1800"/>
              <a:t>(class text)</a:t>
            </a:r>
          </a:p>
          <a:p>
            <a:pPr lvl="1" eaLnBrk="1" hangingPunct="1"/>
            <a:r>
              <a:rPr lang="en-US" sz="1800"/>
              <a:t>language specific patterns and design idioms</a:t>
            </a:r>
          </a:p>
          <a:p>
            <a:pPr lvl="1" eaLnBrk="1" hangingPunct="1"/>
            <a:r>
              <a:rPr lang="en-US" sz="1800"/>
              <a:t>frameworks </a:t>
            </a:r>
            <a:br>
              <a:rPr lang="en-US" sz="1800"/>
            </a:br>
            <a:r>
              <a:rPr lang="en-US" sz="1800"/>
              <a:t>(like Microsoft Foundation Classes - MFC)</a:t>
            </a:r>
          </a:p>
          <a:p>
            <a:pPr lvl="1" eaLnBrk="1" hangingPunct="1"/>
            <a:r>
              <a:rPr lang="en-US" sz="1800"/>
              <a:t>software architectures</a:t>
            </a:r>
          </a:p>
          <a:p>
            <a:pPr lvl="2" eaLnBrk="1" hangingPunct="1"/>
            <a:r>
              <a:rPr lang="en-US" sz="1600"/>
              <a:t>systems and distributed processing</a:t>
            </a:r>
          </a:p>
          <a:p>
            <a:pPr lvl="1" eaLnBrk="1" hangingPunct="1"/>
            <a:r>
              <a:rPr lang="en-US" sz="1800"/>
              <a:t>process and organization</a:t>
            </a:r>
          </a:p>
          <a:p>
            <a:pPr lvl="1" eaLnBrk="1" hangingPunct="1"/>
            <a:r>
              <a:rPr lang="en-US" sz="1800"/>
              <a:t>business objects</a:t>
            </a:r>
            <a:br>
              <a:rPr lang="en-US" sz="1800"/>
            </a:br>
            <a:endParaRPr lang="en-US" sz="1800"/>
          </a:p>
          <a:p>
            <a:pPr eaLnBrk="1" hangingPunct="1"/>
            <a:r>
              <a:rPr lang="en-US" sz="2000"/>
              <a:t>Sources of patterns:</a:t>
            </a:r>
          </a:p>
          <a:p>
            <a:pPr lvl="1" eaLnBrk="1" hangingPunct="1"/>
            <a:r>
              <a:rPr lang="en-US" sz="1800"/>
              <a:t>Design Patterns, Gamma, Helm, Johnson, Vlissides</a:t>
            </a:r>
            <a:br>
              <a:rPr lang="en-US" sz="1800"/>
            </a:br>
            <a:r>
              <a:rPr lang="en-US" sz="1800"/>
              <a:t>Addison-Wesley, 1995</a:t>
            </a:r>
          </a:p>
          <a:p>
            <a:pPr lvl="1" eaLnBrk="1" hangingPunct="1"/>
            <a:r>
              <a:rPr lang="en-US" sz="1800"/>
              <a:t>Pattern Languages of Program Design (PLOP) conference proceedings, vol. 1, 2, 3, or 4</a:t>
            </a:r>
            <a:br>
              <a:rPr lang="en-US" sz="1800"/>
            </a:br>
            <a:r>
              <a:rPr lang="en-US" sz="1800"/>
              <a:t>on restricted hold in Sci Tech Library, Carnagie </a:t>
            </a:r>
          </a:p>
          <a:p>
            <a:pPr lvl="1" eaLnBrk="1" hangingPunct="1"/>
            <a:r>
              <a:rPr lang="en-US" sz="1800"/>
              <a:t>Books held in Sci-Tech Library</a:t>
            </a:r>
          </a:p>
          <a:p>
            <a:pPr lvl="1" eaLnBrk="1" hangingPunct="1"/>
            <a:r>
              <a:rPr lang="en-US" sz="1800"/>
              <a:t>C++ Report, many articles in back issues</a:t>
            </a:r>
          </a:p>
          <a:p>
            <a:pPr lvl="1" eaLnBrk="1" hangingPunct="1"/>
            <a:endParaRPr lang="en-US" sz="1800"/>
          </a:p>
          <a:p>
            <a:pPr lvl="1" eaLnBrk="1" hangingPunct="1"/>
            <a:endParaRPr lang="en-US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471488" y="304800"/>
            <a:ext cx="5915025" cy="579966"/>
          </a:xfrm>
        </p:spPr>
        <p:txBody>
          <a:bodyPr/>
          <a:lstStyle/>
          <a:p>
            <a:pPr eaLnBrk="1" hangingPunct="1"/>
            <a:r>
              <a:rPr lang="en-US" dirty="0"/>
              <a:t>Pattern Grammar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5853113" cy="7467600"/>
          </a:xfrm>
          <a:noFill/>
        </p:spPr>
        <p:txBody>
          <a:bodyPr lIns="90488" tIns="44450" rIns="90488" bIns="44450">
            <a:noAutofit/>
          </a:bodyPr>
          <a:lstStyle/>
          <a:p>
            <a:pPr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800" dirty="0">
                <a:cs typeface="Tahoma" pitchFamily="34" charset="0"/>
              </a:rPr>
              <a:t>Intent</a:t>
            </a:r>
          </a:p>
          <a:p>
            <a:pPr lvl="1"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600" dirty="0">
                <a:cs typeface="Tahoma" pitchFamily="34" charset="0"/>
              </a:rPr>
              <a:t>the purpose of this pattern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800" dirty="0">
                <a:cs typeface="Tahoma" pitchFamily="34" charset="0"/>
              </a:rPr>
              <a:t>Motivation</a:t>
            </a:r>
          </a:p>
          <a:p>
            <a:pPr lvl="1"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600" dirty="0">
                <a:cs typeface="Tahoma" pitchFamily="34" charset="0"/>
              </a:rPr>
              <a:t>an example application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800" dirty="0">
                <a:cs typeface="Tahoma" pitchFamily="34" charset="0"/>
              </a:rPr>
              <a:t>Forces (</a:t>
            </a:r>
            <a:r>
              <a:rPr lang="en-US" sz="1600" dirty="0">
                <a:cs typeface="Tahoma" pitchFamily="34" charset="0"/>
              </a:rPr>
              <a:t>not in class text</a:t>
            </a:r>
            <a:r>
              <a:rPr lang="en-US" sz="1800" dirty="0">
                <a:cs typeface="Tahoma" pitchFamily="34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600" dirty="0">
                <a:cs typeface="Tahoma" pitchFamily="34" charset="0"/>
              </a:rPr>
              <a:t>conflicting forces and constraints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800" dirty="0">
                <a:cs typeface="Tahoma" pitchFamily="34" charset="0"/>
              </a:rPr>
              <a:t>Applicability</a:t>
            </a:r>
          </a:p>
          <a:p>
            <a:pPr lvl="1"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600" dirty="0">
                <a:cs typeface="Tahoma" pitchFamily="34" charset="0"/>
              </a:rPr>
              <a:t>when would you expect to use this pattern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800" dirty="0">
                <a:cs typeface="Tahoma" pitchFamily="34" charset="0"/>
              </a:rPr>
              <a:t>Structure</a:t>
            </a:r>
          </a:p>
          <a:p>
            <a:pPr lvl="1"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600" dirty="0">
                <a:cs typeface="Tahoma" pitchFamily="34" charset="0"/>
              </a:rPr>
              <a:t>what is the static structure of this pattern</a:t>
            </a:r>
          </a:p>
          <a:p>
            <a:pPr lvl="1"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600" dirty="0">
                <a:cs typeface="Tahoma" pitchFamily="34" charset="0"/>
              </a:rPr>
              <a:t>expressed using class diagram(s) to show logical structure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800" dirty="0">
                <a:cs typeface="Tahoma" pitchFamily="34" charset="0"/>
              </a:rPr>
              <a:t>Participants</a:t>
            </a:r>
          </a:p>
          <a:p>
            <a:pPr lvl="1"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600" dirty="0">
                <a:cs typeface="Tahoma" pitchFamily="34" charset="0"/>
              </a:rPr>
              <a:t>name each component and tell what it does - this text goes along with the diagram shown in Structure.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800" dirty="0">
                <a:cs typeface="Tahoma" pitchFamily="34" charset="0"/>
              </a:rPr>
              <a:t>Collaborations</a:t>
            </a:r>
          </a:p>
          <a:p>
            <a:pPr lvl="1"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600" dirty="0">
                <a:cs typeface="Tahoma" pitchFamily="34" charset="0"/>
              </a:rPr>
              <a:t>how do the participants interact with each other and with the client – text, often accompanied by a sequence diagram.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800" dirty="0">
                <a:cs typeface="Tahoma" pitchFamily="34" charset="0"/>
              </a:rPr>
              <a:t>Consequences</a:t>
            </a:r>
          </a:p>
          <a:p>
            <a:pPr lvl="1"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600" dirty="0">
                <a:cs typeface="Tahoma" pitchFamily="34" charset="0"/>
              </a:rPr>
              <a:t>what are the advantages and disadvantages of using this pattern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800" dirty="0">
                <a:cs typeface="Tahoma" pitchFamily="34" charset="0"/>
              </a:rPr>
              <a:t>Implementation</a:t>
            </a:r>
          </a:p>
          <a:p>
            <a:pPr lvl="1"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600" dirty="0">
                <a:cs typeface="Tahoma" pitchFamily="34" charset="0"/>
              </a:rPr>
              <a:t>code fragments showing how to use the pattern</a:t>
            </a:r>
          </a:p>
          <a:p>
            <a:pPr lvl="1"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600" dirty="0">
                <a:cs typeface="Tahoma" pitchFamily="34" charset="0"/>
              </a:rPr>
              <a:t>a complete example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800" dirty="0">
                <a:cs typeface="Tahoma" pitchFamily="34" charset="0"/>
              </a:rPr>
              <a:t>known uses</a:t>
            </a:r>
          </a:p>
          <a:p>
            <a:pPr lvl="1"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600" dirty="0">
                <a:cs typeface="Tahoma" pitchFamily="34" charset="0"/>
              </a:rPr>
              <a:t>where has this pattern been used before?</a:t>
            </a:r>
          </a:p>
          <a:p>
            <a:pPr eaLnBrk="1" hangingPunct="1">
              <a:lnSpc>
                <a:spcPct val="80000"/>
              </a:lnSpc>
              <a:spcAft>
                <a:spcPts val="0"/>
              </a:spcAft>
            </a:pPr>
            <a:r>
              <a:rPr lang="en-US" sz="1800" dirty="0">
                <a:cs typeface="Tahoma" pitchFamily="34" charset="0"/>
              </a:rPr>
              <a:t>related patterns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Presentation Pattern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400" dirty="0"/>
              <a:t>The next few slides are concerned with making good presentations.</a:t>
            </a:r>
            <a:br>
              <a:rPr lang="en-US" sz="2400" dirty="0"/>
            </a:br>
            <a:endParaRPr lang="en-US" sz="2400" dirty="0"/>
          </a:p>
          <a:p>
            <a:pPr eaLnBrk="1" hangingPunct="1"/>
            <a:r>
              <a:rPr lang="en-US" sz="2400" dirty="0"/>
              <a:t>They are presented in the pattern format, using pattern grammar.</a:t>
            </a:r>
            <a:br>
              <a:rPr lang="en-US" sz="2400" dirty="0"/>
            </a:br>
            <a:endParaRPr lang="en-US" sz="2400" dirty="0"/>
          </a:p>
          <a:p>
            <a:pPr eaLnBrk="1" hangingPunct="1"/>
            <a:r>
              <a:rPr lang="en-US" sz="2400" dirty="0"/>
              <a:t>They are not an ideal example of how patterns are used, but will get us used to the pattern ideas and grammar.</a:t>
            </a:r>
            <a:br>
              <a:rPr lang="en-US" sz="2400" dirty="0"/>
            </a:br>
            <a:endParaRPr lang="en-US" sz="2400" dirty="0"/>
          </a:p>
          <a:p>
            <a:pPr eaLnBrk="1" hangingPunct="1"/>
            <a:r>
              <a:rPr lang="en-US" sz="2400" dirty="0"/>
              <a:t>Later today I will present the first of the patterns covered in this course.</a:t>
            </a:r>
          </a:p>
          <a:p>
            <a:pPr lvl="1" eaLnBrk="1" hangingPunct="1"/>
            <a:r>
              <a:rPr lang="en-US" sz="2000" dirty="0"/>
              <a:t>Intended to introduce you to patterns</a:t>
            </a:r>
          </a:p>
          <a:p>
            <a:pPr lvl="1" eaLnBrk="1" hangingPunct="1"/>
            <a:r>
              <a:rPr lang="en-US" sz="2000" dirty="0"/>
              <a:t>I’ll make some remarks about how to present patterns as that presentation unfolds.</a:t>
            </a:r>
          </a:p>
          <a:p>
            <a:pPr lvl="1" eaLnBrk="1" hangingPunct="1"/>
            <a:r>
              <a:rPr lang="en-US" sz="2000" dirty="0"/>
              <a:t>My presentation should be a good example of how to present in this class.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Presentation Pattern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8" tIns="44450" rIns="90488" bIns="44450">
            <a:normAutofit fontScale="92500" lnSpcReduction="10000"/>
          </a:bodyPr>
          <a:lstStyle/>
          <a:p>
            <a:pPr eaLnBrk="1" hangingPunct="1"/>
            <a:r>
              <a:rPr lang="en-US" sz="2000" dirty="0"/>
              <a:t>Intent:</a:t>
            </a:r>
          </a:p>
          <a:p>
            <a:pPr lvl="1" eaLnBrk="1" hangingPunct="1"/>
            <a:r>
              <a:rPr lang="en-US" sz="1800" dirty="0"/>
              <a:t>help you avoid common idiocies most of us fall into from time to time as we prepare and give technical presentations</a:t>
            </a:r>
          </a:p>
          <a:p>
            <a:pPr eaLnBrk="1" hangingPunct="1"/>
            <a:r>
              <a:rPr lang="en-US" sz="2000" dirty="0"/>
              <a:t>Motivation:</a:t>
            </a:r>
          </a:p>
          <a:p>
            <a:pPr lvl="1" eaLnBrk="1" hangingPunct="1"/>
            <a:r>
              <a:rPr lang="en-US" sz="1800" dirty="0"/>
              <a:t>The presentations we will all been giving in CSE776 are typical of those you will be required to give early in your professional careers.</a:t>
            </a:r>
          </a:p>
          <a:p>
            <a:pPr eaLnBrk="1" hangingPunct="1"/>
            <a:r>
              <a:rPr lang="en-US" sz="2000" dirty="0"/>
              <a:t>Applicability:</a:t>
            </a:r>
          </a:p>
          <a:p>
            <a:pPr lvl="1" eaLnBrk="1" hangingPunct="1"/>
            <a:r>
              <a:rPr lang="en-US" sz="1800" dirty="0"/>
              <a:t>You may be asked to give presentations to: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600" dirty="0"/>
              <a:t>report progress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600" dirty="0"/>
              <a:t>communicate bad news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600" dirty="0"/>
              <a:t>sell a product, service or idea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600" dirty="0"/>
              <a:t>recommend a strategy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600" dirty="0"/>
              <a:t>train other technical people</a:t>
            </a:r>
          </a:p>
          <a:p>
            <a:pPr lvl="2" eaLnBrk="1" hangingPunct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1600" dirty="0"/>
              <a:t>make other general presentations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  <a:buFontTx/>
              <a:buNone/>
            </a:pPr>
            <a:r>
              <a:rPr lang="en-US" sz="1800" dirty="0"/>
              <a:t>	The pattern structure works for all of these.</a:t>
            </a:r>
          </a:p>
          <a:p>
            <a:pPr eaLnBrk="1" hangingPunct="1"/>
            <a:r>
              <a:rPr lang="en-US" sz="2000" dirty="0"/>
              <a:t>Structure:</a:t>
            </a:r>
          </a:p>
          <a:p>
            <a:pPr lvl="1" eaLnBrk="1" hangingPunct="1"/>
            <a:r>
              <a:rPr lang="en-US" sz="1800" dirty="0"/>
              <a:t>The “Design Patterns” book uses a very specific structure that we will follow throughout this course.</a:t>
            </a:r>
          </a:p>
          <a:p>
            <a:pPr lvl="1" eaLnBrk="1" hangingPunct="1"/>
            <a:r>
              <a:rPr lang="en-US" sz="1800" dirty="0"/>
              <a:t>When giving professional presentations this pattern often will fit well – it is always a good place to start.</a:t>
            </a:r>
          </a:p>
          <a:p>
            <a:pPr lvl="1" eaLnBrk="1" hangingPunct="1"/>
            <a:r>
              <a:rPr lang="en-US" sz="1800" dirty="0"/>
              <a:t>See also the Microsoft suggested Content examples.</a:t>
            </a:r>
            <a:endParaRPr lang="en-US" sz="16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1132</TotalTime>
  <Pages>27</Pages>
  <Words>752</Words>
  <Application>Microsoft Office PowerPoint</Application>
  <PresentationFormat>Letter Paper (8.5x11 in)</PresentationFormat>
  <Paragraphs>250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Tahoma</vt:lpstr>
      <vt:lpstr>Wingdings</vt:lpstr>
      <vt:lpstr>Office Theme</vt:lpstr>
      <vt:lpstr>Design Patterns Introduction</vt:lpstr>
      <vt:lpstr>Design Patterns Class</vt:lpstr>
      <vt:lpstr>Your Responsibilities as Presenters</vt:lpstr>
      <vt:lpstr>Grades</vt:lpstr>
      <vt:lpstr>Patterns</vt:lpstr>
      <vt:lpstr>Uses</vt:lpstr>
      <vt:lpstr>Pattern Grammar</vt:lpstr>
      <vt:lpstr>Presentation Pattern</vt:lpstr>
      <vt:lpstr>Presentation Pattern</vt:lpstr>
      <vt:lpstr>Presentation Pattern</vt:lpstr>
      <vt:lpstr>Presentation Pattern</vt:lpstr>
      <vt:lpstr>Presentation Pattern Implementation</vt:lpstr>
      <vt:lpstr>Presentation Pattern Implementation (continued)</vt:lpstr>
      <vt:lpstr>Presentation Pattern</vt:lpstr>
      <vt:lpstr>Presentation Pattern</vt:lpstr>
      <vt:lpstr>Pattern Types</vt:lpstr>
      <vt:lpstr>Pattern Types</vt:lpstr>
      <vt:lpstr>Pattern Types</vt:lpstr>
      <vt:lpstr>Pattern Types</vt:lpstr>
      <vt:lpstr>Additional Patterns</vt:lpstr>
      <vt:lpstr>Patterns Support Change</vt:lpstr>
      <vt:lpstr>Patterns Support Change</vt:lpstr>
      <vt:lpstr>A Surprise</vt:lpstr>
      <vt:lpstr>Design Patterns Course</vt:lpstr>
      <vt:lpstr>End of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Fawcett</dc:creator>
  <cp:lastModifiedBy>James Fawcett</cp:lastModifiedBy>
  <cp:revision>50</cp:revision>
  <cp:lastPrinted>2000-05-24T01:19:32Z</cp:lastPrinted>
  <dcterms:created xsi:type="dcterms:W3CDTF">1996-05-21T12:39:12Z</dcterms:created>
  <dcterms:modified xsi:type="dcterms:W3CDTF">2017-08-21T00:34:57Z</dcterms:modified>
</cp:coreProperties>
</file>