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6" r:id="rId2"/>
    <p:sldId id="257" r:id="rId3"/>
    <p:sldId id="260" r:id="rId4"/>
    <p:sldId id="262" r:id="rId5"/>
    <p:sldId id="355" r:id="rId6"/>
    <p:sldId id="263" r:id="rId7"/>
    <p:sldId id="264" r:id="rId8"/>
    <p:sldId id="352" r:id="rId9"/>
    <p:sldId id="353" r:id="rId10"/>
    <p:sldId id="265" r:id="rId11"/>
    <p:sldId id="354" r:id="rId12"/>
    <p:sldId id="266" r:id="rId13"/>
    <p:sldId id="358" r:id="rId14"/>
    <p:sldId id="267" r:id="rId15"/>
    <p:sldId id="359" r:id="rId16"/>
    <p:sldId id="268" r:id="rId17"/>
    <p:sldId id="360" r:id="rId18"/>
    <p:sldId id="270" r:id="rId19"/>
    <p:sldId id="271" r:id="rId20"/>
    <p:sldId id="272" r:id="rId21"/>
    <p:sldId id="273" r:id="rId22"/>
    <p:sldId id="274" r:id="rId23"/>
    <p:sldId id="275" r:id="rId24"/>
    <p:sldId id="276" r:id="rId25"/>
    <p:sldId id="277" r:id="rId26"/>
    <p:sldId id="278" r:id="rId27"/>
    <p:sldId id="269" r:id="rId28"/>
    <p:sldId id="280"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8" r:id="rId54"/>
    <p:sldId id="356"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4" r:id="rId78"/>
    <p:sldId id="335" r:id="rId79"/>
    <p:sldId id="336" r:id="rId80"/>
    <p:sldId id="337" r:id="rId81"/>
    <p:sldId id="339" r:id="rId82"/>
    <p:sldId id="338" r:id="rId83"/>
    <p:sldId id="340" r:id="rId84"/>
    <p:sldId id="341" r:id="rId85"/>
    <p:sldId id="342" r:id="rId86"/>
    <p:sldId id="343" r:id="rId87"/>
    <p:sldId id="348" r:id="rId88"/>
    <p:sldId id="344" r:id="rId89"/>
    <p:sldId id="345" r:id="rId90"/>
    <p:sldId id="346" r:id="rId91"/>
    <p:sldId id="347" r:id="rId92"/>
    <p:sldId id="349" r:id="rId93"/>
    <p:sldId id="350" r:id="rId94"/>
    <p:sldId id="351" r:id="rId95"/>
    <p:sldId id="362" r:id="rId96"/>
    <p:sldId id="357" r:id="rId97"/>
    <p:sldId id="361"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kaya@syr.edu" initials="m" lastIdx="1" clrIdx="0">
    <p:extLst>
      <p:ext uri="{19B8F6BF-5375-455C-9EA6-DF929625EA0E}">
        <p15:presenceInfo xmlns:p15="http://schemas.microsoft.com/office/powerpoint/2012/main" userId="360deff261dc2f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35" autoAdjust="0"/>
    <p:restoredTop sz="83662" autoAdjust="0"/>
  </p:normalViewPr>
  <p:slideViewPr>
    <p:cSldViewPr>
      <p:cViewPr varScale="1">
        <p:scale>
          <a:sx n="62" d="100"/>
          <a:sy n="62" d="100"/>
        </p:scale>
        <p:origin x="18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486EE-B40E-4777-A561-63218393AF12}" type="datetimeFigureOut">
              <a:rPr lang="en-US" smtClean="0"/>
              <a:pPr/>
              <a:t>5/30/2014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D9BAA-00C6-462E-9234-28DDEE394E95}" type="slidenum">
              <a:rPr lang="en-US" smtClean="0"/>
              <a:pPr/>
              <a:t>‹#›</a:t>
            </a:fld>
            <a:endParaRPr lang="en-US"/>
          </a:p>
        </p:txBody>
      </p:sp>
    </p:spTree>
    <p:extLst>
      <p:ext uri="{BB962C8B-B14F-4D97-AF65-F5344CB8AC3E}">
        <p14:creationId xmlns:p14="http://schemas.microsoft.com/office/powerpoint/2010/main" val="270019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 everyone!</a:t>
            </a:r>
            <a:r>
              <a:rPr lang="en-US" baseline="0" dirty="0" smtClean="0"/>
              <a:t> My dissertation is entitled as “ ” as my dissertation. I would like to thank you in advance for being a part of my committee and your evaluations.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1</a:t>
            </a:fld>
            <a:endParaRPr lang="en-US"/>
          </a:p>
        </p:txBody>
      </p:sp>
    </p:spTree>
    <p:extLst>
      <p:ext uri="{BB962C8B-B14F-4D97-AF65-F5344CB8AC3E}">
        <p14:creationId xmlns:p14="http://schemas.microsoft.com/office/powerpoint/2010/main" val="2910269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Refactoring is acknowledged to be a subjective ambiguous process. In this research we are trying to find out ways of suggesting refactoring</a:t>
            </a:r>
            <a:r>
              <a:rPr lang="en-US" baseline="0" dirty="0" smtClean="0"/>
              <a:t> that turns this ambiguous process into an objective quantitative process. We also want to be able to represent our results visually for a more effective refactoring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11</a:t>
            </a:fld>
            <a:endParaRPr lang="en-US"/>
          </a:p>
        </p:txBody>
      </p:sp>
    </p:spTree>
    <p:extLst>
      <p:ext uri="{BB962C8B-B14F-4D97-AF65-F5344CB8AC3E}">
        <p14:creationId xmlns:p14="http://schemas.microsoft.com/office/powerpoint/2010/main" val="78216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sz="1200" kern="1200" dirty="0" smtClean="0">
                <a:solidFill>
                  <a:schemeClr val="tx1"/>
                </a:solidFill>
                <a:effectLst/>
                <a:latin typeface="+mn-lt"/>
                <a:ea typeface="+mn-ea"/>
                <a:cs typeface="+mn-cs"/>
              </a:rPr>
              <a:t>We are addressing three different code defects in this research. The first one is Large Class Code defect. Classes are the key units of object oriented programming. To reduce maintenance cost, therefore, developers aim to design classes with high quality so that they can be understood, reused, and maintained. Our main concern is the cohesiveness of the class. A cohesive class “Should capture one and only one key abstraction” if not Extract Class Refactoring is the remedy where Extract each distinct task is extracted as separate unit.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2D9BAA-00C6-462E-9234-28DDEE394E95}" type="slidenum">
              <a:rPr lang="en-US" smtClean="0"/>
              <a:pPr/>
              <a:t>12</a:t>
            </a:fld>
            <a:endParaRPr lang="en-US"/>
          </a:p>
        </p:txBody>
      </p:sp>
    </p:spTree>
    <p:extLst>
      <p:ext uri="{BB962C8B-B14F-4D97-AF65-F5344CB8AC3E}">
        <p14:creationId xmlns:p14="http://schemas.microsoft.com/office/powerpoint/2010/main" val="71320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class has one</a:t>
            </a:r>
            <a:r>
              <a:rPr lang="en-US" baseline="0" dirty="0" smtClean="0"/>
              <a:t> abstraction</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13</a:t>
            </a:fld>
            <a:endParaRPr lang="en-US"/>
          </a:p>
        </p:txBody>
      </p:sp>
    </p:spTree>
    <p:extLst>
      <p:ext uri="{BB962C8B-B14F-4D97-AF65-F5344CB8AC3E}">
        <p14:creationId xmlns:p14="http://schemas.microsoft.com/office/powerpoint/2010/main" val="240768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Rather than trying to accomplish many subtasks together, methods should be shorter with one clear intention for better comprehensibility, readability and simplicity. When this is achieved, maintenance of such methods will be a lot less costly. Long Methods with higher complexity and length should be restructured to produce smaller, more cohesive and comprehensible methods. We have used methods with 4000 lines of code for our experiment and some methods from our own analysis tools had some 100 lines of code. We could apply the same technique to them both the same way.</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14</a:t>
            </a:fld>
            <a:endParaRPr lang="en-US"/>
          </a:p>
        </p:txBody>
      </p:sp>
    </p:spTree>
    <p:extLst>
      <p:ext uri="{BB962C8B-B14F-4D97-AF65-F5344CB8AC3E}">
        <p14:creationId xmlns:p14="http://schemas.microsoft.com/office/powerpoint/2010/main" val="3403130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method before refactoring had several pages of code.</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15</a:t>
            </a:fld>
            <a:endParaRPr lang="en-US"/>
          </a:p>
        </p:txBody>
      </p:sp>
    </p:spTree>
    <p:extLst>
      <p:ext uri="{BB962C8B-B14F-4D97-AF65-F5344CB8AC3E}">
        <p14:creationId xmlns:p14="http://schemas.microsoft.com/office/powerpoint/2010/main" val="133967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Research shows that Long Parameter List code defect can impact the quality of software programs dramatically, as such methods are typically difficult to understand and test. As a result, the maintenance phase requires more time and effort increasing overall production cost. Therefore, it is very important to generate methods with fewer arguments during refactoring long methods. We have experienced that extract method refactoring may result in method with long parameter lists. This contribution introduces another refactoring technique and a tool to observe extract method refactoring suggestion with a constraint on the number of parameters extracted methods will take.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16</a:t>
            </a:fld>
            <a:endParaRPr lang="en-US"/>
          </a:p>
        </p:txBody>
      </p:sp>
    </p:spTree>
    <p:extLst>
      <p:ext uri="{BB962C8B-B14F-4D97-AF65-F5344CB8AC3E}">
        <p14:creationId xmlns:p14="http://schemas.microsoft.com/office/powerpoint/2010/main" val="99651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Notepad++ is an open source code editor and Notepad replacement that supports several programming languages and natural languages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17</a:t>
            </a:fld>
            <a:endParaRPr lang="en-US"/>
          </a:p>
        </p:txBody>
      </p:sp>
    </p:spTree>
    <p:extLst>
      <p:ext uri="{BB962C8B-B14F-4D97-AF65-F5344CB8AC3E}">
        <p14:creationId xmlns:p14="http://schemas.microsoft.com/office/powerpoint/2010/main" val="3588051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 go to the details of my contributions, </a:t>
            </a:r>
            <a:r>
              <a:rPr lang="en-US" dirty="0" smtClean="0"/>
              <a:t>I would like to talk about tools and techniques that we use in our research. Our analysis tools use a parser that developed by Dr. Fawcett. It is very convenient to use when the information we need depends on a small part of language grammar.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18</a:t>
            </a:fld>
            <a:endParaRPr lang="en-US"/>
          </a:p>
        </p:txBody>
      </p:sp>
    </p:spTree>
    <p:extLst>
      <p:ext uri="{BB962C8B-B14F-4D97-AF65-F5344CB8AC3E}">
        <p14:creationId xmlns:p14="http://schemas.microsoft.com/office/powerpoint/2010/main" val="650763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very flexible to extent to extract more information by simply defining new rules that translate the part of language grammar we would like to detect and actions that describe what to do upon detecting that particular grammar.</a:t>
            </a:r>
          </a:p>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19</a:t>
            </a:fld>
            <a:endParaRPr lang="en-US"/>
          </a:p>
        </p:txBody>
      </p:sp>
    </p:spTree>
    <p:extLst>
      <p:ext uri="{BB962C8B-B14F-4D97-AF65-F5344CB8AC3E}">
        <p14:creationId xmlns:p14="http://schemas.microsoft.com/office/powerpoint/2010/main" val="3604480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sz="1200" kern="1200" dirty="0" smtClean="0">
                <a:solidFill>
                  <a:schemeClr val="tx1"/>
                </a:solidFill>
                <a:effectLst/>
                <a:latin typeface="+mn-lt"/>
                <a:ea typeface="+mn-ea"/>
                <a:cs typeface="+mn-cs"/>
              </a:rPr>
              <a:t>Program slicing is a technique we inspired from to suggest class refactoring. Originally, it is the process of tracing backwards from a particular variable in a particular statement to identify all possible sources of influence on the value of that variable. We see the slice on the given program fragment with respect to the criterion. It has been used as a tool for debugging and determining the complete computation of a variable.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2D9BAA-00C6-462E-9234-28DDEE394E95}" type="slidenum">
              <a:rPr lang="en-US" smtClean="0"/>
              <a:pPr/>
              <a:t>20</a:t>
            </a:fld>
            <a:endParaRPr lang="en-US"/>
          </a:p>
        </p:txBody>
      </p:sp>
    </p:spTree>
    <p:extLst>
      <p:ext uri="{BB962C8B-B14F-4D97-AF65-F5344CB8AC3E}">
        <p14:creationId xmlns:p14="http://schemas.microsoft.com/office/powerpoint/2010/main" val="330269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outline of my presentation. Firstly I am going to talk about the problem that this research addresses in general. I will briefly discuss our contributions and summarize the prior work. Then following the order in my dissertation, I will cover the details of each main contributions. I will finish my presentation with concluding remarks and the future direction of this research.</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2</a:t>
            </a:fld>
            <a:endParaRPr lang="en-US"/>
          </a:p>
        </p:txBody>
      </p:sp>
    </p:spTree>
    <p:extLst>
      <p:ext uri="{BB962C8B-B14F-4D97-AF65-F5344CB8AC3E}">
        <p14:creationId xmlns:p14="http://schemas.microsoft.com/office/powerpoint/2010/main" val="3080441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Hammock graph is a special kind of graph that is usually defined on the control flow graph of a program. It is defined as a sub graph with two distinguished nodes. All the edges from outside of the sub graph to the sub graph go to the distinguished node V, and all edges from the sub graph to outside of it go to the distinguished node W. Hammock graphs have been defined on control flow graphs and used to eliminate unstructured branches such as </a:t>
            </a:r>
            <a:r>
              <a:rPr lang="en-US" sz="1200" kern="1200" dirty="0" err="1" smtClean="0">
                <a:solidFill>
                  <a:schemeClr val="tx1"/>
                </a:solidFill>
                <a:effectLst/>
                <a:latin typeface="+mn-lt"/>
                <a:ea typeface="+mn-ea"/>
                <a:cs typeface="+mn-cs"/>
              </a:rPr>
              <a:t>goto</a:t>
            </a:r>
            <a:r>
              <a:rPr lang="en-US" sz="1200" kern="1200" dirty="0" smtClean="0">
                <a:solidFill>
                  <a:schemeClr val="tx1"/>
                </a:solidFill>
                <a:effectLst/>
                <a:latin typeface="+mn-lt"/>
                <a:ea typeface="+mn-ea"/>
                <a:cs typeface="+mn-cs"/>
              </a:rPr>
              <a:t> and jumps.   </a:t>
            </a:r>
          </a:p>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22</a:t>
            </a:fld>
            <a:endParaRPr lang="en-US"/>
          </a:p>
        </p:txBody>
      </p:sp>
    </p:spTree>
    <p:extLst>
      <p:ext uri="{BB962C8B-B14F-4D97-AF65-F5344CB8AC3E}">
        <p14:creationId xmlns:p14="http://schemas.microsoft.com/office/powerpoint/2010/main" val="636533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25</a:t>
            </a:fld>
            <a:endParaRPr lang="en-US"/>
          </a:p>
        </p:txBody>
      </p:sp>
    </p:spTree>
    <p:extLst>
      <p:ext uri="{BB962C8B-B14F-4D97-AF65-F5344CB8AC3E}">
        <p14:creationId xmlns:p14="http://schemas.microsoft.com/office/powerpoint/2010/main" val="799648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bullet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26</a:t>
            </a:fld>
            <a:endParaRPr lang="en-US"/>
          </a:p>
        </p:txBody>
      </p:sp>
    </p:spTree>
    <p:extLst>
      <p:ext uri="{BB962C8B-B14F-4D97-AF65-F5344CB8AC3E}">
        <p14:creationId xmlns:p14="http://schemas.microsoft.com/office/powerpoint/2010/main" val="1084445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27</a:t>
            </a:fld>
            <a:endParaRPr lang="en-US"/>
          </a:p>
        </p:txBody>
      </p:sp>
    </p:spTree>
    <p:extLst>
      <p:ext uri="{BB962C8B-B14F-4D97-AF65-F5344CB8AC3E}">
        <p14:creationId xmlns:p14="http://schemas.microsoft.com/office/powerpoint/2010/main" val="2071850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2D9BAA-00C6-462E-9234-28DDEE394E95}" type="slidenum">
              <a:rPr lang="en-US" smtClean="0"/>
              <a:pPr/>
              <a:t>28</a:t>
            </a:fld>
            <a:endParaRPr lang="en-US"/>
          </a:p>
        </p:txBody>
      </p:sp>
    </p:spTree>
    <p:extLst>
      <p:ext uri="{BB962C8B-B14F-4D97-AF65-F5344CB8AC3E}">
        <p14:creationId xmlns:p14="http://schemas.microsoft.com/office/powerpoint/2010/main" val="760519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Showed in a study program slicing can be used effectively with</a:t>
            </a:r>
            <a:r>
              <a:rPr lang="en-US" baseline="0" dirty="0" smtClean="0"/>
              <a:t> experiment</a:t>
            </a:r>
            <a:r>
              <a:rPr lang="en-US" dirty="0" smtClean="0"/>
              <a:t>:</a:t>
            </a:r>
            <a:r>
              <a:rPr lang="en-US" baseline="0" dirty="0" smtClean="0"/>
              <a:t> When debugging unfamiliar programs programmers use program pieces called slices which are sets of statements related by their flow of data. automatic slicer could be used interactively by a programmer to ask for statements which could be the source of erroneous behavior.</a:t>
            </a:r>
          </a:p>
          <a:p>
            <a:endParaRPr lang="en-US" baseline="0" dirty="0" smtClean="0"/>
          </a:p>
          <a:p>
            <a:r>
              <a:rPr lang="en-US" baseline="0" dirty="0" smtClean="0"/>
              <a:t>Each debugging task was on a program of from 75 to 150 lines of </a:t>
            </a:r>
            <a:r>
              <a:rPr lang="en-US" baseline="0" dirty="0" err="1" smtClean="0"/>
              <a:t>Algol</a:t>
            </a:r>
            <a:r>
              <a:rPr lang="en-US" baseline="0" dirty="0" smtClean="0"/>
              <a:t>-W [26], with at least one major subroutine that performed most of the computation. In this subroutine, a single statement was changed to cause a bug (see Table I). </a:t>
            </a:r>
          </a:p>
          <a:p>
            <a:endParaRPr lang="en-US" baseline="0" dirty="0" smtClean="0"/>
          </a:p>
          <a:p>
            <a:r>
              <a:rPr lang="en-US" baseline="0" dirty="0" err="1" smtClean="0"/>
              <a:t>Beimen</a:t>
            </a:r>
            <a:r>
              <a:rPr lang="en-US" baseline="0" dirty="0" smtClean="0"/>
              <a:t> computes a data slice for each output of a procedure. An “output” is any single value explicitly output to a file (or user output), an output parameter, or an assignment to a global variable Our analysis identifies the data tokens that lie on more than one slice as the “glue” that binds </a:t>
            </a:r>
          </a:p>
          <a:p>
            <a:r>
              <a:rPr lang="en-US" baseline="0" dirty="0" smtClean="0"/>
              <a:t>separate components together. Cohesion is measured in terms of the relative number of glue tokens, tokens that lie on more than one data slice,</a:t>
            </a:r>
          </a:p>
          <a:p>
            <a:endParaRPr lang="en-US" baseline="0" dirty="0" smtClean="0"/>
          </a:p>
          <a:p>
            <a:r>
              <a:rPr lang="en-US" baseline="0" dirty="0" err="1" smtClean="0"/>
              <a:t>Nikolaos</a:t>
            </a:r>
            <a:r>
              <a:rPr lang="en-US" baseline="0" dirty="0" smtClean="0"/>
              <a:t> </a:t>
            </a:r>
            <a:r>
              <a:rPr lang="en-US" baseline="0" dirty="0" err="1" smtClean="0"/>
              <a:t>Tsantalis</a:t>
            </a:r>
            <a:r>
              <a:rPr lang="en-US" baseline="0" dirty="0" smtClean="0"/>
              <a:t>, Alexander </a:t>
            </a:r>
            <a:r>
              <a:rPr lang="en-US" baseline="0" dirty="0" err="1" smtClean="0"/>
              <a:t>Chatzigeorgiou</a:t>
            </a:r>
            <a:r>
              <a:rPr lang="en-US" baseline="0" dirty="0" smtClean="0"/>
              <a:t> one of the first suggested automating the selection. The suggested </a:t>
            </a:r>
            <a:r>
              <a:rPr lang="en-US" baseline="0" dirty="0" err="1" smtClean="0"/>
              <a:t>refactorings</a:t>
            </a:r>
            <a:r>
              <a:rPr lang="en-US" baseline="0" dirty="0" smtClean="0"/>
              <a:t> adhere to </a:t>
            </a:r>
          </a:p>
          <a:p>
            <a:r>
              <a:rPr lang="en-US" baseline="0" dirty="0" smtClean="0"/>
              <a:t>three principles: the extracted code should contain the complete computation of a given variable declared in the original method, the behavior of the program should be preserved after the application of the refactoring, and the extracted code should not be excessively duplicated in the original method. We argue that you do not have to include the entire computation of a variable as it may be split across multiple methods.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30</a:t>
            </a:fld>
            <a:endParaRPr lang="en-US"/>
          </a:p>
        </p:txBody>
      </p:sp>
    </p:spTree>
    <p:extLst>
      <p:ext uri="{BB962C8B-B14F-4D97-AF65-F5344CB8AC3E}">
        <p14:creationId xmlns:p14="http://schemas.microsoft.com/office/powerpoint/2010/main" val="307131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Slices are generally not contiguous pieces, but contain statements scattered throughout the code. Weiser</a:t>
            </a:r>
          </a:p>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31</a:t>
            </a:fld>
            <a:endParaRPr lang="en-US"/>
          </a:p>
        </p:txBody>
      </p:sp>
    </p:spTree>
    <p:extLst>
      <p:ext uri="{BB962C8B-B14F-4D97-AF65-F5344CB8AC3E}">
        <p14:creationId xmlns:p14="http://schemas.microsoft.com/office/powerpoint/2010/main" val="673852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32</a:t>
            </a:fld>
            <a:endParaRPr lang="en-US"/>
          </a:p>
        </p:txBody>
      </p:sp>
    </p:spTree>
    <p:extLst>
      <p:ext uri="{BB962C8B-B14F-4D97-AF65-F5344CB8AC3E}">
        <p14:creationId xmlns:p14="http://schemas.microsoft.com/office/powerpoint/2010/main" val="3587516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33</a:t>
            </a:fld>
            <a:endParaRPr lang="en-US"/>
          </a:p>
        </p:txBody>
      </p:sp>
    </p:spTree>
    <p:extLst>
      <p:ext uri="{BB962C8B-B14F-4D97-AF65-F5344CB8AC3E}">
        <p14:creationId xmlns:p14="http://schemas.microsoft.com/office/powerpoint/2010/main" val="2553190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Tools and techniques address the extraction step. Provides an algorithm for semantic preserving procedure extraction given an arbitrary set of selected statements in an arbitrary</a:t>
            </a:r>
            <a:r>
              <a:rPr lang="en-US" baseline="0" dirty="0" smtClean="0"/>
              <a:t> control flow graph. Moving selected statements together so that they become extractable. It changes the order of statements execution must have a valid proof of </a:t>
            </a:r>
            <a:r>
              <a:rPr lang="en-US" baseline="0" dirty="0" err="1" smtClean="0"/>
              <a:t>sematic</a:t>
            </a:r>
            <a:r>
              <a:rPr lang="en-US" baseline="0" dirty="0" smtClean="0"/>
              <a:t> preserve</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34</a:t>
            </a:fld>
            <a:endParaRPr lang="en-US"/>
          </a:p>
        </p:txBody>
      </p:sp>
    </p:spTree>
    <p:extLst>
      <p:ext uri="{BB962C8B-B14F-4D97-AF65-F5344CB8AC3E}">
        <p14:creationId xmlns:p14="http://schemas.microsoft.com/office/powerpoint/2010/main" val="225966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sz="1200" kern="1200" dirty="0" smtClean="0">
                <a:solidFill>
                  <a:schemeClr val="tx1"/>
                </a:solidFill>
                <a:effectLst/>
                <a:latin typeface="+mn-lt"/>
                <a:ea typeface="+mn-ea"/>
                <a:cs typeface="+mn-cs"/>
              </a:rPr>
              <a:t>Software development is a process that proceeds in stages. After the delivery or release of a software product, software development enters what is known as the maintenance phase. The focus in this phase is on the modification of the code “to correct faults, to improve performance or other attributes, or to adapt the product to a modified environment” During the Maintenance Phase, Software programs may be modified by people who are not the original authors. This means that, changes are sometimes made by people who may not thoroughly understand the original design concept and this almost always causes the quality or design of the programs to degrade. Research shows that, over time, after many such changes, software quality decays in a way that no one understands the code any more, not even the original authors of the program. Software that has evolved in this way, at some point, becomes very costly to modify or improve and detecting and fixing the bugs in such code, likewise turns into a very challenging task due to the complexity of the code.  Research shows that Maintenance Phase supports the software product from its inception to its retirement and ends with product’s retirement and for successful system this phase lasts for 10 to 20 years. Maintenance operations impact the production cost dramatically especially for large complex systems.  Some studies show that developers spend 2 to 3 times more time and effort with maintaining software than creating new software and maintenance operations comprise 60-75% of the overall production cost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2D9BAA-00C6-462E-9234-28DDEE394E95}" type="slidenum">
              <a:rPr lang="en-US" smtClean="0"/>
              <a:pPr/>
              <a:t>3</a:t>
            </a:fld>
            <a:endParaRPr lang="en-US"/>
          </a:p>
        </p:txBody>
      </p:sp>
    </p:spTree>
    <p:extLst>
      <p:ext uri="{BB962C8B-B14F-4D97-AF65-F5344CB8AC3E}">
        <p14:creationId xmlns:p14="http://schemas.microsoft.com/office/powerpoint/2010/main" val="3165526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started this research with exploring refactoring through variable declarations and references. Detecting variable declarations and references is straightforward to implement an analysis tool with our parser to do this. Our goal is to quantitatively measure the cohesiveness of a class in a way that once it is determined that the class is not cohesive, we should be able to suggest how to improve this aspect of the quality for the class.</a:t>
            </a:r>
          </a:p>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37</a:t>
            </a:fld>
            <a:endParaRPr lang="en-US"/>
          </a:p>
        </p:txBody>
      </p:sp>
    </p:spTree>
    <p:extLst>
      <p:ext uri="{BB962C8B-B14F-4D97-AF65-F5344CB8AC3E}">
        <p14:creationId xmlns:p14="http://schemas.microsoft.com/office/powerpoint/2010/main" val="3274656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data member in the class we have a set of statements that represent the slicing criteria.</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38</a:t>
            </a:fld>
            <a:endParaRPr lang="en-US"/>
          </a:p>
        </p:txBody>
      </p:sp>
    </p:spTree>
    <p:extLst>
      <p:ext uri="{BB962C8B-B14F-4D97-AF65-F5344CB8AC3E}">
        <p14:creationId xmlns:p14="http://schemas.microsoft.com/office/powerpoint/2010/main" val="3716514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SLST gives the slice with respect to the statement </a:t>
            </a:r>
            <a:r>
              <a:rPr lang="en-US" dirty="0" err="1" smtClean="0"/>
              <a:t>st.</a:t>
            </a:r>
            <a:r>
              <a:rPr lang="en-US" dirty="0" smtClean="0"/>
              <a:t> For each slicing criterion</a:t>
            </a:r>
            <a:r>
              <a:rPr lang="en-US" baseline="0" dirty="0" smtClean="0"/>
              <a:t> for a data member d, we compute the slice. </a:t>
            </a:r>
            <a:r>
              <a:rPr lang="en-US" baseline="0" dirty="0" err="1" smtClean="0"/>
              <a:t>SLd</a:t>
            </a:r>
            <a:r>
              <a:rPr lang="en-US" baseline="0" dirty="0" smtClean="0"/>
              <a:t> represents the final slice of data member which is the union of all slices for the criteria of data member d.</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44</a:t>
            </a:fld>
            <a:endParaRPr lang="en-US"/>
          </a:p>
        </p:txBody>
      </p:sp>
    </p:spTree>
    <p:extLst>
      <p:ext uri="{BB962C8B-B14F-4D97-AF65-F5344CB8AC3E}">
        <p14:creationId xmlns:p14="http://schemas.microsoft.com/office/powerpoint/2010/main" val="902999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represent the</a:t>
            </a:r>
            <a:r>
              <a:rPr lang="en-US" baseline="0" dirty="0" smtClean="0"/>
              <a:t> relationships between data members we construct a graph that we call data slice graph. We evaluate the cohesiveness of the class based on its data slice graph. The graph not only provides information about the cohesiveness of the class, it also helps to suggest refactoring to improve the class.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45</a:t>
            </a:fld>
            <a:endParaRPr lang="en-US"/>
          </a:p>
        </p:txBody>
      </p:sp>
    </p:spTree>
    <p:extLst>
      <p:ext uri="{BB962C8B-B14F-4D97-AF65-F5344CB8AC3E}">
        <p14:creationId xmlns:p14="http://schemas.microsoft.com/office/powerpoint/2010/main" val="1677647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description of DSG suggests that two data members, d1 and d2, are related if there is at least one program statement in the class that affects at least one occurrence of both data member d1 and data member d2 based on the dependency conditions given in section 3.1.2.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46</a:t>
            </a:fld>
            <a:endParaRPr lang="en-US"/>
          </a:p>
        </p:txBody>
      </p:sp>
    </p:spTree>
    <p:extLst>
      <p:ext uri="{BB962C8B-B14F-4D97-AF65-F5344CB8AC3E}">
        <p14:creationId xmlns:p14="http://schemas.microsoft.com/office/powerpoint/2010/main" val="4000385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define the cohesion metric based on the number of connected components in the class. The bigger number of connected component less cohesive</a:t>
            </a:r>
            <a:r>
              <a:rPr lang="en-US" baseline="0" dirty="0" smtClean="0"/>
              <a:t> our class is. We argue that each connected component refers to a distinct abstraction and needs to be extracted as a separate class. </a:t>
            </a:r>
          </a:p>
        </p:txBody>
      </p:sp>
      <p:sp>
        <p:nvSpPr>
          <p:cNvPr id="4" name="Slide Number Placeholder 3"/>
          <p:cNvSpPr>
            <a:spLocks noGrp="1"/>
          </p:cNvSpPr>
          <p:nvPr>
            <p:ph type="sldNum" sz="quarter" idx="10"/>
          </p:nvPr>
        </p:nvSpPr>
        <p:spPr/>
        <p:txBody>
          <a:bodyPr/>
          <a:lstStyle/>
          <a:p>
            <a:fld id="{F82D9BAA-00C6-462E-9234-28DDEE394E95}" type="slidenum">
              <a:rPr lang="en-US" smtClean="0"/>
              <a:pPr/>
              <a:t>47</a:t>
            </a:fld>
            <a:endParaRPr lang="en-US"/>
          </a:p>
        </p:txBody>
      </p:sp>
    </p:spTree>
    <p:extLst>
      <p:ext uri="{BB962C8B-B14F-4D97-AF65-F5344CB8AC3E}">
        <p14:creationId xmlns:p14="http://schemas.microsoft.com/office/powerpoint/2010/main" val="1277811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48</a:t>
            </a:fld>
            <a:endParaRPr lang="en-US"/>
          </a:p>
        </p:txBody>
      </p:sp>
    </p:spTree>
    <p:extLst>
      <p:ext uri="{BB962C8B-B14F-4D97-AF65-F5344CB8AC3E}">
        <p14:creationId xmlns:p14="http://schemas.microsoft.com/office/powerpoint/2010/main" val="791296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hypothetical example where</a:t>
            </a:r>
            <a:r>
              <a:rPr lang="en-US" baseline="0" dirty="0" smtClean="0"/>
              <a:t> we have two connected components in the graph. We suggest to create a class out of each connected component. Each consecutive set of statements will construct a method within the extracted class.</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49</a:t>
            </a:fld>
            <a:endParaRPr lang="en-US"/>
          </a:p>
        </p:txBody>
      </p:sp>
    </p:spTree>
    <p:extLst>
      <p:ext uri="{BB962C8B-B14F-4D97-AF65-F5344CB8AC3E}">
        <p14:creationId xmlns:p14="http://schemas.microsoft.com/office/powerpoint/2010/main" val="10575217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a:t>
            </a:r>
            <a:r>
              <a:rPr lang="en-US" baseline="0" dirty="0" smtClean="0"/>
              <a:t> the result for a class with 9 data members. We show the slices for two data members and their intersections. The table gives the comparisons of slices for all data members. And the final Data slice graph has three connected components. Which means it is not cohesive and should be refactored.</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53</a:t>
            </a:fld>
            <a:endParaRPr lang="en-US"/>
          </a:p>
        </p:txBody>
      </p:sp>
    </p:spTree>
    <p:extLst>
      <p:ext uri="{BB962C8B-B14F-4D97-AF65-F5344CB8AC3E}">
        <p14:creationId xmlns:p14="http://schemas.microsoft.com/office/powerpoint/2010/main" val="2840989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code before and after refactoring.</a:t>
            </a:r>
            <a:r>
              <a:rPr lang="en-US" baseline="0" dirty="0" smtClean="0"/>
              <a:t> One advantage of our technique over other clustering based refactoring is that we preserve the interface of the class. And do not  move existing methods between classes but create new ones from statements that reside in the slices.</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55</a:t>
            </a:fld>
            <a:endParaRPr lang="en-US"/>
          </a:p>
        </p:txBody>
      </p:sp>
    </p:spTree>
    <p:extLst>
      <p:ext uri="{BB962C8B-B14F-4D97-AF65-F5344CB8AC3E}">
        <p14:creationId xmlns:p14="http://schemas.microsoft.com/office/powerpoint/2010/main" val="2730710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Software development is a social endeavor</a:t>
            </a:r>
            <a:r>
              <a:rPr lang="en-US" baseline="0" dirty="0" smtClean="0"/>
              <a:t> that requires collaboration between team members. One component written by someone is going to be used by other developers. For this reason the quality of code affects the speed of development a lot. Therefore maintenance for a software program with poor quality will be costly So To reduce the maintenance cost, The goal should be to develop software units with a cohesive design or implementation, a clear intention with small size. </a:t>
            </a:r>
            <a:r>
              <a:rPr lang="en-US" sz="1200" kern="1200" baseline="0" dirty="0" smtClean="0">
                <a:solidFill>
                  <a:schemeClr val="tx1"/>
                </a:solidFill>
                <a:latin typeface="+mn-lt"/>
                <a:ea typeface="+mn-ea"/>
                <a:cs typeface="+mn-cs"/>
              </a:rPr>
              <a:t>If code fails to meet these goals, refactoring is one strategy to improve its quality.</a:t>
            </a:r>
            <a:endParaRPr lang="en-US" dirty="0" smtClean="0"/>
          </a:p>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4</a:t>
            </a:fld>
            <a:endParaRPr lang="en-US"/>
          </a:p>
        </p:txBody>
      </p:sp>
    </p:spTree>
    <p:extLst>
      <p:ext uri="{BB962C8B-B14F-4D97-AF65-F5344CB8AC3E}">
        <p14:creationId xmlns:p14="http://schemas.microsoft.com/office/powerpoint/2010/main" val="341846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class is written</a:t>
            </a:r>
            <a:r>
              <a:rPr lang="en-US" baseline="0" dirty="0" smtClean="0"/>
              <a:t> by Dr. Fawcett for the parser facility that I mentioned. I used it for experiment.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56</a:t>
            </a:fld>
            <a:endParaRPr lang="en-US"/>
          </a:p>
        </p:txBody>
      </p:sp>
    </p:spTree>
    <p:extLst>
      <p:ext uri="{BB962C8B-B14F-4D97-AF65-F5344CB8AC3E}">
        <p14:creationId xmlns:p14="http://schemas.microsoft.com/office/powerpoint/2010/main" val="3194492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Long methods are usually difficult to read and comprehend due to the length and complexity of the code. As a result, maintenance can be time consuming and costly.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58</a:t>
            </a:fld>
            <a:endParaRPr lang="en-US"/>
          </a:p>
        </p:txBody>
      </p:sp>
    </p:spTree>
    <p:extLst>
      <p:ext uri="{BB962C8B-B14F-4D97-AF65-F5344CB8AC3E}">
        <p14:creationId xmlns:p14="http://schemas.microsoft.com/office/powerpoint/2010/main" val="183496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Extract method refactoring activity, in this part of our research, starts with generating the placement tree for a given method to represent the hierarchically nested scopes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59</a:t>
            </a:fld>
            <a:endParaRPr lang="en-US"/>
          </a:p>
        </p:txBody>
      </p:sp>
    </p:spTree>
    <p:extLst>
      <p:ext uri="{BB962C8B-B14F-4D97-AF65-F5344CB8AC3E}">
        <p14:creationId xmlns:p14="http://schemas.microsoft.com/office/powerpoint/2010/main" val="128546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basic idea behind this extract method refactoring technique is that each method should have one clear task to accomplish. What this implies is that the method and all scopes subsequently will include references to some variables to accomplish this task. Using the placement tree concept, we try determine the variable which dominates the operation carried out in the method and in every node of the placement tree as well. In this sense, scopes that are dominated by different variables perform different sub-tasks in this operation and indicate possible extract method refactoring opportunities. </a:t>
            </a:r>
          </a:p>
        </p:txBody>
      </p:sp>
      <p:sp>
        <p:nvSpPr>
          <p:cNvPr id="4" name="Slide Number Placeholder 3"/>
          <p:cNvSpPr>
            <a:spLocks noGrp="1"/>
          </p:cNvSpPr>
          <p:nvPr>
            <p:ph type="sldNum" sz="quarter" idx="10"/>
          </p:nvPr>
        </p:nvSpPr>
        <p:spPr/>
        <p:txBody>
          <a:bodyPr/>
          <a:lstStyle/>
          <a:p>
            <a:fld id="{F82D9BAA-00C6-462E-9234-28DDEE394E95}" type="slidenum">
              <a:rPr lang="en-US" smtClean="0"/>
              <a:pPr/>
              <a:t>60</a:t>
            </a:fld>
            <a:endParaRPr lang="en-US"/>
          </a:p>
        </p:txBody>
      </p:sp>
    </p:spTree>
    <p:extLst>
      <p:ext uri="{BB962C8B-B14F-4D97-AF65-F5344CB8AC3E}">
        <p14:creationId xmlns:p14="http://schemas.microsoft.com/office/powerpoint/2010/main" val="1026174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We expect that, a method or a scope in the given method that start with one dominant variable, continues the sub-tasks with the same dominant variable within their children scopes for better comprehension. Therefore, the hierarchical placement of scopes - the placement tree itself - helps us detect continuity of the dominant variables in a given method very effectively.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61</a:t>
            </a:fld>
            <a:endParaRPr lang="en-US"/>
          </a:p>
        </p:txBody>
      </p:sp>
    </p:spTree>
    <p:extLst>
      <p:ext uri="{BB962C8B-B14F-4D97-AF65-F5344CB8AC3E}">
        <p14:creationId xmlns:p14="http://schemas.microsoft.com/office/powerpoint/2010/main" val="3639620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Although this heuristic gives promising results and works effectively, improvements for selection of dominant variables remain as a future work of our study to consider the effect of multiple variables on the determination of cohesion.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62</a:t>
            </a:fld>
            <a:endParaRPr lang="en-US"/>
          </a:p>
        </p:txBody>
      </p:sp>
    </p:spTree>
    <p:extLst>
      <p:ext uri="{BB962C8B-B14F-4D97-AF65-F5344CB8AC3E}">
        <p14:creationId xmlns:p14="http://schemas.microsoft.com/office/powerpoint/2010/main" val="34531513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Together, many small </a:t>
            </a:r>
            <a:r>
              <a:rPr lang="en-US" dirty="0" err="1" smtClean="0"/>
              <a:t>refactorings</a:t>
            </a:r>
            <a:r>
              <a:rPr lang="en-US" dirty="0" smtClean="0"/>
              <a:t> can be applied to create a significant design change in the system.</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66</a:t>
            </a:fld>
            <a:endParaRPr lang="en-US"/>
          </a:p>
        </p:txBody>
      </p:sp>
    </p:spTree>
    <p:extLst>
      <p:ext uri="{BB962C8B-B14F-4D97-AF65-F5344CB8AC3E}">
        <p14:creationId xmlns:p14="http://schemas.microsoft.com/office/powerpoint/2010/main" val="3894662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parent is doing a specific operation only through these nodes. So they should be refactored.</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67</a:t>
            </a:fld>
            <a:endParaRPr lang="en-US"/>
          </a:p>
        </p:txBody>
      </p:sp>
    </p:spTree>
    <p:extLst>
      <p:ext uri="{BB962C8B-B14F-4D97-AF65-F5344CB8AC3E}">
        <p14:creationId xmlns:p14="http://schemas.microsoft.com/office/powerpoint/2010/main" val="3891471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we did</a:t>
            </a:r>
            <a:r>
              <a:rPr lang="en-US" baseline="0" dirty="0" smtClean="0"/>
              <a:t> not expect to detect duplicated code with our technique. Same patterns show duplicated code.</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73</a:t>
            </a:fld>
            <a:endParaRPr lang="en-US"/>
          </a:p>
        </p:txBody>
      </p:sp>
    </p:spTree>
    <p:extLst>
      <p:ext uri="{BB962C8B-B14F-4D97-AF65-F5344CB8AC3E}">
        <p14:creationId xmlns:p14="http://schemas.microsoft.com/office/powerpoint/2010/main" val="32481643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conversion is achieved in two steps first compare variable spans with each other and variables spans with each control edge. The graph where we induce the hammocks is called the extended graph</a:t>
            </a:r>
          </a:p>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84</a:t>
            </a:fld>
            <a:endParaRPr lang="en-US"/>
          </a:p>
        </p:txBody>
      </p:sp>
    </p:spTree>
    <p:extLst>
      <p:ext uri="{BB962C8B-B14F-4D97-AF65-F5344CB8AC3E}">
        <p14:creationId xmlns:p14="http://schemas.microsoft.com/office/powerpoint/2010/main" val="404463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The term bad smell has been coined by Kent Beck</a:t>
            </a:r>
            <a:r>
              <a:rPr lang="en-US" sz="1200" b="0" i="0" u="none" strike="noStrike" kern="1200" dirty="0" smtClean="0">
                <a:solidFill>
                  <a:schemeClr val="tx1"/>
                </a:solidFill>
                <a:effectLst/>
                <a:latin typeface="+mn-lt"/>
                <a:ea typeface="+mn-ea"/>
                <a:cs typeface="+mn-cs"/>
              </a:rPr>
              <a:t> and Fowler. Code smell is any symptom in the source code of a program that possibly indicates a deeper problem. Code smells are usually not bugs—they are not technically incorrect and do not currently prevent the program from functioning. Instead, they indicate weaknesses in design that may be slowing down development or increasing the risk of bugs or failures in the future. Once you see one of these bad smalls in your code, you need to fix it. It is not fixing a bug, yet it improves the quality of the cost which is a contributing factor to the cost of development. This modification of the code to improve the structure is known as refactoring.</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5</a:t>
            </a:fld>
            <a:endParaRPr lang="en-US"/>
          </a:p>
        </p:txBody>
      </p:sp>
    </p:spTree>
    <p:extLst>
      <p:ext uri="{BB962C8B-B14F-4D97-AF65-F5344CB8AC3E}">
        <p14:creationId xmlns:p14="http://schemas.microsoft.com/office/powerpoint/2010/main" val="31766937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helps in</a:t>
            </a:r>
            <a:r>
              <a:rPr lang="en-US" baseline="0" dirty="0" smtClean="0"/>
              <a:t> two ways: makes them extractable and turns it into a tree</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85</a:t>
            </a:fld>
            <a:endParaRPr lang="en-US"/>
          </a:p>
        </p:txBody>
      </p:sp>
    </p:spTree>
    <p:extLst>
      <p:ext uri="{BB962C8B-B14F-4D97-AF65-F5344CB8AC3E}">
        <p14:creationId xmlns:p14="http://schemas.microsoft.com/office/powerpoint/2010/main" val="1583479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method is from notepad++</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87</a:t>
            </a:fld>
            <a:endParaRPr lang="en-US"/>
          </a:p>
        </p:txBody>
      </p:sp>
    </p:spTree>
    <p:extLst>
      <p:ext uri="{BB962C8B-B14F-4D97-AF65-F5344CB8AC3E}">
        <p14:creationId xmlns:p14="http://schemas.microsoft.com/office/powerpoint/2010/main" val="25066103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action that I discussed</a:t>
            </a:r>
            <a:r>
              <a:rPr lang="en-US" baseline="0" dirty="0" smtClean="0"/>
              <a:t> earlier that describes what to do upon detecting a grammatical construct. We gave meaningful names to the extracted methods that reflected what methods intent is.</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88</a:t>
            </a:fld>
            <a:endParaRPr lang="en-US"/>
          </a:p>
        </p:txBody>
      </p:sp>
    </p:spTree>
    <p:extLst>
      <p:ext uri="{BB962C8B-B14F-4D97-AF65-F5344CB8AC3E}">
        <p14:creationId xmlns:p14="http://schemas.microsoft.com/office/powerpoint/2010/main" val="2546087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Notepadd</a:t>
            </a:r>
            <a:r>
              <a:rPr lang="en-US" dirty="0" smtClean="0"/>
              <a:t>++</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89</a:t>
            </a:fld>
            <a:endParaRPr lang="en-US"/>
          </a:p>
        </p:txBody>
      </p:sp>
    </p:spTree>
    <p:extLst>
      <p:ext uri="{BB962C8B-B14F-4D97-AF65-F5344CB8AC3E}">
        <p14:creationId xmlns:p14="http://schemas.microsoft.com/office/powerpoint/2010/main" val="25735796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Notepad++</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90</a:t>
            </a:fld>
            <a:endParaRPr lang="en-US"/>
          </a:p>
        </p:txBody>
      </p:sp>
    </p:spTree>
    <p:extLst>
      <p:ext uri="{BB962C8B-B14F-4D97-AF65-F5344CB8AC3E}">
        <p14:creationId xmlns:p14="http://schemas.microsoft.com/office/powerpoint/2010/main" val="119828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software quality degrades over time, refactoring helps to improve the quality.</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6</a:t>
            </a:fld>
            <a:endParaRPr lang="en-US"/>
          </a:p>
        </p:txBody>
      </p:sp>
    </p:spTree>
    <p:extLst>
      <p:ext uri="{BB962C8B-B14F-4D97-AF65-F5344CB8AC3E}">
        <p14:creationId xmlns:p14="http://schemas.microsoft.com/office/powerpoint/2010/main" val="2671423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tools I have come across</a:t>
            </a:r>
            <a:r>
              <a:rPr lang="en-US" baseline="0" dirty="0" smtClean="0"/>
              <a:t> support only the extraction part. The selection which is the harder part is manual with these tools. The refactoring selection needs to fulfill some refactoring preconditions, this tools warn the users with messages to help them with the selection process. Furthermore they do not support all programming languages.</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7</a:t>
            </a:fld>
            <a:endParaRPr lang="en-US"/>
          </a:p>
        </p:txBody>
      </p:sp>
    </p:spTree>
    <p:extLst>
      <p:ext uri="{BB962C8B-B14F-4D97-AF65-F5344CB8AC3E}">
        <p14:creationId xmlns:p14="http://schemas.microsoft.com/office/powerpoint/2010/main" val="207221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some discussions that you will find</a:t>
            </a:r>
            <a:r>
              <a:rPr lang="en-US" baseline="0" dirty="0" smtClean="0"/>
              <a:t> when you </a:t>
            </a:r>
            <a:r>
              <a:rPr lang="en-US" baseline="0" dirty="0" err="1" smtClean="0"/>
              <a:t>google</a:t>
            </a:r>
            <a:r>
              <a:rPr lang="en-US" baseline="0" dirty="0" smtClean="0"/>
              <a:t> a refactoring tools for C++. </a:t>
            </a:r>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8</a:t>
            </a:fld>
            <a:endParaRPr lang="en-US"/>
          </a:p>
        </p:txBody>
      </p:sp>
    </p:spTree>
    <p:extLst>
      <p:ext uri="{BB962C8B-B14F-4D97-AF65-F5344CB8AC3E}">
        <p14:creationId xmlns:p14="http://schemas.microsoft.com/office/powerpoint/2010/main" val="227575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Fowler introduces many bad smells and suggests possible solutions to them. He states that refactoring is based on human intuition. You have to know if your program includes bad smell or needs refactoring. But when you are working with a large foreign code base this is going to be a very challenging task. You have to read and analyze the code to find bad smells and refactor the code. Because, the identification of location where or when to apply these re-factorings is ambiguous. It is accepted developer is the last authority to decide where exactly to apply the refactoring. Research shows that although refactoring is practiced very frequently, 90 percent of refactoring is applied manually and refactoring tools need further improvements.</a:t>
            </a:r>
          </a:p>
          <a:p>
            <a:endParaRPr lang="en-US" dirty="0"/>
          </a:p>
        </p:txBody>
      </p:sp>
      <p:sp>
        <p:nvSpPr>
          <p:cNvPr id="4" name="Slide Number Placeholder 3"/>
          <p:cNvSpPr>
            <a:spLocks noGrp="1"/>
          </p:cNvSpPr>
          <p:nvPr>
            <p:ph type="sldNum" sz="quarter" idx="10"/>
          </p:nvPr>
        </p:nvSpPr>
        <p:spPr/>
        <p:txBody>
          <a:bodyPr/>
          <a:lstStyle/>
          <a:p>
            <a:fld id="{F82D9BAA-00C6-462E-9234-28DDEE394E95}" type="slidenum">
              <a:rPr lang="en-US" smtClean="0"/>
              <a:pPr/>
              <a:t>10</a:t>
            </a:fld>
            <a:endParaRPr lang="en-US"/>
          </a:p>
        </p:txBody>
      </p:sp>
    </p:spTree>
    <p:extLst>
      <p:ext uri="{BB962C8B-B14F-4D97-AF65-F5344CB8AC3E}">
        <p14:creationId xmlns:p14="http://schemas.microsoft.com/office/powerpoint/2010/main" val="45979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4F3621A-1033-41DA-952A-D4D1E7FAFEBA}" type="datetime1">
              <a:rPr lang="en-US" smtClean="0"/>
              <a:pPr/>
              <a:t>5/30/2014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3F9BB74-13F1-46B0-949E-0F5C810988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7C67C4-9A2D-4BCB-9628-D4D6753A219C}" type="datetime1">
              <a:rPr lang="en-US" smtClean="0"/>
              <a:pPr/>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BB74-13F1-46B0-949E-0F5C810988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9EC026-3183-4EC8-8AD0-36A49B8C51C8}" type="datetime1">
              <a:rPr lang="en-US" smtClean="0"/>
              <a:pPr/>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BB74-13F1-46B0-949E-0F5C810988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025C11-27B0-44E8-8B3D-BD9E59A730F5}" type="datetime1">
              <a:rPr lang="en-US" smtClean="0"/>
              <a:pPr/>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BB74-13F1-46B0-949E-0F5C810988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30C423-6213-410A-BAAE-61483357A714}" type="datetime1">
              <a:rPr lang="en-US" smtClean="0"/>
              <a:pPr/>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BB74-13F1-46B0-949E-0F5C810988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F72789-5387-405F-B227-425C9F431D7D}" type="datetime1">
              <a:rPr lang="en-US" smtClean="0"/>
              <a:pPr/>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BB74-13F1-46B0-949E-0F5C810988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BDC2E04-578E-47A3-99A0-378D5C03C060}" type="datetime1">
              <a:rPr lang="en-US" smtClean="0"/>
              <a:pPr/>
              <a:t>5/30/2014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9BB74-13F1-46B0-949E-0F5C810988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77AAD2-D4AF-4BD8-B06B-8664F395FCBB}" type="datetime1">
              <a:rPr lang="en-US" smtClean="0"/>
              <a:pPr/>
              <a:t>5/30/2014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9BB74-13F1-46B0-949E-0F5C810988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B9A27-DEF1-46B0-B7B7-3895E380D17F}" type="datetime1">
              <a:rPr lang="en-US" smtClean="0"/>
              <a:pPr/>
              <a:t>5/30/2014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9BB74-13F1-46B0-949E-0F5C810988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04F59B-37CE-4A1C-803D-10EB444FB85F}" type="datetime1">
              <a:rPr lang="en-US" smtClean="0"/>
              <a:pPr/>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BB74-13F1-46B0-949E-0F5C810988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5D864B-B4CC-402A-86B0-6E37AB3BE213}" type="datetime1">
              <a:rPr lang="en-US" smtClean="0"/>
              <a:pPr/>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3F9BB74-13F1-46B0-949E-0F5C810988C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B03AD4-429E-4658-BC64-F7AC89995246}" type="datetime1">
              <a:rPr lang="en-US" smtClean="0"/>
              <a:pPr/>
              <a:t>5/30/2014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F9BB74-13F1-46B0-949E-0F5C810988C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7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slide" Target="slide76.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ackoverflow.com/questions/249827/are-there-c-free-and-fast-maybe-standalone-refactoring-tools-for-windows"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1828800"/>
          </a:xfrm>
        </p:spPr>
        <p:txBody>
          <a:bodyPr>
            <a:normAutofit/>
          </a:bodyPr>
          <a:lstStyle/>
          <a:p>
            <a:pPr algn="ctr"/>
            <a:r>
              <a:rPr lang="en-US" sz="2800" dirty="0" smtClean="0"/>
              <a:t>Syracuse University Department of Electrical and Computer Engineering</a:t>
            </a:r>
            <a:endParaRPr lang="en-US" sz="2800" dirty="0"/>
          </a:p>
        </p:txBody>
      </p:sp>
      <p:sp>
        <p:nvSpPr>
          <p:cNvPr id="3" name="Subtitle 2"/>
          <p:cNvSpPr>
            <a:spLocks noGrp="1"/>
          </p:cNvSpPr>
          <p:nvPr>
            <p:ph type="subTitle" idx="1"/>
          </p:nvPr>
        </p:nvSpPr>
        <p:spPr>
          <a:xfrm>
            <a:off x="762000" y="2971800"/>
            <a:ext cx="7854696" cy="1752600"/>
          </a:xfrm>
        </p:spPr>
        <p:txBody>
          <a:bodyPr>
            <a:normAutofit/>
          </a:bodyPr>
          <a:lstStyle/>
          <a:p>
            <a:pPr algn="ctr"/>
            <a:r>
              <a:rPr lang="en-US" b="1" dirty="0" smtClean="0"/>
              <a:t>Identifying Extract Class and Extract Method Refactoring Opportunities Through Analysis of Variable Declarations and Uses </a:t>
            </a:r>
          </a:p>
          <a:p>
            <a:pPr algn="ctr"/>
            <a:endParaRPr lang="en-US" b="1" dirty="0" smtClean="0"/>
          </a:p>
        </p:txBody>
      </p:sp>
      <p:sp>
        <p:nvSpPr>
          <p:cNvPr id="6" name="TextBox 5"/>
          <p:cNvSpPr txBox="1"/>
          <p:nvPr/>
        </p:nvSpPr>
        <p:spPr>
          <a:xfrm>
            <a:off x="3604246" y="4876800"/>
            <a:ext cx="2094612" cy="1200329"/>
          </a:xfrm>
          <a:prstGeom prst="rect">
            <a:avLst/>
          </a:prstGeom>
          <a:noFill/>
        </p:spPr>
        <p:txBody>
          <a:bodyPr wrap="none" rtlCol="0">
            <a:spAutoFit/>
          </a:bodyPr>
          <a:lstStyle/>
          <a:p>
            <a:pPr algn="ctr"/>
            <a:r>
              <a:rPr lang="en-US" b="1" dirty="0" smtClean="0"/>
              <a:t>Mehmet Kaya</a:t>
            </a:r>
          </a:p>
          <a:p>
            <a:pPr algn="ctr"/>
            <a:r>
              <a:rPr lang="en-US" b="1" dirty="0" smtClean="0"/>
              <a:t>PhD Dissertation</a:t>
            </a:r>
          </a:p>
          <a:p>
            <a:pPr algn="ctr"/>
            <a:r>
              <a:rPr lang="en-US" b="1" dirty="0" smtClean="0"/>
              <a:t>5/30/2014</a:t>
            </a:r>
            <a:endParaRPr lang="en-US" dirty="0" smtClean="0"/>
          </a:p>
          <a:p>
            <a:endParaRPr lang="en-US" dirty="0"/>
          </a:p>
        </p:txBody>
      </p:sp>
      <p:sp>
        <p:nvSpPr>
          <p:cNvPr id="5" name="Slide Number Placeholder 4"/>
          <p:cNvSpPr>
            <a:spLocks noGrp="1"/>
          </p:cNvSpPr>
          <p:nvPr>
            <p:ph type="sldNum" sz="quarter" idx="12"/>
          </p:nvPr>
        </p:nvSpPr>
        <p:spPr/>
        <p:txBody>
          <a:bodyPr/>
          <a:lstStyle/>
          <a:p>
            <a:fld id="{13F9BB74-13F1-46B0-949E-0F5C810988C2}" type="slidenum">
              <a:rPr lang="en-US" smtClean="0"/>
              <a:pPr/>
              <a:t>1</a:t>
            </a:fld>
            <a:endParaRPr lang="en-US"/>
          </a:p>
        </p:txBody>
      </p:sp>
    </p:spTree>
  </p:cSld>
  <p:clrMapOvr>
    <a:masterClrMapping/>
  </p:clrMapOvr>
  <p:transition advTm="1622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Refactoring Opportunities</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10</a:t>
            </a:fld>
            <a:endParaRPr lang="en-US"/>
          </a:p>
        </p:txBody>
      </p:sp>
      <p:sp>
        <p:nvSpPr>
          <p:cNvPr id="6" name="Content Placeholder 5"/>
          <p:cNvSpPr>
            <a:spLocks noGrp="1"/>
          </p:cNvSpPr>
          <p:nvPr>
            <p:ph idx="1"/>
          </p:nvPr>
        </p:nvSpPr>
        <p:spPr>
          <a:xfrm>
            <a:off x="533400" y="2057400"/>
            <a:ext cx="8229600" cy="4389120"/>
          </a:xfrm>
        </p:spPr>
        <p:txBody>
          <a:bodyPr>
            <a:normAutofit lnSpcReduction="10000"/>
          </a:bodyPr>
          <a:lstStyle/>
          <a:p>
            <a:pPr algn="just"/>
            <a:r>
              <a:rPr lang="en-US" sz="2800" dirty="0" smtClean="0"/>
              <a:t>Refactoring </a:t>
            </a:r>
            <a:r>
              <a:rPr lang="en-US" sz="2800" dirty="0" smtClean="0"/>
              <a:t>is based on human </a:t>
            </a:r>
            <a:r>
              <a:rPr lang="en-US" sz="2800" dirty="0" smtClean="0"/>
              <a:t>intuition  </a:t>
            </a:r>
            <a:r>
              <a:rPr lang="en-US" sz="2800" dirty="0" smtClean="0"/>
              <a:t>[5]</a:t>
            </a:r>
          </a:p>
          <a:p>
            <a:pPr algn="just"/>
            <a:r>
              <a:rPr lang="en-US" sz="2800" dirty="0" smtClean="0"/>
              <a:t>Although </a:t>
            </a:r>
            <a:r>
              <a:rPr lang="en-US" sz="2800" dirty="0" smtClean="0"/>
              <a:t>Fowler introduces many different kinds of refactoring, the identification of location where to apply these re-factorings is </a:t>
            </a:r>
            <a:r>
              <a:rPr lang="en-US" sz="2800" dirty="0" smtClean="0"/>
              <a:t>ambiguous [5</a:t>
            </a:r>
            <a:r>
              <a:rPr lang="en-US" sz="2800" dirty="0" smtClean="0"/>
              <a:t>]</a:t>
            </a:r>
          </a:p>
          <a:p>
            <a:pPr algn="just"/>
            <a:r>
              <a:rPr lang="en-US" sz="2800" dirty="0" smtClean="0"/>
              <a:t>Developer </a:t>
            </a:r>
            <a:r>
              <a:rPr lang="en-US" sz="2800" dirty="0" smtClean="0"/>
              <a:t>is the last authority to decide where to apply the </a:t>
            </a:r>
            <a:r>
              <a:rPr lang="en-US" sz="2800" dirty="0" smtClean="0"/>
              <a:t>refactoring </a:t>
            </a:r>
            <a:r>
              <a:rPr lang="en-US" sz="2800" dirty="0" smtClean="0"/>
              <a:t>[46] </a:t>
            </a:r>
          </a:p>
          <a:p>
            <a:pPr algn="just"/>
            <a:r>
              <a:rPr lang="en-US" sz="2800" dirty="0" smtClean="0"/>
              <a:t>Although </a:t>
            </a:r>
            <a:r>
              <a:rPr lang="en-US" sz="2800" dirty="0" smtClean="0"/>
              <a:t>refactoring is practiced very frequently, 90 percent of refactoring is applied manually and refactoring tools need further improvements </a:t>
            </a:r>
            <a:r>
              <a:rPr lang="en-US" sz="2800" dirty="0" smtClean="0"/>
              <a:t>[</a:t>
            </a:r>
            <a:r>
              <a:rPr lang="en-US" sz="2800" dirty="0" smtClean="0"/>
              <a:t>64,65] </a:t>
            </a:r>
          </a:p>
          <a:p>
            <a:endParaRPr lang="en-US" dirty="0"/>
          </a:p>
        </p:txBody>
      </p:sp>
    </p:spTree>
  </p:cSld>
  <p:clrMapOvr>
    <a:masterClrMapping/>
  </p:clrMapOvr>
  <p:transition advTm="7304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Our Research</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11</a:t>
            </a:fld>
            <a:endParaRPr lang="en-US"/>
          </a:p>
        </p:txBody>
      </p:sp>
      <p:sp>
        <p:nvSpPr>
          <p:cNvPr id="5" name="Content Placeholder 2"/>
          <p:cNvSpPr>
            <a:spLocks noGrp="1"/>
          </p:cNvSpPr>
          <p:nvPr>
            <p:ph idx="1"/>
          </p:nvPr>
        </p:nvSpPr>
        <p:spPr/>
        <p:txBody>
          <a:bodyPr/>
          <a:lstStyle/>
          <a:p>
            <a:pPr algn="just"/>
            <a:r>
              <a:rPr lang="en-US" dirty="0" smtClean="0"/>
              <a:t>Refactoring is acknowledged to be a subjective ambiguous process</a:t>
            </a:r>
          </a:p>
          <a:p>
            <a:pPr algn="just"/>
            <a:r>
              <a:rPr lang="en-US" dirty="0" smtClean="0"/>
              <a:t>Our contribution turns that into an objective quantitative process</a:t>
            </a:r>
          </a:p>
          <a:p>
            <a:pPr algn="just"/>
            <a:r>
              <a:rPr lang="en-US" dirty="0" smtClean="0"/>
              <a:t>Find techniques for suggesting refactoring</a:t>
            </a:r>
          </a:p>
          <a:p>
            <a:pPr algn="just"/>
            <a:r>
              <a:rPr lang="en-US" dirty="0" smtClean="0"/>
              <a:t>Implement the techniques in tools</a:t>
            </a:r>
          </a:p>
          <a:p>
            <a:pPr algn="just"/>
            <a:r>
              <a:rPr lang="en-US" dirty="0" smtClean="0"/>
              <a:t>Produce result that can be represented visually</a:t>
            </a:r>
          </a:p>
          <a:p>
            <a:pPr lvl="1" algn="just"/>
            <a:r>
              <a:rPr lang="en-US" dirty="0" smtClean="0"/>
              <a:t>No need to inspect code to detect refactoring</a:t>
            </a:r>
          </a:p>
          <a:p>
            <a:pPr lvl="1" algn="just"/>
            <a:r>
              <a:rPr lang="en-US" dirty="0" smtClean="0"/>
              <a:t>Developer is still the last authority</a:t>
            </a:r>
            <a:endParaRPr lang="en-US" dirty="0"/>
          </a:p>
        </p:txBody>
      </p:sp>
    </p:spTree>
  </p:cSld>
  <p:clrMapOvr>
    <a:masterClrMapping/>
  </p:clrMapOvr>
  <p:transition advTm="6369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Contribution 1</a:t>
            </a:r>
            <a:endParaRPr lang="en-US" dirty="0"/>
          </a:p>
        </p:txBody>
      </p:sp>
      <p:sp>
        <p:nvSpPr>
          <p:cNvPr id="3" name="Content Placeholder 2"/>
          <p:cNvSpPr>
            <a:spLocks noGrp="1"/>
          </p:cNvSpPr>
          <p:nvPr>
            <p:ph idx="1"/>
          </p:nvPr>
        </p:nvSpPr>
        <p:spPr/>
        <p:txBody>
          <a:bodyPr/>
          <a:lstStyle/>
          <a:p>
            <a:r>
              <a:rPr lang="en-US" dirty="0" smtClean="0"/>
              <a:t>Large Class Code Defect </a:t>
            </a:r>
          </a:p>
          <a:p>
            <a:pPr lvl="1"/>
            <a:r>
              <a:rPr lang="en-US" dirty="0" smtClean="0"/>
              <a:t>Fowler suggests based on number of data member [5]</a:t>
            </a:r>
          </a:p>
          <a:p>
            <a:pPr lvl="1"/>
            <a:r>
              <a:rPr lang="en-US" dirty="0" smtClean="0"/>
              <a:t>Simple and cohesive, understandable, and readable </a:t>
            </a:r>
          </a:p>
          <a:p>
            <a:pPr lvl="1"/>
            <a:r>
              <a:rPr lang="en-US" dirty="0" smtClean="0"/>
              <a:t>Cohesion is simply the degree to which the elements of a module belong together </a:t>
            </a:r>
          </a:p>
          <a:p>
            <a:pPr lvl="1"/>
            <a:r>
              <a:rPr lang="en-US" dirty="0" smtClean="0"/>
              <a:t>Higher quality=better reuse and maintainability</a:t>
            </a:r>
          </a:p>
          <a:p>
            <a:pPr lvl="1"/>
            <a:r>
              <a:rPr lang="en-US" i="1" dirty="0" smtClean="0"/>
              <a:t>“Should capture one and only one key abstraction”  [78] </a:t>
            </a:r>
          </a:p>
          <a:p>
            <a:r>
              <a:rPr lang="en-US" dirty="0" smtClean="0"/>
              <a:t>Remedy: Extract Class Refactoring </a:t>
            </a:r>
          </a:p>
          <a:p>
            <a:pPr lvl="1"/>
            <a:r>
              <a:rPr lang="en-US" dirty="0" smtClean="0"/>
              <a:t>Extract each distinct task as a separate unit</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12</a:t>
            </a:fld>
            <a:endParaRPr lang="en-US"/>
          </a:p>
        </p:txBody>
      </p:sp>
    </p:spTree>
  </p:cSld>
  <p:clrMapOvr>
    <a:masterClrMapping/>
  </p:clrMapOvr>
  <p:transition advTm="7207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Results of Contribution 1</a:t>
            </a:r>
            <a:endParaRPr lang="en-US" dirty="0"/>
          </a:p>
        </p:txBody>
      </p:sp>
      <p:graphicFrame>
        <p:nvGraphicFramePr>
          <p:cNvPr id="5" name="Content Placeholder 4"/>
          <p:cNvGraphicFramePr>
            <a:graphicFrameLocks noGrp="1"/>
          </p:cNvGraphicFramePr>
          <p:nvPr>
            <p:ph idx="1"/>
          </p:nvPr>
        </p:nvGraphicFramePr>
        <p:xfrm>
          <a:off x="457200" y="2743200"/>
          <a:ext cx="8229600" cy="22250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a:lnSpc>
                          <a:spcPct val="115000"/>
                        </a:lnSpc>
                        <a:spcBef>
                          <a:spcPts val="0"/>
                        </a:spcBef>
                        <a:spcAft>
                          <a:spcPts val="1000"/>
                        </a:spcAft>
                      </a:pP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b="1">
                          <a:latin typeface="Times New Roman"/>
                          <a:ea typeface="Calibri"/>
                          <a:cs typeface="Arial"/>
                        </a:rPr>
                        <a:t># of Methods</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b="1">
                          <a:latin typeface="Times New Roman"/>
                          <a:ea typeface="Calibri"/>
                          <a:cs typeface="Arial"/>
                        </a:rPr>
                        <a:t># of Data Members</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b="1">
                          <a:latin typeface="Times New Roman"/>
                          <a:ea typeface="Calibri"/>
                          <a:cs typeface="Arial"/>
                        </a:rPr>
                        <a:t># of Lines</a:t>
                      </a:r>
                      <a:endParaRPr lang="en-US" sz="11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1200" b="1">
                          <a:latin typeface="Times New Roman"/>
                          <a:ea typeface="Calibri"/>
                          <a:cs typeface="Arial"/>
                        </a:rPr>
                        <a:t>Original Class</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13</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9</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150</a:t>
                      </a:r>
                      <a:endParaRPr lang="en-US" sz="11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1200" b="1">
                          <a:latin typeface="Times New Roman"/>
                          <a:ea typeface="Calibri"/>
                          <a:cs typeface="Arial"/>
                        </a:rPr>
                        <a:t>Class After Refactoring</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13</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3</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72</a:t>
                      </a:r>
                      <a:endParaRPr lang="en-US" sz="11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1200" b="1">
                          <a:latin typeface="Times New Roman"/>
                          <a:ea typeface="Calibri"/>
                          <a:cs typeface="Arial"/>
                        </a:rPr>
                        <a:t>Extracted Class 1</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6</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2</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49</a:t>
                      </a:r>
                      <a:endParaRPr lang="en-US" sz="11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1200" b="1">
                          <a:latin typeface="Times New Roman"/>
                          <a:ea typeface="Calibri"/>
                          <a:cs typeface="Arial"/>
                        </a:rPr>
                        <a:t>Extracted Class 2</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12</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3</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105</a:t>
                      </a:r>
                      <a:endParaRPr lang="en-US" sz="11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1200" b="1">
                          <a:latin typeface="Times New Roman"/>
                          <a:ea typeface="Calibri"/>
                          <a:cs typeface="Arial"/>
                        </a:rPr>
                        <a:t>Extracted Class 3</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5</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a:latin typeface="Times New Roman"/>
                          <a:ea typeface="Calibri"/>
                          <a:cs typeface="Arial"/>
                        </a:rPr>
                        <a:t>4</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1200" dirty="0">
                          <a:latin typeface="Times New Roman"/>
                          <a:ea typeface="Calibri"/>
                          <a:cs typeface="Arial"/>
                        </a:rPr>
                        <a:t>35</a:t>
                      </a:r>
                      <a:endParaRPr lang="en-US" sz="1100" dirty="0">
                        <a:latin typeface="Calibri"/>
                        <a:ea typeface="Calibri"/>
                        <a:cs typeface="Arial"/>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13F9BB74-13F1-46B0-949E-0F5C810988C2}" type="slidenum">
              <a:rPr lang="en-US" smtClean="0"/>
              <a:pPr/>
              <a:t>13</a:t>
            </a:fld>
            <a:endParaRPr lang="en-US"/>
          </a:p>
        </p:txBody>
      </p:sp>
      <p:sp>
        <p:nvSpPr>
          <p:cNvPr id="9" name="Content Placeholder 2"/>
          <p:cNvSpPr txBox="1">
            <a:spLocks/>
          </p:cNvSpPr>
          <p:nvPr/>
        </p:nvSpPr>
        <p:spPr>
          <a:xfrm>
            <a:off x="457200" y="1935480"/>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Extract Class Refactoring</a:t>
            </a:r>
            <a:r>
              <a:rPr kumimoji="0" lang="en-US" sz="2600" b="0" i="0" u="none" strike="noStrike" kern="1200" cap="none" spc="0" normalizeH="0" noProof="0" dirty="0" smtClean="0">
                <a:ln>
                  <a:noFill/>
                </a:ln>
                <a:solidFill>
                  <a:schemeClr val="tx1"/>
                </a:solidFill>
                <a:effectLst/>
                <a:uLnTx/>
                <a:uFillTx/>
                <a:latin typeface="+mn-lt"/>
                <a:ea typeface="+mn-ea"/>
                <a:cs typeface="+mn-cs"/>
              </a:rPr>
              <a:t> Before and After</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Contribution 2</a:t>
            </a:r>
            <a:endParaRPr lang="en-US" dirty="0"/>
          </a:p>
        </p:txBody>
      </p:sp>
      <p:sp>
        <p:nvSpPr>
          <p:cNvPr id="3" name="Content Placeholder 2"/>
          <p:cNvSpPr>
            <a:spLocks noGrp="1"/>
          </p:cNvSpPr>
          <p:nvPr>
            <p:ph idx="1"/>
          </p:nvPr>
        </p:nvSpPr>
        <p:spPr/>
        <p:txBody>
          <a:bodyPr/>
          <a:lstStyle/>
          <a:p>
            <a:r>
              <a:rPr lang="en-US" dirty="0" smtClean="0"/>
              <a:t>Long Method Code Defect </a:t>
            </a:r>
          </a:p>
          <a:p>
            <a:pPr lvl="1"/>
            <a:r>
              <a:rPr lang="en-US" dirty="0" smtClean="0"/>
              <a:t>The source of many other code defects [1] </a:t>
            </a:r>
          </a:p>
          <a:p>
            <a:pPr lvl="1"/>
            <a:r>
              <a:rPr lang="en-US" dirty="0" smtClean="0"/>
              <a:t>Smaller methods are easier to read, comprehend, and maintain [1] </a:t>
            </a:r>
          </a:p>
          <a:p>
            <a:pPr lvl="1"/>
            <a:r>
              <a:rPr lang="en-US" dirty="0" smtClean="0"/>
              <a:t>Is this a subjective measure?</a:t>
            </a:r>
          </a:p>
          <a:p>
            <a:pPr lvl="1"/>
            <a:r>
              <a:rPr lang="en-US" dirty="0" smtClean="0"/>
              <a:t>Should be shorter with one clear intention </a:t>
            </a:r>
          </a:p>
          <a:p>
            <a:r>
              <a:rPr lang="en-US" dirty="0" smtClean="0"/>
              <a:t>Remedy: Extract Method Refactoring </a:t>
            </a:r>
          </a:p>
          <a:p>
            <a:pPr lvl="1"/>
            <a:r>
              <a:rPr lang="en-US" dirty="0" smtClean="0"/>
              <a:t>Extract appropriate code fragments as separate methods</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14</a:t>
            </a:fld>
            <a:endParaRPr lang="en-US"/>
          </a:p>
        </p:txBody>
      </p:sp>
    </p:spTree>
  </p:cSld>
  <p:clrMapOvr>
    <a:masterClrMapping/>
  </p:clrMapOvr>
  <p:transition advTm="14066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Some Results of Contribution 2</a:t>
            </a:r>
            <a:endParaRPr lang="en-US" dirty="0"/>
          </a:p>
        </p:txBody>
      </p:sp>
      <p:sp>
        <p:nvSpPr>
          <p:cNvPr id="3" name="Content Placeholder 2"/>
          <p:cNvSpPr>
            <a:spLocks noGrp="1"/>
          </p:cNvSpPr>
          <p:nvPr>
            <p:ph idx="1"/>
          </p:nvPr>
        </p:nvSpPr>
        <p:spPr>
          <a:xfrm>
            <a:off x="228600" y="1295400"/>
            <a:ext cx="8915400" cy="4389120"/>
          </a:xfrm>
        </p:spPr>
        <p:txBody>
          <a:bodyPr/>
          <a:lstStyle/>
          <a:p>
            <a:r>
              <a:rPr lang="en-US" dirty="0" smtClean="0"/>
              <a:t>Extract Method with Placement Tree Before and After</a:t>
            </a:r>
          </a:p>
          <a:p>
            <a:pPr lvl="1"/>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15</a:t>
            </a:fld>
            <a:endParaRPr lang="en-US"/>
          </a:p>
        </p:txBody>
      </p:sp>
      <p:graphicFrame>
        <p:nvGraphicFramePr>
          <p:cNvPr id="7" name="Table 6"/>
          <p:cNvGraphicFramePr>
            <a:graphicFrameLocks noGrp="1"/>
          </p:cNvGraphicFramePr>
          <p:nvPr/>
        </p:nvGraphicFramePr>
        <p:xfrm>
          <a:off x="1295400" y="2590800"/>
          <a:ext cx="6934200" cy="2595880"/>
        </p:xfrm>
        <a:graphic>
          <a:graphicData uri="http://schemas.openxmlformats.org/drawingml/2006/table">
            <a:tbl>
              <a:tblPr firstRow="1" bandRow="1">
                <a:tableStyleId>{5C22544A-7EE6-4342-B048-85BDC9FD1C3A}</a:tableStyleId>
              </a:tblPr>
              <a:tblGrid>
                <a:gridCol w="2311400"/>
                <a:gridCol w="1270000"/>
                <a:gridCol w="3352800"/>
              </a:tblGrid>
              <a:tr h="370840">
                <a:tc gridSpan="3">
                  <a:txBody>
                    <a:bodyPr/>
                    <a:lstStyle/>
                    <a:p>
                      <a:pPr marL="0" marR="0">
                        <a:lnSpc>
                          <a:spcPct val="115000"/>
                        </a:lnSpc>
                        <a:spcBef>
                          <a:spcPts val="0"/>
                        </a:spcBef>
                        <a:spcAft>
                          <a:spcPts val="1000"/>
                        </a:spcAft>
                      </a:pPr>
                      <a:r>
                        <a:rPr lang="en-US" sz="2000" b="1" u="sng" dirty="0">
                          <a:latin typeface="Times New Roman"/>
                          <a:ea typeface="Calibri"/>
                          <a:cs typeface="Arial"/>
                        </a:rPr>
                        <a:t>Method:</a:t>
                      </a:r>
                      <a:r>
                        <a:rPr lang="en-US" sz="2000" dirty="0">
                          <a:latin typeface="Times New Roman"/>
                          <a:ea typeface="Calibri"/>
                          <a:cs typeface="Arial"/>
                        </a:rPr>
                        <a:t> </a:t>
                      </a:r>
                      <a:r>
                        <a:rPr lang="en-US" sz="2000" dirty="0" err="1">
                          <a:latin typeface="Times New Roman"/>
                          <a:ea typeface="Calibri"/>
                          <a:cs typeface="Arial"/>
                        </a:rPr>
                        <a:t>doAction</a:t>
                      </a:r>
                      <a:r>
                        <a:rPr lang="en-US" sz="2000" dirty="0">
                          <a:latin typeface="Times New Roman"/>
                          <a:ea typeface="Calibri"/>
                          <a:cs typeface="Arial"/>
                        </a:rPr>
                        <a:t> </a:t>
                      </a:r>
                      <a:r>
                        <a:rPr lang="en-US" sz="2000" b="1" u="sng" dirty="0">
                          <a:latin typeface="Times New Roman"/>
                          <a:ea typeface="Calibri"/>
                          <a:cs typeface="Arial"/>
                        </a:rPr>
                        <a:t>Domain:</a:t>
                      </a:r>
                      <a:r>
                        <a:rPr lang="en-US" sz="2000" dirty="0">
                          <a:latin typeface="Times New Roman"/>
                          <a:ea typeface="Calibri"/>
                          <a:cs typeface="Arial"/>
                        </a:rPr>
                        <a:t> Analyzer </a:t>
                      </a:r>
                      <a:r>
                        <a:rPr lang="en-US" sz="2000" b="1" u="sng" dirty="0">
                          <a:latin typeface="Times New Roman"/>
                          <a:ea typeface="Calibri"/>
                          <a:cs typeface="Arial"/>
                        </a:rPr>
                        <a:t># of Extraction:</a:t>
                      </a:r>
                      <a:r>
                        <a:rPr lang="en-US" sz="2000" dirty="0">
                          <a:latin typeface="Times New Roman"/>
                          <a:ea typeface="Calibri"/>
                          <a:cs typeface="Arial"/>
                        </a:rPr>
                        <a:t> 3</a:t>
                      </a:r>
                      <a:endParaRPr lang="en-US" sz="2000" dirty="0">
                        <a:latin typeface="Calibri"/>
                        <a:ea typeface="Calibri"/>
                        <a:cs typeface="Arial"/>
                      </a:endParaRPr>
                    </a:p>
                  </a:txBody>
                  <a:tcPr marL="68580" marR="68580" marT="0" marB="0"/>
                </a:tc>
                <a:tc hMerge="1">
                  <a:txBody>
                    <a:bodyPr/>
                    <a:lstStyle/>
                    <a:p>
                      <a:endParaRPr lang="en-US"/>
                    </a:p>
                  </a:txBody>
                  <a:tcPr/>
                </a:tc>
                <a:tc hMerge="1">
                  <a:txBody>
                    <a:bodyPr/>
                    <a:lstStyle/>
                    <a:p>
                      <a:endParaRPr lang="en-US"/>
                    </a:p>
                  </a:txBody>
                  <a:tcPr/>
                </a:tc>
              </a:tr>
              <a:tr h="370840">
                <a:tc>
                  <a:txBody>
                    <a:bodyPr/>
                    <a:lstStyle/>
                    <a:p>
                      <a:pPr marL="0" marR="0">
                        <a:lnSpc>
                          <a:spcPct val="115000"/>
                        </a:lnSpc>
                        <a:spcBef>
                          <a:spcPts val="0"/>
                        </a:spcBef>
                        <a:spcAft>
                          <a:spcPts val="1000"/>
                        </a:spcAft>
                      </a:pPr>
                      <a:endParaRPr lang="en-US" sz="2000" dirty="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b="1" i="1">
                          <a:latin typeface="Times New Roman"/>
                          <a:ea typeface="Calibri"/>
                          <a:cs typeface="Arial"/>
                        </a:rPr>
                        <a:t>LOC </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b="1" i="1">
                          <a:latin typeface="Times New Roman"/>
                          <a:ea typeface="Calibri"/>
                          <a:cs typeface="Arial"/>
                        </a:rPr>
                        <a:t>Cyclomatic Complexity</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Before Refactoring</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101</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44</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After Refactoring</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21</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3</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1</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52</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27</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2</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20</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11</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3</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21</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dirty="0">
                          <a:latin typeface="Times New Roman"/>
                          <a:ea typeface="Calibri"/>
                          <a:cs typeface="Arial"/>
                        </a:rPr>
                        <a:t>6</a:t>
                      </a:r>
                      <a:endParaRPr lang="en-US" sz="2000" dirty="0">
                        <a:latin typeface="Calibri"/>
                        <a:ea typeface="Calibri"/>
                        <a:cs typeface="Arial"/>
                      </a:endParaRPr>
                    </a:p>
                  </a:txBody>
                  <a:tcPr marL="68580" marR="68580" marT="0" marB="0"/>
                </a:tc>
              </a:tr>
            </a:tbl>
          </a:graphicData>
        </a:graphic>
      </p:graphicFrame>
      <p:graphicFrame>
        <p:nvGraphicFramePr>
          <p:cNvPr id="8" name="Table 7"/>
          <p:cNvGraphicFramePr>
            <a:graphicFrameLocks noGrp="1"/>
          </p:cNvGraphicFramePr>
          <p:nvPr/>
        </p:nvGraphicFramePr>
        <p:xfrm>
          <a:off x="1066800" y="1828800"/>
          <a:ext cx="7162800" cy="4820920"/>
        </p:xfrm>
        <a:graphic>
          <a:graphicData uri="http://schemas.openxmlformats.org/drawingml/2006/table">
            <a:tbl>
              <a:tblPr firstRow="1" bandRow="1">
                <a:tableStyleId>{5C22544A-7EE6-4342-B048-85BDC9FD1C3A}</a:tableStyleId>
              </a:tblPr>
              <a:tblGrid>
                <a:gridCol w="2387600"/>
                <a:gridCol w="1955800"/>
                <a:gridCol w="2819400"/>
              </a:tblGrid>
              <a:tr h="370840">
                <a:tc gridSpan="3">
                  <a:txBody>
                    <a:bodyPr/>
                    <a:lstStyle/>
                    <a:p>
                      <a:pPr marL="0" marR="0">
                        <a:lnSpc>
                          <a:spcPct val="115000"/>
                        </a:lnSpc>
                        <a:spcBef>
                          <a:spcPts val="0"/>
                        </a:spcBef>
                        <a:spcAft>
                          <a:spcPts val="1000"/>
                        </a:spcAft>
                      </a:pPr>
                      <a:r>
                        <a:rPr lang="en-US" sz="2000" b="1" u="sng" dirty="0">
                          <a:latin typeface="Times New Roman"/>
                          <a:ea typeface="Calibri"/>
                          <a:cs typeface="Arial"/>
                        </a:rPr>
                        <a:t>Method:</a:t>
                      </a:r>
                      <a:r>
                        <a:rPr lang="en-US" sz="2000" dirty="0">
                          <a:latin typeface="Times New Roman"/>
                          <a:ea typeface="Calibri"/>
                          <a:cs typeface="Arial"/>
                        </a:rPr>
                        <a:t> </a:t>
                      </a:r>
                      <a:r>
                        <a:rPr lang="en-US" sz="2000" dirty="0" err="1">
                          <a:latin typeface="Times New Roman"/>
                          <a:ea typeface="Calibri"/>
                          <a:cs typeface="Arial"/>
                        </a:rPr>
                        <a:t>W_Calculate</a:t>
                      </a:r>
                      <a:r>
                        <a:rPr lang="en-US" sz="2000" dirty="0">
                          <a:latin typeface="Times New Roman"/>
                          <a:ea typeface="Calibri"/>
                          <a:cs typeface="Arial"/>
                        </a:rPr>
                        <a:t> </a:t>
                      </a:r>
                      <a:r>
                        <a:rPr lang="en-US" sz="2000" b="1" u="sng" dirty="0">
                          <a:latin typeface="Times New Roman"/>
                          <a:ea typeface="Calibri"/>
                          <a:cs typeface="Arial"/>
                        </a:rPr>
                        <a:t>Domain:</a:t>
                      </a:r>
                      <a:r>
                        <a:rPr lang="en-US" sz="2000" dirty="0">
                          <a:latin typeface="Times New Roman"/>
                          <a:ea typeface="Calibri"/>
                          <a:cs typeface="Arial"/>
                        </a:rPr>
                        <a:t> Medical </a:t>
                      </a:r>
                      <a:r>
                        <a:rPr lang="en-US" sz="2000" b="1" u="sng" dirty="0">
                          <a:latin typeface="Times New Roman"/>
                          <a:ea typeface="Calibri"/>
                          <a:cs typeface="Arial"/>
                        </a:rPr>
                        <a:t># of Extraction:</a:t>
                      </a:r>
                      <a:r>
                        <a:rPr lang="en-US" sz="2000" dirty="0">
                          <a:latin typeface="Times New Roman"/>
                          <a:ea typeface="Calibri"/>
                          <a:cs typeface="Arial"/>
                        </a:rPr>
                        <a:t> 9</a:t>
                      </a:r>
                      <a:endParaRPr lang="en-US" sz="2000" dirty="0">
                        <a:latin typeface="Calibri"/>
                        <a:ea typeface="Calibri"/>
                        <a:cs typeface="Arial"/>
                      </a:endParaRPr>
                    </a:p>
                  </a:txBody>
                  <a:tcPr marL="68580" marR="68580" marT="0" marB="0"/>
                </a:tc>
                <a:tc hMerge="1">
                  <a:txBody>
                    <a:bodyPr/>
                    <a:lstStyle/>
                    <a:p>
                      <a:endParaRPr lang="en-US"/>
                    </a:p>
                  </a:txBody>
                  <a:tcPr/>
                </a:tc>
                <a:tc hMerge="1">
                  <a:txBody>
                    <a:bodyPr/>
                    <a:lstStyle/>
                    <a:p>
                      <a:endParaRPr lang="en-US"/>
                    </a:p>
                  </a:txBody>
                  <a:tcPr/>
                </a:tc>
              </a:tr>
              <a:tr h="370840">
                <a:tc>
                  <a:txBody>
                    <a:bodyPr/>
                    <a:lstStyle/>
                    <a:p>
                      <a:pPr marL="0" marR="0">
                        <a:lnSpc>
                          <a:spcPct val="115000"/>
                        </a:lnSpc>
                        <a:spcBef>
                          <a:spcPts val="0"/>
                        </a:spcBef>
                        <a:spcAft>
                          <a:spcPts val="1000"/>
                        </a:spcAft>
                      </a:pP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b="1" i="1">
                          <a:latin typeface="Times New Roman"/>
                          <a:ea typeface="Calibri"/>
                          <a:cs typeface="Arial"/>
                        </a:rPr>
                        <a:t>LOC </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b="1" i="1">
                          <a:latin typeface="Times New Roman"/>
                          <a:ea typeface="Calibri"/>
                          <a:cs typeface="Arial"/>
                        </a:rPr>
                        <a:t>Cyclomatic Complexity</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Before Refactoring</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379</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46</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After Refactoring </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39</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4</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1</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13</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3</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2</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13</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3</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3</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13</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3</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4</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13</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3</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5</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19</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5</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6</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33</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9</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7</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16</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5</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8</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45</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9</a:t>
                      </a:r>
                      <a:endParaRPr lang="en-US" sz="2000">
                        <a:latin typeface="Calibri"/>
                        <a:ea typeface="Calibri"/>
                        <a:cs typeface="Arial"/>
                      </a:endParaRPr>
                    </a:p>
                  </a:txBody>
                  <a:tcPr marL="68580" marR="68580" marT="0" marB="0"/>
                </a:tc>
              </a:tr>
              <a:tr h="370840">
                <a:tc>
                  <a:txBody>
                    <a:bodyPr/>
                    <a:lstStyle/>
                    <a:p>
                      <a:pPr marL="0" marR="0">
                        <a:lnSpc>
                          <a:spcPct val="115000"/>
                        </a:lnSpc>
                        <a:spcBef>
                          <a:spcPts val="0"/>
                        </a:spcBef>
                        <a:spcAft>
                          <a:spcPts val="1000"/>
                        </a:spcAft>
                      </a:pPr>
                      <a:r>
                        <a:rPr lang="en-US" sz="2000" i="1">
                          <a:latin typeface="Times New Roman"/>
                          <a:ea typeface="Calibri"/>
                          <a:cs typeface="Arial"/>
                        </a:rPr>
                        <a:t>Extracted Method 9</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a:latin typeface="Times New Roman"/>
                          <a:ea typeface="Calibri"/>
                          <a:cs typeface="Arial"/>
                        </a:rPr>
                        <a:t>62</a:t>
                      </a:r>
                      <a:endParaRPr lang="en-US" sz="2000">
                        <a:latin typeface="Calibri"/>
                        <a:ea typeface="Calibri"/>
                        <a:cs typeface="Arial"/>
                      </a:endParaRPr>
                    </a:p>
                  </a:txBody>
                  <a:tcPr marL="68580" marR="68580" marT="0" marB="0"/>
                </a:tc>
                <a:tc>
                  <a:txBody>
                    <a:bodyPr/>
                    <a:lstStyle/>
                    <a:p>
                      <a:pPr marL="0" marR="0">
                        <a:lnSpc>
                          <a:spcPct val="115000"/>
                        </a:lnSpc>
                        <a:spcBef>
                          <a:spcPts val="0"/>
                        </a:spcBef>
                        <a:spcAft>
                          <a:spcPts val="1000"/>
                        </a:spcAft>
                      </a:pPr>
                      <a:r>
                        <a:rPr lang="en-US" sz="2000" dirty="0">
                          <a:latin typeface="Times New Roman"/>
                          <a:ea typeface="Calibri"/>
                          <a:cs typeface="Arial"/>
                        </a:rPr>
                        <a:t>11</a:t>
                      </a:r>
                      <a:endParaRPr lang="en-US" sz="2000" dirty="0">
                        <a:latin typeface="Calibri"/>
                        <a:ea typeface="Calibri"/>
                        <a:cs typeface="Arial"/>
                      </a:endParaRPr>
                    </a:p>
                  </a:txBody>
                  <a:tcPr marL="68580" marR="68580" marT="0" marB="0"/>
                </a:tc>
              </a:tr>
            </a:tbl>
          </a:graphicData>
        </a:graphic>
      </p:graphicFrame>
    </p:spTree>
    <p:custDataLst>
      <p:tags r:id="rId1"/>
    </p:custDataLst>
  </p:cSld>
  <p:clrMapOvr>
    <a:masterClrMapping/>
  </p:clrMapOvr>
  <p:transition advTm="732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Contribution 3</a:t>
            </a:r>
            <a:endParaRPr lang="en-US" dirty="0"/>
          </a:p>
        </p:txBody>
      </p:sp>
      <p:sp>
        <p:nvSpPr>
          <p:cNvPr id="3" name="Content Placeholder 2"/>
          <p:cNvSpPr>
            <a:spLocks noGrp="1"/>
          </p:cNvSpPr>
          <p:nvPr>
            <p:ph idx="1"/>
          </p:nvPr>
        </p:nvSpPr>
        <p:spPr/>
        <p:txBody>
          <a:bodyPr/>
          <a:lstStyle/>
          <a:p>
            <a:r>
              <a:rPr lang="en-US" dirty="0" smtClean="0"/>
              <a:t>Long Parameter List Code Defect </a:t>
            </a:r>
          </a:p>
          <a:p>
            <a:pPr lvl="1"/>
            <a:r>
              <a:rPr lang="en-US" dirty="0" smtClean="0"/>
              <a:t>Impact the quality of software programs dramatically </a:t>
            </a:r>
          </a:p>
          <a:p>
            <a:pPr lvl="1"/>
            <a:r>
              <a:rPr lang="en-US" dirty="0" smtClean="0"/>
              <a:t>“Difficult to understand and test ” [5]</a:t>
            </a:r>
          </a:p>
          <a:p>
            <a:pPr lvl="1"/>
            <a:r>
              <a:rPr lang="en-US" dirty="0" smtClean="0"/>
              <a:t>Maintenance phase requires more time and effort </a:t>
            </a:r>
          </a:p>
          <a:p>
            <a:pPr lvl="1"/>
            <a:r>
              <a:rPr lang="en-US" dirty="0" smtClean="0"/>
              <a:t>Extract Method may result in long parameter lists</a:t>
            </a:r>
          </a:p>
          <a:p>
            <a:r>
              <a:rPr lang="en-US" dirty="0" smtClean="0"/>
              <a:t>We do not identify existing long parameter lists.</a:t>
            </a:r>
          </a:p>
          <a:p>
            <a:r>
              <a:rPr lang="en-US" dirty="0" smtClean="0"/>
              <a:t>Provide an opportunity to observe extract method refactoring opportunities based on the desired length of parameter list</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16</a:t>
            </a:fld>
            <a:endParaRPr lang="en-US"/>
          </a:p>
        </p:txBody>
      </p:sp>
    </p:spTree>
  </p:cSld>
  <p:clrMapOvr>
    <a:masterClrMapping/>
  </p:clrMapOvr>
  <p:transition advTm="10235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r>
              <a:rPr lang="en-US" dirty="0" smtClean="0"/>
              <a:t>Some Results of Contribution 3</a:t>
            </a:r>
            <a:endParaRPr lang="en-US" dirty="0"/>
          </a:p>
        </p:txBody>
      </p:sp>
      <p:sp>
        <p:nvSpPr>
          <p:cNvPr id="3" name="Content Placeholder 2"/>
          <p:cNvSpPr>
            <a:spLocks noGrp="1"/>
          </p:cNvSpPr>
          <p:nvPr>
            <p:ph idx="1"/>
          </p:nvPr>
        </p:nvSpPr>
        <p:spPr>
          <a:xfrm>
            <a:off x="304800" y="685800"/>
            <a:ext cx="1066800" cy="5791200"/>
          </a:xfrm>
        </p:spPr>
        <p:txBody>
          <a:bodyPr vert="vert270"/>
          <a:lstStyle/>
          <a:p>
            <a:r>
              <a:rPr lang="en-US" dirty="0" smtClean="0"/>
              <a:t>Extract Method with Hammock Before and After</a:t>
            </a:r>
          </a:p>
          <a:p>
            <a:pPr lvl="1"/>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17</a:t>
            </a:fld>
            <a:endParaRPr lang="en-US"/>
          </a:p>
        </p:txBody>
      </p:sp>
      <p:graphicFrame>
        <p:nvGraphicFramePr>
          <p:cNvPr id="5" name="Table 4"/>
          <p:cNvGraphicFramePr>
            <a:graphicFrameLocks noGrp="1"/>
          </p:cNvGraphicFramePr>
          <p:nvPr/>
        </p:nvGraphicFramePr>
        <p:xfrm>
          <a:off x="1676400" y="682752"/>
          <a:ext cx="6400800" cy="6099048"/>
        </p:xfrm>
        <a:graphic>
          <a:graphicData uri="http://schemas.openxmlformats.org/drawingml/2006/table">
            <a:tbl>
              <a:tblPr firstRow="1" bandRow="1">
                <a:tableStyleId>{5C22544A-7EE6-4342-B048-85BDC9FD1C3A}</a:tableStyleId>
              </a:tblPr>
              <a:tblGrid>
                <a:gridCol w="1524000"/>
                <a:gridCol w="1524000"/>
                <a:gridCol w="1676400"/>
                <a:gridCol w="1676400"/>
              </a:tblGrid>
              <a:tr h="91440">
                <a:tc gridSpan="4">
                  <a:txBody>
                    <a:bodyPr/>
                    <a:lstStyle/>
                    <a:p>
                      <a:pPr marL="0" marR="0" algn="ctr">
                        <a:lnSpc>
                          <a:spcPct val="115000"/>
                        </a:lnSpc>
                        <a:spcBef>
                          <a:spcPts val="0"/>
                        </a:spcBef>
                        <a:spcAft>
                          <a:spcPts val="0"/>
                        </a:spcAft>
                      </a:pPr>
                      <a:r>
                        <a:rPr lang="en-US" sz="1200" b="1" u="sng" dirty="0">
                          <a:latin typeface="Times New Roman"/>
                          <a:ea typeface="Calibri"/>
                          <a:cs typeface="Arial"/>
                        </a:rPr>
                        <a:t>Method:</a:t>
                      </a:r>
                      <a:r>
                        <a:rPr lang="en-US" sz="1200" dirty="0">
                          <a:latin typeface="Times New Roman"/>
                          <a:ea typeface="Calibri"/>
                          <a:cs typeface="Arial"/>
                        </a:rPr>
                        <a:t> </a:t>
                      </a:r>
                      <a:r>
                        <a:rPr lang="en-US" sz="1200" dirty="0" err="1">
                          <a:latin typeface="Times New Roman"/>
                          <a:ea typeface="Calibri"/>
                          <a:cs typeface="Arial"/>
                        </a:rPr>
                        <a:t>run_dlgProc</a:t>
                      </a:r>
                      <a:r>
                        <a:rPr lang="en-US" sz="1200" dirty="0">
                          <a:latin typeface="Times New Roman"/>
                          <a:ea typeface="Calibri"/>
                          <a:cs typeface="Arial"/>
                        </a:rPr>
                        <a:t> </a:t>
                      </a:r>
                      <a:r>
                        <a:rPr lang="en-US" sz="1200" b="1" u="sng" dirty="0">
                          <a:latin typeface="Times New Roman"/>
                          <a:ea typeface="Calibri"/>
                          <a:cs typeface="Arial"/>
                        </a:rPr>
                        <a:t>Domain:</a:t>
                      </a:r>
                      <a:r>
                        <a:rPr lang="en-US" sz="1200" dirty="0">
                          <a:latin typeface="Times New Roman"/>
                          <a:ea typeface="Calibri"/>
                          <a:cs typeface="Arial"/>
                        </a:rPr>
                        <a:t> Notepad++  </a:t>
                      </a:r>
                      <a:r>
                        <a:rPr lang="en-US" sz="1200" b="1" u="sng" dirty="0">
                          <a:latin typeface="Times New Roman"/>
                          <a:ea typeface="Calibri"/>
                          <a:cs typeface="Arial"/>
                        </a:rPr>
                        <a:t># of Extraction:</a:t>
                      </a:r>
                      <a:r>
                        <a:rPr lang="en-US" sz="1200" dirty="0">
                          <a:latin typeface="Times New Roman"/>
                          <a:ea typeface="Calibri"/>
                          <a:cs typeface="Arial"/>
                        </a:rPr>
                        <a:t> 25</a:t>
                      </a:r>
                      <a:endParaRPr lang="en-US" sz="1100" dirty="0">
                        <a:latin typeface="Calibri"/>
                        <a:ea typeface="Calibri"/>
                        <a:cs typeface="Arial"/>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marL="0" marR="0">
                        <a:lnSpc>
                          <a:spcPct val="100000"/>
                        </a:lnSpc>
                        <a:spcBef>
                          <a:spcPts val="0"/>
                        </a:spcBef>
                        <a:spcAft>
                          <a:spcPts val="0"/>
                        </a:spcAft>
                      </a:pP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b="1" i="1">
                          <a:latin typeface="Times New Roman"/>
                          <a:ea typeface="Calibri"/>
                          <a:cs typeface="Arial"/>
                        </a:rPr>
                        <a:t>LOC </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b="1" i="1">
                          <a:latin typeface="Times New Roman"/>
                          <a:ea typeface="Calibri"/>
                          <a:cs typeface="Arial"/>
                        </a:rPr>
                        <a:t>Cyclomatic Complexity</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b="1" i="1">
                          <a:latin typeface="Times New Roman"/>
                          <a:ea typeface="Calibri"/>
                          <a:cs typeface="Arial"/>
                        </a:rPr>
                        <a:t># of Parameters</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Before Refactoring</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560</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54</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3</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After Refactoring</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269</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35</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3</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1</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dirty="0">
                          <a:latin typeface="Times New Roman"/>
                          <a:ea typeface="Calibri"/>
                          <a:cs typeface="Arial"/>
                        </a:rPr>
                        <a:t>19</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1</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2</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dirty="0">
                          <a:latin typeface="Times New Roman"/>
                          <a:ea typeface="Calibri"/>
                          <a:cs typeface="Arial"/>
                        </a:rPr>
                        <a:t>9</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2</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3</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dirty="0">
                          <a:latin typeface="Times New Roman"/>
                          <a:ea typeface="Calibri"/>
                          <a:cs typeface="Arial"/>
                        </a:rPr>
                        <a:t>13</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3</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4</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dirty="0">
                          <a:latin typeface="Times New Roman"/>
                          <a:ea typeface="Calibri"/>
                          <a:cs typeface="Arial"/>
                        </a:rPr>
                        <a:t>28</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5</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5</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dirty="0">
                          <a:latin typeface="Times New Roman"/>
                          <a:ea typeface="Calibri"/>
                          <a:cs typeface="Arial"/>
                        </a:rPr>
                        <a:t>5</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1</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6</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dirty="0">
                          <a:latin typeface="Times New Roman"/>
                          <a:ea typeface="Calibri"/>
                          <a:cs typeface="Arial"/>
                        </a:rPr>
                        <a:t>6</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1</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7</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dirty="0">
                          <a:latin typeface="Times New Roman"/>
                          <a:ea typeface="Calibri"/>
                          <a:cs typeface="Arial"/>
                        </a:rPr>
                        <a:t>8</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Calibri"/>
                          <a:cs typeface="Arial"/>
                        </a:rPr>
                        <a:t>1</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8</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6</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Calibri"/>
                          <a:cs typeface="Arial"/>
                        </a:rPr>
                        <a:t>1</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9</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6</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Calibri"/>
                          <a:cs typeface="Arial"/>
                        </a:rPr>
                        <a:t>1</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10</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15</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Calibri"/>
                          <a:cs typeface="Arial"/>
                        </a:rPr>
                        <a:t>2</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11</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6</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Calibri"/>
                          <a:cs typeface="Arial"/>
                        </a:rPr>
                        <a:t>1</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12</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14</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Calibri"/>
                          <a:cs typeface="Arial"/>
                        </a:rPr>
                        <a:t>2</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13</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7</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Calibri"/>
                          <a:cs typeface="Arial"/>
                        </a:rPr>
                        <a:t>1</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14</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7</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1</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15</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7</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1</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a:latin typeface="Times New Roman"/>
                          <a:ea typeface="Calibri"/>
                          <a:cs typeface="Arial"/>
                        </a:rPr>
                        <a:t>Extracted Method 16</a:t>
                      </a:r>
                      <a:endParaRPr lang="en-US" sz="110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6</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1</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a:latin typeface="Times New Roman"/>
                          <a:ea typeface="Calibri"/>
                          <a:cs typeface="Arial"/>
                        </a:rPr>
                        <a:t>Extracted Method 17</a:t>
                      </a:r>
                      <a:endParaRPr lang="en-US" sz="110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5</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1</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a:latin typeface="Times New Roman"/>
                          <a:ea typeface="Calibri"/>
                          <a:cs typeface="Arial"/>
                        </a:rPr>
                        <a:t>Extracted Method 18</a:t>
                      </a:r>
                      <a:endParaRPr lang="en-US" sz="110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8</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2</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a:latin typeface="Times New Roman"/>
                          <a:ea typeface="Calibri"/>
                          <a:cs typeface="Arial"/>
                        </a:rPr>
                        <a:t>Extracted Method 19</a:t>
                      </a:r>
                      <a:endParaRPr lang="en-US" sz="110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4</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1</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a:latin typeface="Times New Roman"/>
                          <a:ea typeface="Calibri"/>
                          <a:cs typeface="Arial"/>
                        </a:rPr>
                        <a:t>Extracted Method 20</a:t>
                      </a:r>
                      <a:endParaRPr lang="en-US" sz="110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5</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1</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0</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a:latin typeface="Times New Roman"/>
                          <a:ea typeface="Calibri"/>
                          <a:cs typeface="Arial"/>
                        </a:rPr>
                        <a:t>Extracted Method 21</a:t>
                      </a:r>
                      <a:endParaRPr lang="en-US" sz="110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20</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3</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1</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a:latin typeface="Times New Roman"/>
                          <a:ea typeface="Calibri"/>
                          <a:cs typeface="Arial"/>
                        </a:rPr>
                        <a:t>Extracted Method 22</a:t>
                      </a:r>
                      <a:endParaRPr lang="en-US" sz="110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21</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4</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1</a:t>
                      </a:r>
                      <a:endParaRPr lang="en-US" sz="110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a:latin typeface="Times New Roman"/>
                          <a:ea typeface="Calibri"/>
                          <a:cs typeface="Arial"/>
                        </a:rPr>
                        <a:t>Extracted Method 23</a:t>
                      </a:r>
                      <a:endParaRPr lang="en-US" sz="110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19</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Calibri"/>
                          <a:cs typeface="Arial"/>
                        </a:rPr>
                        <a:t>3</a:t>
                      </a:r>
                      <a:endParaRPr lang="en-US" sz="11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Calibri"/>
                          <a:cs typeface="Arial"/>
                        </a:rPr>
                        <a:t>1</a:t>
                      </a:r>
                      <a:endParaRPr lang="en-US" sz="1100" dirty="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a:latin typeface="Times New Roman"/>
                          <a:ea typeface="Calibri"/>
                          <a:cs typeface="Arial"/>
                        </a:rPr>
                        <a:t>Extracted Method 24</a:t>
                      </a:r>
                      <a:endParaRPr lang="en-US" sz="110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17</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2</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Calibri"/>
                          <a:cs typeface="Arial"/>
                        </a:rPr>
                        <a:t>1</a:t>
                      </a:r>
                      <a:endParaRPr lang="en-US" sz="1100" dirty="0">
                        <a:latin typeface="Calibri"/>
                        <a:ea typeface="Calibri"/>
                        <a:cs typeface="Arial"/>
                      </a:endParaRPr>
                    </a:p>
                  </a:txBody>
                  <a:tcPr marL="68580" marR="68580" marT="0" marB="0"/>
                </a:tc>
              </a:tr>
              <a:tr h="182880">
                <a:tc>
                  <a:txBody>
                    <a:bodyPr/>
                    <a:lstStyle/>
                    <a:p>
                      <a:pPr marL="0" marR="0">
                        <a:lnSpc>
                          <a:spcPct val="100000"/>
                        </a:lnSpc>
                        <a:spcBef>
                          <a:spcPts val="0"/>
                        </a:spcBef>
                        <a:spcAft>
                          <a:spcPts val="0"/>
                        </a:spcAft>
                      </a:pPr>
                      <a:r>
                        <a:rPr lang="en-US" sz="1200" i="1" dirty="0">
                          <a:latin typeface="Times New Roman"/>
                          <a:ea typeface="Calibri"/>
                          <a:cs typeface="Arial"/>
                        </a:rPr>
                        <a:t>Extracted Method 25</a:t>
                      </a:r>
                      <a:endParaRPr lang="en-US" sz="1100" dirty="0">
                        <a:latin typeface="Calibri"/>
                        <a:ea typeface="Calibri"/>
                        <a:cs typeface="Arial"/>
                      </a:endParaRPr>
                    </a:p>
                  </a:txBody>
                  <a:tcPr marL="68580" marR="68580" marT="0" marB="0" anchor="ctr"/>
                </a:tc>
                <a:tc>
                  <a:txBody>
                    <a:bodyPr/>
                    <a:lstStyle/>
                    <a:p>
                      <a:pPr marL="0" marR="0">
                        <a:lnSpc>
                          <a:spcPct val="115000"/>
                        </a:lnSpc>
                        <a:spcBef>
                          <a:spcPts val="0"/>
                        </a:spcBef>
                        <a:spcAft>
                          <a:spcPts val="0"/>
                        </a:spcAft>
                      </a:pPr>
                      <a:r>
                        <a:rPr lang="en-US" sz="1200">
                          <a:latin typeface="Times New Roman"/>
                          <a:ea typeface="Calibri"/>
                          <a:cs typeface="Arial"/>
                        </a:rPr>
                        <a:t>17</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latin typeface="Times New Roman"/>
                          <a:ea typeface="Calibri"/>
                          <a:cs typeface="Arial"/>
                        </a:rPr>
                        <a:t>3</a:t>
                      </a:r>
                      <a:endParaRPr lang="en-US" sz="11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Calibri"/>
                          <a:cs typeface="Arial"/>
                        </a:rPr>
                        <a:t>2</a:t>
                      </a:r>
                      <a:endParaRPr lang="en-US" sz="1100" dirty="0">
                        <a:latin typeface="Calibri"/>
                        <a:ea typeface="Calibri"/>
                        <a:cs typeface="Arial"/>
                      </a:endParaRPr>
                    </a:p>
                  </a:txBody>
                  <a:tcPr marL="68580" marR="68580" marT="0" marB="0"/>
                </a:tc>
              </a:tr>
            </a:tbl>
          </a:graphicData>
        </a:graphic>
      </p:graphicFrame>
    </p:spTree>
  </p:cSld>
  <p:clrMapOvr>
    <a:masterClrMapping/>
  </p:clrMapOvr>
  <p:transition advTm="7511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Techniques</a:t>
            </a:r>
            <a:endParaRPr lang="en-US" dirty="0"/>
          </a:p>
        </p:txBody>
      </p:sp>
      <p:sp>
        <p:nvSpPr>
          <p:cNvPr id="3" name="Content Placeholder 2"/>
          <p:cNvSpPr>
            <a:spLocks noGrp="1"/>
          </p:cNvSpPr>
          <p:nvPr>
            <p:ph idx="1"/>
          </p:nvPr>
        </p:nvSpPr>
        <p:spPr/>
        <p:txBody>
          <a:bodyPr/>
          <a:lstStyle/>
          <a:p>
            <a:r>
              <a:rPr lang="en-US" dirty="0" smtClean="0"/>
              <a:t>Rule Based Parser (Dr Fawcett)</a:t>
            </a:r>
          </a:p>
          <a:p>
            <a:pPr lvl="1"/>
            <a:r>
              <a:rPr lang="en-US" dirty="0" smtClean="0"/>
              <a:t>Developed a rule based ad-hoc parser </a:t>
            </a:r>
          </a:p>
          <a:p>
            <a:pPr lvl="1"/>
            <a:r>
              <a:rPr lang="en-US" dirty="0" smtClean="0"/>
              <a:t>Analyzes source code to extract information</a:t>
            </a:r>
          </a:p>
          <a:p>
            <a:pPr lvl="1"/>
            <a:r>
              <a:rPr lang="en-US" dirty="0" smtClean="0"/>
              <a:t>Results we seek depend on only a small part of the language grammar </a:t>
            </a:r>
          </a:p>
          <a:p>
            <a:pPr lvl="1"/>
            <a:r>
              <a:rPr lang="en-US" dirty="0" smtClean="0"/>
              <a:t>Simple design and very flexible to extend </a:t>
            </a:r>
          </a:p>
          <a:p>
            <a:pPr lvl="2"/>
            <a:r>
              <a:rPr lang="en-US" dirty="0" smtClean="0"/>
              <a:t>Designed on an Actions and Rules based approach </a:t>
            </a:r>
          </a:p>
          <a:p>
            <a:pPr lvl="1"/>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18</a:t>
            </a:fld>
            <a:endParaRPr lang="en-US"/>
          </a:p>
        </p:txBody>
      </p:sp>
    </p:spTree>
  </p:cSld>
  <p:clrMapOvr>
    <a:masterClrMapping/>
  </p:clrMapOvr>
  <p:transition advTm="6614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F9BB74-13F1-46B0-949E-0F5C810988C2}" type="slidenum">
              <a:rPr lang="en-US" smtClean="0"/>
              <a:pPr/>
              <a:t>19</a:t>
            </a:fld>
            <a:endParaRPr lang="en-US"/>
          </a:p>
        </p:txBody>
      </p:sp>
      <p:pic>
        <p:nvPicPr>
          <p:cNvPr id="5" name="Picture 2"/>
          <p:cNvPicPr>
            <a:picLocks noChangeAspect="1" noChangeArrowheads="1"/>
          </p:cNvPicPr>
          <p:nvPr/>
        </p:nvPicPr>
        <p:blipFill>
          <a:blip r:embed="rId3" cstate="print"/>
          <a:srcRect/>
          <a:stretch>
            <a:fillRect/>
          </a:stretch>
        </p:blipFill>
        <p:spPr bwMode="auto">
          <a:xfrm>
            <a:off x="238540" y="457200"/>
            <a:ext cx="8600660" cy="6181725"/>
          </a:xfrm>
          <a:prstGeom prst="rect">
            <a:avLst/>
          </a:prstGeom>
          <a:noFill/>
          <a:ln w="9525">
            <a:noFill/>
            <a:miter lim="800000"/>
            <a:headEnd/>
            <a:tailEnd/>
          </a:ln>
        </p:spPr>
      </p:pic>
    </p:spTree>
  </p:cSld>
  <p:clrMapOvr>
    <a:masterClrMapping/>
  </p:clrMapOvr>
  <p:transition advTm="5957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and Problem Presentation</a:t>
            </a:r>
          </a:p>
          <a:p>
            <a:r>
              <a:rPr lang="en-US" dirty="0" smtClean="0"/>
              <a:t>Overview of contributions</a:t>
            </a:r>
          </a:p>
          <a:p>
            <a:r>
              <a:rPr lang="en-US" dirty="0" smtClean="0"/>
              <a:t>Cohesion and Refactoring</a:t>
            </a:r>
          </a:p>
          <a:p>
            <a:r>
              <a:rPr lang="en-US" dirty="0" smtClean="0"/>
              <a:t>Extract Method - Placement Tree </a:t>
            </a:r>
          </a:p>
          <a:p>
            <a:r>
              <a:rPr lang="en-US" dirty="0" smtClean="0"/>
              <a:t>Extract Method - Hammock Graph </a:t>
            </a:r>
          </a:p>
          <a:p>
            <a:r>
              <a:rPr lang="en-US" dirty="0" smtClean="0"/>
              <a:t>Conclusion and Future Work</a:t>
            </a: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2</a:t>
            </a:fld>
            <a:endParaRPr lang="en-US"/>
          </a:p>
        </p:txBody>
      </p:sp>
    </p:spTree>
  </p:cSld>
  <p:clrMapOvr>
    <a:masterClrMapping/>
  </p:clrMapOvr>
  <p:transition advTm="2230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Techniques (cont'd.)</a:t>
            </a:r>
            <a:endParaRPr lang="en-US" dirty="0"/>
          </a:p>
        </p:txBody>
      </p:sp>
      <p:sp>
        <p:nvSpPr>
          <p:cNvPr id="3" name="Content Placeholder 2"/>
          <p:cNvSpPr>
            <a:spLocks noGrp="1"/>
          </p:cNvSpPr>
          <p:nvPr>
            <p:ph idx="1"/>
          </p:nvPr>
        </p:nvSpPr>
        <p:spPr>
          <a:xfrm>
            <a:off x="457200" y="1752600"/>
            <a:ext cx="8229600" cy="4389120"/>
          </a:xfrm>
        </p:spPr>
        <p:txBody>
          <a:bodyPr/>
          <a:lstStyle/>
          <a:p>
            <a:r>
              <a:rPr lang="en-US" dirty="0" smtClean="0"/>
              <a:t>Program Slicing </a:t>
            </a:r>
          </a:p>
          <a:p>
            <a:pPr lvl="1"/>
            <a:r>
              <a:rPr lang="en-US" dirty="0" smtClean="0"/>
              <a:t>“The method of automatically decomposing programs by analyzing their relationships between statements based on data and control flow” [9]</a:t>
            </a:r>
          </a:p>
          <a:p>
            <a:pPr lvl="1"/>
            <a:r>
              <a:rPr lang="en-US" dirty="0" smtClean="0"/>
              <a:t>Slicing criterion: C= (9, sum). </a:t>
            </a:r>
          </a:p>
        </p:txBody>
      </p:sp>
      <p:sp>
        <p:nvSpPr>
          <p:cNvPr id="4" name="Slide Number Placeholder 3"/>
          <p:cNvSpPr>
            <a:spLocks noGrp="1"/>
          </p:cNvSpPr>
          <p:nvPr>
            <p:ph type="sldNum" sz="quarter" idx="12"/>
          </p:nvPr>
        </p:nvSpPr>
        <p:spPr/>
        <p:txBody>
          <a:bodyPr/>
          <a:lstStyle/>
          <a:p>
            <a:fld id="{13F9BB74-13F1-46B0-949E-0F5C810988C2}" type="slidenum">
              <a:rPr lang="en-US" smtClean="0"/>
              <a:pPr/>
              <a:t>20</a:t>
            </a:fld>
            <a:endParaRPr lang="en-US"/>
          </a:p>
        </p:txBody>
      </p:sp>
      <p:graphicFrame>
        <p:nvGraphicFramePr>
          <p:cNvPr id="5" name="Table 4"/>
          <p:cNvGraphicFramePr>
            <a:graphicFrameLocks noGrp="1"/>
          </p:cNvGraphicFramePr>
          <p:nvPr/>
        </p:nvGraphicFramePr>
        <p:xfrm>
          <a:off x="1066800" y="3870960"/>
          <a:ext cx="7391400" cy="2834640"/>
        </p:xfrm>
        <a:graphic>
          <a:graphicData uri="http://schemas.openxmlformats.org/drawingml/2006/table">
            <a:tbl>
              <a:tblPr firstRow="1" bandRow="1">
                <a:tableStyleId>{5C22544A-7EE6-4342-B048-85BDC9FD1C3A}</a:tableStyleId>
              </a:tblPr>
              <a:tblGrid>
                <a:gridCol w="457200"/>
                <a:gridCol w="3238500"/>
                <a:gridCol w="3695700"/>
              </a:tblGrid>
              <a:tr h="2057400">
                <a:tc>
                  <a:txBody>
                    <a:bodyPr/>
                    <a:lstStyle/>
                    <a:p>
                      <a:r>
                        <a:rPr kumimoji="0" lang="en-US" sz="1800" b="1" kern="1200" baseline="0" dirty="0" smtClean="0">
                          <a:solidFill>
                            <a:schemeClr val="lt1"/>
                          </a:solidFill>
                          <a:latin typeface="+mn-lt"/>
                          <a:ea typeface="+mn-ea"/>
                          <a:cs typeface="+mn-cs"/>
                        </a:rPr>
                        <a:t>1 </a:t>
                      </a:r>
                    </a:p>
                    <a:p>
                      <a:r>
                        <a:rPr kumimoji="0" lang="en-US" sz="1800" b="1" kern="1200" baseline="0" dirty="0" smtClean="0">
                          <a:solidFill>
                            <a:schemeClr val="lt1"/>
                          </a:solidFill>
                          <a:latin typeface="+mn-lt"/>
                          <a:ea typeface="+mn-ea"/>
                          <a:cs typeface="+mn-cs"/>
                        </a:rPr>
                        <a:t>2 </a:t>
                      </a:r>
                    </a:p>
                    <a:p>
                      <a:r>
                        <a:rPr kumimoji="0" lang="en-US" sz="1800" b="1" kern="1200" baseline="0" dirty="0" smtClean="0">
                          <a:solidFill>
                            <a:schemeClr val="lt1"/>
                          </a:solidFill>
                          <a:latin typeface="+mn-lt"/>
                          <a:ea typeface="+mn-ea"/>
                          <a:cs typeface="+mn-cs"/>
                        </a:rPr>
                        <a:t>3 </a:t>
                      </a:r>
                    </a:p>
                    <a:p>
                      <a:r>
                        <a:rPr kumimoji="0" lang="en-US" sz="1800" b="1" kern="1200" baseline="0" dirty="0" smtClean="0">
                          <a:solidFill>
                            <a:schemeClr val="lt1"/>
                          </a:solidFill>
                          <a:latin typeface="+mn-lt"/>
                          <a:ea typeface="+mn-ea"/>
                          <a:cs typeface="+mn-cs"/>
                        </a:rPr>
                        <a:t>4 </a:t>
                      </a:r>
                    </a:p>
                    <a:p>
                      <a:r>
                        <a:rPr kumimoji="0" lang="en-US" sz="1800" b="1" kern="1200" baseline="0" dirty="0" smtClean="0">
                          <a:solidFill>
                            <a:schemeClr val="lt1"/>
                          </a:solidFill>
                          <a:latin typeface="+mn-lt"/>
                          <a:ea typeface="+mn-ea"/>
                          <a:cs typeface="+mn-cs"/>
                        </a:rPr>
                        <a:t>5 </a:t>
                      </a:r>
                    </a:p>
                    <a:p>
                      <a:r>
                        <a:rPr kumimoji="0" lang="en-US" sz="1800" b="1" kern="1200" baseline="0" dirty="0" smtClean="0">
                          <a:solidFill>
                            <a:schemeClr val="lt1"/>
                          </a:solidFill>
                          <a:latin typeface="+mn-lt"/>
                          <a:ea typeface="+mn-ea"/>
                          <a:cs typeface="+mn-cs"/>
                        </a:rPr>
                        <a:t>6 </a:t>
                      </a:r>
                    </a:p>
                    <a:p>
                      <a:r>
                        <a:rPr kumimoji="0" lang="en-US" sz="1800" b="1" kern="1200" baseline="0" dirty="0" smtClean="0">
                          <a:solidFill>
                            <a:schemeClr val="lt1"/>
                          </a:solidFill>
                          <a:latin typeface="+mn-lt"/>
                          <a:ea typeface="+mn-ea"/>
                          <a:cs typeface="+mn-cs"/>
                        </a:rPr>
                        <a:t>7 </a:t>
                      </a:r>
                    </a:p>
                    <a:p>
                      <a:r>
                        <a:rPr kumimoji="0" lang="en-US" sz="1800" b="1" kern="1200" baseline="0" dirty="0" smtClean="0">
                          <a:solidFill>
                            <a:schemeClr val="lt1"/>
                          </a:solidFill>
                          <a:latin typeface="+mn-lt"/>
                          <a:ea typeface="+mn-ea"/>
                          <a:cs typeface="+mn-cs"/>
                        </a:rPr>
                        <a:t>8 </a:t>
                      </a:r>
                    </a:p>
                    <a:p>
                      <a:r>
                        <a:rPr kumimoji="0" lang="en-US" sz="1800" b="1" kern="1200" baseline="0" dirty="0" smtClean="0">
                          <a:solidFill>
                            <a:schemeClr val="lt1"/>
                          </a:solidFill>
                          <a:latin typeface="+mn-lt"/>
                          <a:ea typeface="+mn-ea"/>
                          <a:cs typeface="+mn-cs"/>
                        </a:rPr>
                        <a:t>9 </a:t>
                      </a:r>
                    </a:p>
                    <a:p>
                      <a:r>
                        <a:rPr kumimoji="0" lang="en-US" sz="1800" b="1" kern="1200" baseline="0" dirty="0" smtClean="0">
                          <a:solidFill>
                            <a:schemeClr val="lt1"/>
                          </a:solidFill>
                          <a:latin typeface="+mn-lt"/>
                          <a:ea typeface="+mn-ea"/>
                          <a:cs typeface="+mn-cs"/>
                        </a:rPr>
                        <a:t>10</a:t>
                      </a:r>
                      <a:endParaRPr lang="en-US" dirty="0"/>
                    </a:p>
                  </a:txBody>
                  <a:tcPr/>
                </a:tc>
                <a:tc>
                  <a:txBody>
                    <a:bodyPr/>
                    <a:lstStyle/>
                    <a:p>
                      <a:r>
                        <a:rPr kumimoji="0" lang="en-US" sz="1800" b="1" kern="1200" baseline="0" dirty="0" err="1" smtClean="0">
                          <a:solidFill>
                            <a:schemeClr val="lt1"/>
                          </a:solidFill>
                          <a:latin typeface="+mn-lt"/>
                          <a:ea typeface="+mn-ea"/>
                          <a:cs typeface="+mn-cs"/>
                        </a:rPr>
                        <a:t>int</a:t>
                      </a:r>
                      <a:r>
                        <a:rPr kumimoji="0" lang="en-US" sz="1800" b="1" kern="1200" baseline="0" dirty="0" smtClean="0">
                          <a:solidFill>
                            <a:schemeClr val="lt1"/>
                          </a:solidFill>
                          <a:latin typeface="+mn-lt"/>
                          <a:ea typeface="+mn-ea"/>
                          <a:cs typeface="+mn-cs"/>
                        </a:rPr>
                        <a:t> </a:t>
                      </a:r>
                      <a:r>
                        <a:rPr kumimoji="0" lang="en-US" sz="1800" b="1" kern="1200" baseline="0" dirty="0" err="1" smtClean="0">
                          <a:solidFill>
                            <a:schemeClr val="lt1"/>
                          </a:solidFill>
                          <a:latin typeface="+mn-lt"/>
                          <a:ea typeface="+mn-ea"/>
                          <a:cs typeface="+mn-cs"/>
                        </a:rPr>
                        <a:t>i</a:t>
                      </a:r>
                      <a:r>
                        <a:rPr kumimoji="0" lang="en-US" sz="1800" b="1" kern="1200" baseline="0" dirty="0" smtClean="0">
                          <a:solidFill>
                            <a:schemeClr val="lt1"/>
                          </a:solidFill>
                          <a:latin typeface="+mn-lt"/>
                          <a:ea typeface="+mn-ea"/>
                          <a:cs typeface="+mn-cs"/>
                        </a:rPr>
                        <a:t>; </a:t>
                      </a:r>
                    </a:p>
                    <a:p>
                      <a:r>
                        <a:rPr kumimoji="0" lang="en-US" sz="1800" b="1" kern="1200" baseline="0" dirty="0" err="1" smtClean="0">
                          <a:solidFill>
                            <a:schemeClr val="lt1"/>
                          </a:solidFill>
                          <a:latin typeface="+mn-lt"/>
                          <a:ea typeface="+mn-ea"/>
                          <a:cs typeface="+mn-cs"/>
                        </a:rPr>
                        <a:t>int</a:t>
                      </a:r>
                      <a:r>
                        <a:rPr kumimoji="0" lang="en-US" sz="1800" b="1" kern="1200" baseline="0" dirty="0" smtClean="0">
                          <a:solidFill>
                            <a:schemeClr val="lt1"/>
                          </a:solidFill>
                          <a:latin typeface="+mn-lt"/>
                          <a:ea typeface="+mn-ea"/>
                          <a:cs typeface="+mn-cs"/>
                        </a:rPr>
                        <a:t> sum = 0; </a:t>
                      </a:r>
                    </a:p>
                    <a:p>
                      <a:r>
                        <a:rPr kumimoji="0" lang="en-US" sz="1800" b="1" kern="1200" baseline="0" dirty="0" err="1" smtClean="0">
                          <a:solidFill>
                            <a:schemeClr val="lt1"/>
                          </a:solidFill>
                          <a:latin typeface="+mn-lt"/>
                          <a:ea typeface="+mn-ea"/>
                          <a:cs typeface="+mn-cs"/>
                        </a:rPr>
                        <a:t>int</a:t>
                      </a:r>
                      <a:r>
                        <a:rPr kumimoji="0" lang="en-US" sz="1800" b="1" kern="1200" baseline="0" dirty="0" smtClean="0">
                          <a:solidFill>
                            <a:schemeClr val="lt1"/>
                          </a:solidFill>
                          <a:latin typeface="+mn-lt"/>
                          <a:ea typeface="+mn-ea"/>
                          <a:cs typeface="+mn-cs"/>
                        </a:rPr>
                        <a:t> product = 1; </a:t>
                      </a:r>
                    </a:p>
                    <a:p>
                      <a:r>
                        <a:rPr kumimoji="0" lang="nn-NO" sz="1800" b="1" kern="1200" baseline="0" dirty="0" smtClean="0">
                          <a:solidFill>
                            <a:schemeClr val="lt1"/>
                          </a:solidFill>
                          <a:latin typeface="+mn-lt"/>
                          <a:ea typeface="+mn-ea"/>
                          <a:cs typeface="+mn-cs"/>
                        </a:rPr>
                        <a:t>for(i = 0; i &lt; N; ++i) </a:t>
                      </a:r>
                    </a:p>
                    <a:p>
                      <a:r>
                        <a:rPr kumimoji="0" lang="en-US" sz="1800" b="1" kern="1200" baseline="0" dirty="0" smtClean="0">
                          <a:solidFill>
                            <a:schemeClr val="lt1"/>
                          </a:solidFill>
                          <a:latin typeface="+mn-lt"/>
                          <a:ea typeface="+mn-ea"/>
                          <a:cs typeface="+mn-cs"/>
                        </a:rPr>
                        <a:t>{ </a:t>
                      </a:r>
                    </a:p>
                    <a:p>
                      <a:r>
                        <a:rPr kumimoji="0" lang="en-US" sz="1800" b="1" kern="1200" baseline="0" dirty="0" smtClean="0">
                          <a:solidFill>
                            <a:schemeClr val="lt1"/>
                          </a:solidFill>
                          <a:latin typeface="+mn-lt"/>
                          <a:ea typeface="+mn-ea"/>
                          <a:cs typeface="+mn-cs"/>
                        </a:rPr>
                        <a:t>sum = sum + </a:t>
                      </a:r>
                      <a:r>
                        <a:rPr kumimoji="0" lang="en-US" sz="1800" b="1" kern="1200" baseline="0" dirty="0" err="1" smtClean="0">
                          <a:solidFill>
                            <a:schemeClr val="lt1"/>
                          </a:solidFill>
                          <a:latin typeface="+mn-lt"/>
                          <a:ea typeface="+mn-ea"/>
                          <a:cs typeface="+mn-cs"/>
                        </a:rPr>
                        <a:t>i</a:t>
                      </a:r>
                      <a:r>
                        <a:rPr kumimoji="0" lang="en-US" sz="1800" b="1" kern="1200" baseline="0" dirty="0" smtClean="0">
                          <a:solidFill>
                            <a:schemeClr val="lt1"/>
                          </a:solidFill>
                          <a:latin typeface="+mn-lt"/>
                          <a:ea typeface="+mn-ea"/>
                          <a:cs typeface="+mn-cs"/>
                        </a:rPr>
                        <a:t>; </a:t>
                      </a:r>
                    </a:p>
                    <a:p>
                      <a:r>
                        <a:rPr kumimoji="0" lang="en-US" sz="1800" b="1" kern="1200" baseline="0" dirty="0" smtClean="0">
                          <a:solidFill>
                            <a:schemeClr val="lt1"/>
                          </a:solidFill>
                          <a:latin typeface="+mn-lt"/>
                          <a:ea typeface="+mn-ea"/>
                          <a:cs typeface="+mn-cs"/>
                        </a:rPr>
                        <a:t>product = product *</a:t>
                      </a:r>
                      <a:r>
                        <a:rPr kumimoji="0" lang="en-US" sz="1800" b="1" kern="1200" baseline="0" dirty="0" err="1" smtClean="0">
                          <a:solidFill>
                            <a:schemeClr val="lt1"/>
                          </a:solidFill>
                          <a:latin typeface="+mn-lt"/>
                          <a:ea typeface="+mn-ea"/>
                          <a:cs typeface="+mn-cs"/>
                        </a:rPr>
                        <a:t>i</a:t>
                      </a:r>
                      <a:r>
                        <a:rPr kumimoji="0" lang="en-US" sz="1800" b="1" kern="1200" baseline="0" dirty="0" smtClean="0">
                          <a:solidFill>
                            <a:schemeClr val="lt1"/>
                          </a:solidFill>
                          <a:latin typeface="+mn-lt"/>
                          <a:ea typeface="+mn-ea"/>
                          <a:cs typeface="+mn-cs"/>
                        </a:rPr>
                        <a:t>; </a:t>
                      </a:r>
                    </a:p>
                    <a:p>
                      <a:r>
                        <a:rPr kumimoji="0" lang="en-US" sz="1800" b="1" kern="1200" baseline="0" dirty="0" smtClean="0">
                          <a:solidFill>
                            <a:schemeClr val="lt1"/>
                          </a:solidFill>
                          <a:latin typeface="+mn-lt"/>
                          <a:ea typeface="+mn-ea"/>
                          <a:cs typeface="+mn-cs"/>
                        </a:rPr>
                        <a:t>} </a:t>
                      </a:r>
                    </a:p>
                    <a:p>
                      <a:r>
                        <a:rPr kumimoji="0" lang="en-US" sz="1800" b="1" kern="1200" baseline="0" dirty="0" err="1" smtClean="0">
                          <a:solidFill>
                            <a:schemeClr val="lt1"/>
                          </a:solidFill>
                          <a:latin typeface="+mn-lt"/>
                          <a:ea typeface="+mn-ea"/>
                          <a:cs typeface="+mn-cs"/>
                        </a:rPr>
                        <a:t>cout</a:t>
                      </a:r>
                      <a:r>
                        <a:rPr kumimoji="0" lang="en-US" sz="1800" b="1" kern="1200" baseline="0" dirty="0" smtClean="0">
                          <a:solidFill>
                            <a:schemeClr val="lt1"/>
                          </a:solidFill>
                          <a:latin typeface="+mn-lt"/>
                          <a:ea typeface="+mn-ea"/>
                          <a:cs typeface="+mn-cs"/>
                        </a:rPr>
                        <a:t>&lt;&lt; sum; </a:t>
                      </a:r>
                    </a:p>
                    <a:p>
                      <a:r>
                        <a:rPr kumimoji="0" lang="en-US" sz="1800" b="1" kern="1200" baseline="0" dirty="0" err="1" smtClean="0">
                          <a:solidFill>
                            <a:schemeClr val="lt1"/>
                          </a:solidFill>
                          <a:latin typeface="+mn-lt"/>
                          <a:ea typeface="+mn-ea"/>
                          <a:cs typeface="+mn-cs"/>
                        </a:rPr>
                        <a:t>cout</a:t>
                      </a:r>
                      <a:r>
                        <a:rPr kumimoji="0" lang="en-US" sz="1800" b="1" kern="1200" baseline="0" dirty="0" smtClean="0">
                          <a:solidFill>
                            <a:schemeClr val="lt1"/>
                          </a:solidFill>
                          <a:latin typeface="+mn-lt"/>
                          <a:ea typeface="+mn-ea"/>
                          <a:cs typeface="+mn-cs"/>
                        </a:rPr>
                        <a:t>&lt;&lt; product; 	</a:t>
                      </a:r>
                      <a:endParaRPr lang="en-US" dirty="0"/>
                    </a:p>
                  </a:txBody>
                  <a:tcPr/>
                </a:tc>
                <a:tc>
                  <a:txBody>
                    <a:bodyPr/>
                    <a:lstStyle/>
                    <a:p>
                      <a:r>
                        <a:rPr kumimoji="0" lang="en-US" sz="1800" b="1" kern="1200" baseline="0" dirty="0" err="1" smtClean="0">
                          <a:solidFill>
                            <a:schemeClr val="lt1"/>
                          </a:solidFill>
                          <a:latin typeface="+mn-lt"/>
                          <a:ea typeface="+mn-ea"/>
                          <a:cs typeface="+mn-cs"/>
                        </a:rPr>
                        <a:t>int</a:t>
                      </a:r>
                      <a:r>
                        <a:rPr kumimoji="0" lang="en-US" sz="1800" b="1" kern="1200" baseline="0" dirty="0" smtClean="0">
                          <a:solidFill>
                            <a:schemeClr val="lt1"/>
                          </a:solidFill>
                          <a:latin typeface="+mn-lt"/>
                          <a:ea typeface="+mn-ea"/>
                          <a:cs typeface="+mn-cs"/>
                        </a:rPr>
                        <a:t> </a:t>
                      </a:r>
                      <a:r>
                        <a:rPr kumimoji="0" lang="en-US" sz="1800" b="1" kern="1200" baseline="0" dirty="0" err="1" smtClean="0">
                          <a:solidFill>
                            <a:schemeClr val="lt1"/>
                          </a:solidFill>
                          <a:latin typeface="+mn-lt"/>
                          <a:ea typeface="+mn-ea"/>
                          <a:cs typeface="+mn-cs"/>
                        </a:rPr>
                        <a:t>i</a:t>
                      </a:r>
                      <a:r>
                        <a:rPr kumimoji="0" lang="en-US" sz="1800" b="1" kern="1200" baseline="0" dirty="0" smtClean="0">
                          <a:solidFill>
                            <a:schemeClr val="lt1"/>
                          </a:solidFill>
                          <a:latin typeface="+mn-lt"/>
                          <a:ea typeface="+mn-ea"/>
                          <a:cs typeface="+mn-cs"/>
                        </a:rPr>
                        <a:t>; </a:t>
                      </a:r>
                    </a:p>
                    <a:p>
                      <a:r>
                        <a:rPr kumimoji="0" lang="en-US" sz="1800" b="1" kern="1200" baseline="0" dirty="0" err="1" smtClean="0">
                          <a:solidFill>
                            <a:schemeClr val="lt1"/>
                          </a:solidFill>
                          <a:latin typeface="+mn-lt"/>
                          <a:ea typeface="+mn-ea"/>
                          <a:cs typeface="+mn-cs"/>
                        </a:rPr>
                        <a:t>int</a:t>
                      </a:r>
                      <a:r>
                        <a:rPr kumimoji="0" lang="en-US" sz="1800" b="1" kern="1200" baseline="0" dirty="0" smtClean="0">
                          <a:solidFill>
                            <a:schemeClr val="lt1"/>
                          </a:solidFill>
                          <a:latin typeface="+mn-lt"/>
                          <a:ea typeface="+mn-ea"/>
                          <a:cs typeface="+mn-cs"/>
                        </a:rPr>
                        <a:t> sum = 0; </a:t>
                      </a:r>
                    </a:p>
                    <a:p>
                      <a:endParaRPr kumimoji="0" lang="en-US" sz="1800" b="1" kern="1200" baseline="0" dirty="0" smtClean="0">
                        <a:solidFill>
                          <a:schemeClr val="lt1"/>
                        </a:solidFill>
                        <a:latin typeface="+mn-lt"/>
                        <a:ea typeface="+mn-ea"/>
                        <a:cs typeface="+mn-cs"/>
                      </a:endParaRPr>
                    </a:p>
                    <a:p>
                      <a:r>
                        <a:rPr kumimoji="0" lang="nn-NO" sz="1800" b="1" kern="1200" baseline="0" dirty="0" smtClean="0">
                          <a:solidFill>
                            <a:schemeClr val="lt1"/>
                          </a:solidFill>
                          <a:latin typeface="+mn-lt"/>
                          <a:ea typeface="+mn-ea"/>
                          <a:cs typeface="+mn-cs"/>
                        </a:rPr>
                        <a:t>for(i = 0; i &lt; N; ++i) </a:t>
                      </a:r>
                    </a:p>
                    <a:p>
                      <a:r>
                        <a:rPr kumimoji="0" lang="en-US" sz="1800" b="1" kern="1200" baseline="0" dirty="0" smtClean="0">
                          <a:solidFill>
                            <a:schemeClr val="lt1"/>
                          </a:solidFill>
                          <a:latin typeface="+mn-lt"/>
                          <a:ea typeface="+mn-ea"/>
                          <a:cs typeface="+mn-cs"/>
                        </a:rPr>
                        <a:t>{ </a:t>
                      </a:r>
                    </a:p>
                    <a:p>
                      <a:r>
                        <a:rPr kumimoji="0" lang="en-US" sz="1800" b="1" kern="1200" baseline="0" dirty="0" smtClean="0">
                          <a:solidFill>
                            <a:schemeClr val="lt1"/>
                          </a:solidFill>
                          <a:latin typeface="+mn-lt"/>
                          <a:ea typeface="+mn-ea"/>
                          <a:cs typeface="+mn-cs"/>
                        </a:rPr>
                        <a:t>sum = sum + </a:t>
                      </a:r>
                      <a:r>
                        <a:rPr kumimoji="0" lang="en-US" sz="1800" b="1" kern="1200" baseline="0" dirty="0" err="1" smtClean="0">
                          <a:solidFill>
                            <a:schemeClr val="lt1"/>
                          </a:solidFill>
                          <a:latin typeface="+mn-lt"/>
                          <a:ea typeface="+mn-ea"/>
                          <a:cs typeface="+mn-cs"/>
                        </a:rPr>
                        <a:t>i</a:t>
                      </a:r>
                      <a:r>
                        <a:rPr kumimoji="0" lang="en-US" sz="1800" b="1" kern="1200" baseline="0" dirty="0" smtClean="0">
                          <a:solidFill>
                            <a:schemeClr val="lt1"/>
                          </a:solidFill>
                          <a:latin typeface="+mn-lt"/>
                          <a:ea typeface="+mn-ea"/>
                          <a:cs typeface="+mn-cs"/>
                        </a:rPr>
                        <a:t>; </a:t>
                      </a:r>
                    </a:p>
                    <a:p>
                      <a:endParaRPr kumimoji="0" lang="en-US" sz="1800" b="1" kern="1200" baseline="0" dirty="0" smtClean="0">
                        <a:solidFill>
                          <a:schemeClr val="lt1"/>
                        </a:solidFill>
                        <a:latin typeface="+mn-lt"/>
                        <a:ea typeface="+mn-ea"/>
                        <a:cs typeface="+mn-cs"/>
                      </a:endParaRPr>
                    </a:p>
                    <a:p>
                      <a:r>
                        <a:rPr kumimoji="0" lang="en-US" sz="1800" b="1" kern="1200" baseline="0" dirty="0" smtClean="0">
                          <a:solidFill>
                            <a:schemeClr val="lt1"/>
                          </a:solidFill>
                          <a:latin typeface="+mn-lt"/>
                          <a:ea typeface="+mn-ea"/>
                          <a:cs typeface="+mn-cs"/>
                        </a:rPr>
                        <a:t>} </a:t>
                      </a:r>
                    </a:p>
                    <a:p>
                      <a:r>
                        <a:rPr kumimoji="0" lang="en-US" sz="1800" b="1" kern="1200" baseline="0" dirty="0" err="1" smtClean="0">
                          <a:solidFill>
                            <a:schemeClr val="lt1"/>
                          </a:solidFill>
                          <a:latin typeface="+mn-lt"/>
                          <a:ea typeface="+mn-ea"/>
                          <a:cs typeface="+mn-cs"/>
                        </a:rPr>
                        <a:t>cout</a:t>
                      </a:r>
                      <a:r>
                        <a:rPr kumimoji="0" lang="en-US" sz="1800" b="1" kern="1200" baseline="0" dirty="0" smtClean="0">
                          <a:solidFill>
                            <a:schemeClr val="lt1"/>
                          </a:solidFill>
                          <a:latin typeface="+mn-lt"/>
                          <a:ea typeface="+mn-ea"/>
                          <a:cs typeface="+mn-cs"/>
                        </a:rPr>
                        <a:t>&lt;&lt; sum; 	</a:t>
                      </a:r>
                    </a:p>
                    <a:p>
                      <a:endParaRPr lang="en-US" dirty="0"/>
                    </a:p>
                  </a:txBody>
                  <a:tcPr/>
                </a:tc>
              </a:tr>
            </a:tbl>
          </a:graphicData>
        </a:graphic>
      </p:graphicFrame>
    </p:spTree>
  </p:cSld>
  <p:clrMapOvr>
    <a:masterClrMapping/>
  </p:clrMapOvr>
  <p:transition advTm="9402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Techniques (cont'd.)</a:t>
            </a:r>
            <a:endParaRPr lang="en-US" dirty="0"/>
          </a:p>
        </p:txBody>
      </p:sp>
      <p:sp>
        <p:nvSpPr>
          <p:cNvPr id="3" name="Content Placeholder 2"/>
          <p:cNvSpPr>
            <a:spLocks noGrp="1"/>
          </p:cNvSpPr>
          <p:nvPr>
            <p:ph idx="1"/>
          </p:nvPr>
        </p:nvSpPr>
        <p:spPr>
          <a:xfrm>
            <a:off x="304800" y="1935480"/>
            <a:ext cx="5257800" cy="4389120"/>
          </a:xfrm>
        </p:spPr>
        <p:txBody>
          <a:bodyPr>
            <a:normAutofit lnSpcReduction="10000"/>
          </a:bodyPr>
          <a:lstStyle/>
          <a:p>
            <a:pPr algn="just"/>
            <a:r>
              <a:rPr lang="en-US" dirty="0" smtClean="0"/>
              <a:t>Graph Theory - Connected Components</a:t>
            </a:r>
          </a:p>
          <a:p>
            <a:pPr lvl="1" algn="just"/>
            <a:r>
              <a:rPr lang="en-US" dirty="0" smtClean="0"/>
              <a:t>A sub-graph in which there exists a path between every pair of nodes.</a:t>
            </a:r>
          </a:p>
          <a:p>
            <a:pPr lvl="1" algn="just"/>
            <a:r>
              <a:rPr lang="en-US" dirty="0" smtClean="0"/>
              <a:t>Construct a cluster of objects with at least one common attribute </a:t>
            </a:r>
          </a:p>
          <a:p>
            <a:pPr lvl="1" algn="just"/>
            <a:r>
              <a:rPr lang="en-US" dirty="0" smtClean="0"/>
              <a:t>To address some design flaws and quality issues in software programs.  </a:t>
            </a:r>
          </a:p>
          <a:p>
            <a:pPr lvl="1" algn="just"/>
            <a:endParaRPr lang="en-US" dirty="0" smtClean="0"/>
          </a:p>
          <a:p>
            <a:pPr lvl="1" algn="just"/>
            <a:endParaRPr lang="en-US" dirty="0" smtClean="0"/>
          </a:p>
          <a:p>
            <a:pPr lvl="1" algn="just"/>
            <a:endParaRPr lang="en-US" dirty="0" smtClean="0"/>
          </a:p>
          <a:p>
            <a:pPr lvl="1" algn="just"/>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21</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5791200" y="2438400"/>
            <a:ext cx="3105150" cy="2714625"/>
          </a:xfrm>
          <a:prstGeom prst="rect">
            <a:avLst/>
          </a:prstGeom>
          <a:noFill/>
          <a:ln w="9525">
            <a:noFill/>
            <a:miter lim="800000"/>
            <a:headEnd/>
            <a:tailEnd/>
          </a:ln>
        </p:spPr>
      </p:pic>
    </p:spTree>
  </p:cSld>
  <p:clrMapOvr>
    <a:masterClrMapping/>
  </p:clrMapOvr>
  <p:transition advTm="49078"/>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Techniques (cont'd.)</a:t>
            </a:r>
            <a:endParaRPr lang="en-US" dirty="0"/>
          </a:p>
        </p:txBody>
      </p:sp>
      <p:sp>
        <p:nvSpPr>
          <p:cNvPr id="3" name="Content Placeholder 2"/>
          <p:cNvSpPr>
            <a:spLocks noGrp="1"/>
          </p:cNvSpPr>
          <p:nvPr>
            <p:ph idx="1"/>
          </p:nvPr>
        </p:nvSpPr>
        <p:spPr/>
        <p:txBody>
          <a:bodyPr/>
          <a:lstStyle/>
          <a:p>
            <a:r>
              <a:rPr lang="en-US" dirty="0" smtClean="0"/>
              <a:t>Graph Theory - Hammock Graphs</a:t>
            </a:r>
          </a:p>
          <a:p>
            <a:pPr algn="just">
              <a:buNone/>
            </a:pPr>
            <a:r>
              <a:rPr lang="en-US" sz="1800" i="1" dirty="0" smtClean="0"/>
              <a:t> 	Definition: Let G be a control flow graph for program P. A hammock H is an induced sub-graph of G with a distinguished node V in H called the entry node and a distinguished node W not in H called the exit node such that </a:t>
            </a:r>
          </a:p>
          <a:p>
            <a:pPr marL="880110" lvl="1" indent="-514350" algn="just">
              <a:buFont typeface="+mj-lt"/>
              <a:buAutoNum type="arabicPeriod"/>
            </a:pPr>
            <a:r>
              <a:rPr lang="en-US" sz="1800" i="1" dirty="0" smtClean="0"/>
              <a:t> All edges from (G - H) to H go to V. </a:t>
            </a:r>
          </a:p>
          <a:p>
            <a:pPr marL="880110" lvl="1" indent="-514350" algn="just">
              <a:buFont typeface="+mj-lt"/>
              <a:buAutoNum type="arabicPeriod"/>
            </a:pPr>
            <a:r>
              <a:rPr lang="en-US" sz="1800" i="1" dirty="0" smtClean="0"/>
              <a:t> All edges from H to (G - H) go to W. </a:t>
            </a:r>
            <a:r>
              <a:rPr lang="en-US" sz="1800" dirty="0" smtClean="0"/>
              <a:t> </a:t>
            </a:r>
            <a:endParaRPr lang="en-US" sz="1800"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22</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1676400" y="4038600"/>
            <a:ext cx="5791200" cy="2468811"/>
          </a:xfrm>
          <a:prstGeom prst="rect">
            <a:avLst/>
          </a:prstGeom>
          <a:noFill/>
          <a:ln w="9525">
            <a:noFill/>
            <a:miter lim="800000"/>
            <a:headEnd/>
            <a:tailEnd/>
          </a:ln>
        </p:spPr>
      </p:pic>
    </p:spTree>
  </p:cSld>
  <p:clrMapOvr>
    <a:masterClrMapping/>
  </p:clrMapOvr>
  <p:transition advTm="77532"/>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Techniques (cont'd.)</a:t>
            </a:r>
            <a:endParaRPr lang="en-US" dirty="0"/>
          </a:p>
        </p:txBody>
      </p:sp>
      <p:sp>
        <p:nvSpPr>
          <p:cNvPr id="3" name="Content Placeholder 2"/>
          <p:cNvSpPr>
            <a:spLocks noGrp="1"/>
          </p:cNvSpPr>
          <p:nvPr>
            <p:ph idx="1"/>
          </p:nvPr>
        </p:nvSpPr>
        <p:spPr/>
        <p:txBody>
          <a:bodyPr/>
          <a:lstStyle/>
          <a:p>
            <a:r>
              <a:rPr lang="en-US" dirty="0" smtClean="0"/>
              <a:t>Placement Trees</a:t>
            </a:r>
          </a:p>
          <a:p>
            <a:pPr lvl="1"/>
            <a:r>
              <a:rPr lang="en-US" dirty="0" smtClean="0"/>
              <a:t>Methods can be represented with a placement tree </a:t>
            </a:r>
          </a:p>
          <a:p>
            <a:pPr lvl="1"/>
            <a:r>
              <a:rPr lang="en-US" dirty="0" smtClean="0"/>
              <a:t>Each node represents a different scope </a:t>
            </a:r>
          </a:p>
          <a:p>
            <a:pPr lvl="1"/>
            <a:r>
              <a:rPr lang="en-US" dirty="0" smtClean="0"/>
              <a:t>The root is method itself</a:t>
            </a:r>
          </a:p>
          <a:p>
            <a:pPr lvl="1"/>
            <a:r>
              <a:rPr lang="en-US" dirty="0" smtClean="0"/>
              <a:t>Can be used to create </a:t>
            </a:r>
            <a:r>
              <a:rPr lang="en-US" sz="2500" dirty="0" smtClean="0"/>
              <a:t>effective refactoring and visualization tools </a:t>
            </a:r>
          </a:p>
          <a:p>
            <a:r>
              <a:rPr lang="en-US" sz="2700" dirty="0" smtClean="0"/>
              <a:t>Tree-maps</a:t>
            </a:r>
          </a:p>
          <a:p>
            <a:pPr lvl="1"/>
            <a:r>
              <a:rPr lang="en-US" dirty="0" smtClean="0"/>
              <a:t>An effective way of presenting hierarchical information </a:t>
            </a:r>
          </a:p>
          <a:p>
            <a:pPr lvl="1"/>
            <a:r>
              <a:rPr lang="en-US" dirty="0" smtClean="0"/>
              <a:t>Nodes are represented by nested boxes </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23</a:t>
            </a:fld>
            <a:endParaRPr lang="en-US"/>
          </a:p>
        </p:txBody>
      </p:sp>
    </p:spTree>
  </p:cSld>
  <p:clrMapOvr>
    <a:masterClrMapping/>
  </p:clrMapOvr>
  <p:transition advTm="8068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Techniques (cont'd.)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3F9BB74-13F1-46B0-949E-0F5C810988C2}" type="slidenum">
              <a:rPr lang="en-US" smtClean="0"/>
              <a:pPr/>
              <a:t>24</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228600" y="1752601"/>
            <a:ext cx="6361719" cy="38862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581400" y="4724400"/>
            <a:ext cx="5225326" cy="1774215"/>
          </a:xfrm>
          <a:prstGeom prst="rect">
            <a:avLst/>
          </a:prstGeom>
          <a:noFill/>
          <a:ln w="9525">
            <a:noFill/>
            <a:miter lim="800000"/>
            <a:headEnd/>
            <a:tailEnd/>
          </a:ln>
        </p:spPr>
      </p:pic>
    </p:spTree>
  </p:cSld>
  <p:clrMapOvr>
    <a:masterClrMapping/>
  </p:clrMapOvr>
  <p:transition advTm="2140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Techniques (cont'd.)</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25</a:t>
            </a:fld>
            <a:endParaRPr lang="en-US"/>
          </a:p>
        </p:txBody>
      </p:sp>
      <p:pic>
        <p:nvPicPr>
          <p:cNvPr id="6" name="Picture 2"/>
          <p:cNvPicPr>
            <a:picLocks noChangeAspect="1" noChangeArrowheads="1"/>
          </p:cNvPicPr>
          <p:nvPr/>
        </p:nvPicPr>
        <p:blipFill>
          <a:blip r:embed="rId4" cstate="print"/>
          <a:srcRect/>
          <a:stretch>
            <a:fillRect/>
          </a:stretch>
        </p:blipFill>
        <p:spPr bwMode="auto">
          <a:xfrm>
            <a:off x="228600" y="1752601"/>
            <a:ext cx="6361719" cy="3886200"/>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3581400" y="4724400"/>
            <a:ext cx="5225326" cy="1774215"/>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Tools we developed - Analysis</a:t>
            </a:r>
          </a:p>
          <a:p>
            <a:pPr lvl="1"/>
            <a:r>
              <a:rPr lang="en-US" dirty="0" smtClean="0"/>
              <a:t>Brace Insertion: detects scopes, inserts missing braces, indents statements: enhanced readability and easier analysis</a:t>
            </a:r>
          </a:p>
          <a:p>
            <a:pPr lvl="1"/>
            <a:r>
              <a:rPr lang="en-US" dirty="0" smtClean="0"/>
              <a:t>Tree Generator: for each scope detects; source code, line numbers, variable references and produces an XML representation</a:t>
            </a:r>
          </a:p>
          <a:p>
            <a:pPr lvl="1"/>
            <a:r>
              <a:rPr lang="en-US" dirty="0" smtClean="0"/>
              <a:t>Hammock Graph Constructor: detects variable spans for each local variable, control blocks and interactions and produces an XML representation</a:t>
            </a:r>
            <a:endParaRPr lang="en-US" dirty="0"/>
          </a:p>
        </p:txBody>
      </p:sp>
    </p:spTree>
    <p:custDataLst>
      <p:tags r:id="rId1"/>
    </p:custDataLst>
  </p:cSld>
  <p:clrMapOvr>
    <a:masterClrMapping/>
  </p:clrMapOvr>
  <p:transition advTm="127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Techniques (cont'd.)</a:t>
            </a:r>
            <a:endParaRPr lang="en-US" dirty="0"/>
          </a:p>
        </p:txBody>
      </p:sp>
      <p:sp>
        <p:nvSpPr>
          <p:cNvPr id="3" name="Content Placeholder 2"/>
          <p:cNvSpPr>
            <a:spLocks noGrp="1"/>
          </p:cNvSpPr>
          <p:nvPr>
            <p:ph idx="1"/>
          </p:nvPr>
        </p:nvSpPr>
        <p:spPr/>
        <p:txBody>
          <a:bodyPr/>
          <a:lstStyle/>
          <a:p>
            <a:r>
              <a:rPr lang="en-US" dirty="0" smtClean="0"/>
              <a:t>Tools we developed – Visualization</a:t>
            </a:r>
          </a:p>
          <a:p>
            <a:r>
              <a:rPr lang="en-US" dirty="0" smtClean="0"/>
              <a:t>Each box is a scope – this code is complex</a:t>
            </a: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26</a:t>
            </a:fld>
            <a:endParaRPr lang="en-US"/>
          </a:p>
        </p:txBody>
      </p:sp>
      <p:pic>
        <p:nvPicPr>
          <p:cNvPr id="5122" name="Picture 2"/>
          <p:cNvPicPr>
            <a:picLocks noChangeAspect="1" noChangeArrowheads="1"/>
          </p:cNvPicPr>
          <p:nvPr/>
        </p:nvPicPr>
        <p:blipFill>
          <a:blip r:embed="rId4" cstate="print"/>
          <a:srcRect/>
          <a:stretch>
            <a:fillRect/>
          </a:stretch>
        </p:blipFill>
        <p:spPr bwMode="auto">
          <a:xfrm>
            <a:off x="609600" y="2971800"/>
            <a:ext cx="8319019" cy="990600"/>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1461606" y="3177997"/>
            <a:ext cx="5791200" cy="3356641"/>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47625" y="2724883"/>
            <a:ext cx="9048750" cy="3371850"/>
          </a:xfrm>
          <a:prstGeom prst="rect">
            <a:avLst/>
          </a:prstGeom>
          <a:noFill/>
          <a:ln w="9525">
            <a:noFill/>
            <a:miter lim="800000"/>
            <a:headEnd/>
            <a:tailEnd/>
          </a:ln>
        </p:spPr>
      </p:pic>
      <p:pic>
        <p:nvPicPr>
          <p:cNvPr id="5125" name="Picture 5"/>
          <p:cNvPicPr>
            <a:picLocks noChangeAspect="1" noChangeArrowheads="1"/>
          </p:cNvPicPr>
          <p:nvPr/>
        </p:nvPicPr>
        <p:blipFill>
          <a:blip r:embed="rId7" cstate="print"/>
          <a:srcRect/>
          <a:stretch>
            <a:fillRect/>
          </a:stretch>
        </p:blipFill>
        <p:spPr bwMode="auto">
          <a:xfrm>
            <a:off x="1152640" y="2815859"/>
            <a:ext cx="6838720" cy="3638550"/>
          </a:xfrm>
          <a:prstGeom prst="rect">
            <a:avLst/>
          </a:prstGeom>
          <a:noFill/>
          <a:ln w="9525">
            <a:noFill/>
            <a:miter lim="800000"/>
            <a:headEnd/>
            <a:tailEnd/>
          </a:ln>
        </p:spPr>
      </p:pic>
    </p:spTree>
    <p:custDataLst>
      <p:tags r:id="rId1"/>
    </p:custDataLst>
  </p:cSld>
  <p:clrMapOvr>
    <a:masterClrMapping/>
  </p:clrMapOvr>
  <p:transition advTm="42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122"/>
                                        </p:tgtEl>
                                        <p:attrNameLst>
                                          <p:attrName>ppt_x</p:attrName>
                                        </p:attrNameLst>
                                      </p:cBhvr>
                                      <p:tavLst>
                                        <p:tav tm="0">
                                          <p:val>
                                            <p:strVal val="ppt_x"/>
                                          </p:val>
                                        </p:tav>
                                        <p:tav tm="100000">
                                          <p:val>
                                            <p:strVal val="ppt_x"/>
                                          </p:val>
                                        </p:tav>
                                      </p:tavLst>
                                    </p:anim>
                                    <p:anim calcmode="lin" valueType="num">
                                      <p:cBhvr additive="base">
                                        <p:cTn id="7" dur="500"/>
                                        <p:tgtEl>
                                          <p:spTgt spid="5122"/>
                                        </p:tgtEl>
                                        <p:attrNameLst>
                                          <p:attrName>ppt_y</p:attrName>
                                        </p:attrNameLst>
                                      </p:cBhvr>
                                      <p:tavLst>
                                        <p:tav tm="0">
                                          <p:val>
                                            <p:strVal val="ppt_y"/>
                                          </p:val>
                                        </p:tav>
                                        <p:tav tm="100000">
                                          <p:val>
                                            <p:strVal val="1+ppt_h/2"/>
                                          </p:val>
                                        </p:tav>
                                      </p:tavLst>
                                    </p:anim>
                                    <p:set>
                                      <p:cBhvr>
                                        <p:cTn id="8" dur="1" fill="hold">
                                          <p:stCondLst>
                                            <p:cond delay="499"/>
                                          </p:stCondLst>
                                        </p:cTn>
                                        <p:tgtEl>
                                          <p:spTgt spid="5122"/>
                                        </p:tgtEl>
                                        <p:attrNameLst>
                                          <p:attrName>style.visibility</p:attrName>
                                        </p:attrNameLst>
                                      </p:cBhvr>
                                      <p:to>
                                        <p:strVal val="hidden"/>
                                      </p:to>
                                    </p:set>
                                  </p:childTnLst>
                                </p:cTn>
                              </p:par>
                              <p:par>
                                <p:cTn id="9" presetID="10" presetClass="exit" presetSubtype="0" fill="hold" nodeType="withEffect">
                                  <p:stCondLst>
                                    <p:cond delay="0"/>
                                  </p:stCondLst>
                                  <p:childTnLst>
                                    <p:animEffect transition="out" filter="fade">
                                      <p:cBhvr>
                                        <p:cTn id="10" dur="500"/>
                                        <p:tgtEl>
                                          <p:spTgt spid="3">
                                            <p:txEl>
                                              <p:pRg st="1" end="1"/>
                                            </p:txEl>
                                          </p:spTgt>
                                        </p:tgtEl>
                                      </p:cBhvr>
                                    </p:animEffect>
                                    <p:set>
                                      <p:cBhvr>
                                        <p:cTn id="11" dur="1" fill="hold">
                                          <p:stCondLst>
                                            <p:cond delay="499"/>
                                          </p:stCondLst>
                                        </p:cTn>
                                        <p:tgtEl>
                                          <p:spTgt spid="3">
                                            <p:txEl>
                                              <p:pRg st="1" end="1"/>
                                            </p:txEl>
                                          </p:spTgt>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2000"/>
                                        <p:tgtEl>
                                          <p:spTgt spid="512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123"/>
                                        </p:tgtEl>
                                        <p:attrNameLst>
                                          <p:attrName>ppt_x</p:attrName>
                                        </p:attrNameLst>
                                      </p:cBhvr>
                                      <p:tavLst>
                                        <p:tav tm="0">
                                          <p:val>
                                            <p:strVal val="ppt_x"/>
                                          </p:val>
                                        </p:tav>
                                        <p:tav tm="100000">
                                          <p:val>
                                            <p:strVal val="ppt_x"/>
                                          </p:val>
                                        </p:tav>
                                      </p:tavLst>
                                    </p:anim>
                                    <p:anim calcmode="lin" valueType="num">
                                      <p:cBhvr additive="base">
                                        <p:cTn id="19" dur="500"/>
                                        <p:tgtEl>
                                          <p:spTgt spid="5123"/>
                                        </p:tgtEl>
                                        <p:attrNameLst>
                                          <p:attrName>ppt_y</p:attrName>
                                        </p:attrNameLst>
                                      </p:cBhvr>
                                      <p:tavLst>
                                        <p:tav tm="0">
                                          <p:val>
                                            <p:strVal val="ppt_y"/>
                                          </p:val>
                                        </p:tav>
                                        <p:tav tm="100000">
                                          <p:val>
                                            <p:strVal val="1+ppt_h/2"/>
                                          </p:val>
                                        </p:tav>
                                      </p:tavLst>
                                    </p:anim>
                                    <p:set>
                                      <p:cBhvr>
                                        <p:cTn id="20" dur="1" fill="hold">
                                          <p:stCondLst>
                                            <p:cond delay="499"/>
                                          </p:stCondLst>
                                        </p:cTn>
                                        <p:tgtEl>
                                          <p:spTgt spid="512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fade">
                                      <p:cBhvr>
                                        <p:cTn id="23" dur="2000"/>
                                        <p:tgtEl>
                                          <p:spTgt spid="512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124"/>
                                        </p:tgtEl>
                                        <p:attrNameLst>
                                          <p:attrName>ppt_x</p:attrName>
                                        </p:attrNameLst>
                                      </p:cBhvr>
                                      <p:tavLst>
                                        <p:tav tm="0">
                                          <p:val>
                                            <p:strVal val="ppt_x"/>
                                          </p:val>
                                        </p:tav>
                                        <p:tav tm="100000">
                                          <p:val>
                                            <p:strVal val="ppt_x"/>
                                          </p:val>
                                        </p:tav>
                                      </p:tavLst>
                                    </p:anim>
                                    <p:anim calcmode="lin" valueType="num">
                                      <p:cBhvr additive="base">
                                        <p:cTn id="28" dur="500"/>
                                        <p:tgtEl>
                                          <p:spTgt spid="5124"/>
                                        </p:tgtEl>
                                        <p:attrNameLst>
                                          <p:attrName>ppt_y</p:attrName>
                                        </p:attrNameLst>
                                      </p:cBhvr>
                                      <p:tavLst>
                                        <p:tav tm="0">
                                          <p:val>
                                            <p:strVal val="ppt_y"/>
                                          </p:val>
                                        </p:tav>
                                        <p:tav tm="100000">
                                          <p:val>
                                            <p:strVal val="1+ppt_h/2"/>
                                          </p:val>
                                        </p:tav>
                                      </p:tavLst>
                                    </p:anim>
                                    <p:set>
                                      <p:cBhvr>
                                        <p:cTn id="29" dur="1" fill="hold">
                                          <p:stCondLst>
                                            <p:cond delay="499"/>
                                          </p:stCondLst>
                                        </p:cTn>
                                        <p:tgtEl>
                                          <p:spTgt spid="5124"/>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fade">
                                      <p:cBhvr>
                                        <p:cTn id="32"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Contributions</a:t>
            </a:r>
            <a:endParaRPr lang="en-US" dirty="0"/>
          </a:p>
        </p:txBody>
      </p:sp>
      <p:sp>
        <p:nvSpPr>
          <p:cNvPr id="3" name="Content Placeholder 2"/>
          <p:cNvSpPr>
            <a:spLocks noGrp="1"/>
          </p:cNvSpPr>
          <p:nvPr>
            <p:ph idx="1"/>
          </p:nvPr>
        </p:nvSpPr>
        <p:spPr/>
        <p:txBody>
          <a:bodyPr/>
          <a:lstStyle/>
          <a:p>
            <a:r>
              <a:rPr lang="en-US" dirty="0" smtClean="0"/>
              <a:t>Contribution 1: Extract Class Refactoring</a:t>
            </a:r>
          </a:p>
          <a:p>
            <a:pPr lvl="1"/>
            <a:r>
              <a:rPr lang="en-US" dirty="0" smtClean="0"/>
              <a:t>Introduced a new cohesion metric </a:t>
            </a:r>
          </a:p>
          <a:p>
            <a:pPr lvl="1"/>
            <a:r>
              <a:rPr lang="en-US" dirty="0" smtClean="0"/>
              <a:t>Can be used to indicate the need for refactoring for the class</a:t>
            </a:r>
          </a:p>
          <a:p>
            <a:pPr lvl="1"/>
            <a:r>
              <a:rPr lang="en-US" dirty="0" smtClean="0"/>
              <a:t>Indentify statements that possibly constitute the same abstraction </a:t>
            </a:r>
          </a:p>
          <a:p>
            <a:pPr lvl="1"/>
            <a:r>
              <a:rPr lang="en-US" dirty="0" smtClean="0"/>
              <a:t>Introduced an extract class refactoring technique</a:t>
            </a:r>
          </a:p>
          <a:p>
            <a:pPr lvl="1"/>
            <a:r>
              <a:rPr lang="en-US" dirty="0" smtClean="0"/>
              <a:t>Slices are always extractable and slicing criteria is defined</a:t>
            </a:r>
          </a:p>
        </p:txBody>
      </p:sp>
      <p:sp>
        <p:nvSpPr>
          <p:cNvPr id="4" name="Slide Number Placeholder 3"/>
          <p:cNvSpPr>
            <a:spLocks noGrp="1"/>
          </p:cNvSpPr>
          <p:nvPr>
            <p:ph type="sldNum" sz="quarter" idx="12"/>
          </p:nvPr>
        </p:nvSpPr>
        <p:spPr/>
        <p:txBody>
          <a:bodyPr/>
          <a:lstStyle/>
          <a:p>
            <a:fld id="{13F9BB74-13F1-46B0-949E-0F5C810988C2}" type="slidenum">
              <a:rPr lang="en-US" smtClean="0"/>
              <a:pPr/>
              <a:t>27</a:t>
            </a:fld>
            <a:endParaRPr lang="en-US"/>
          </a:p>
        </p:txBody>
      </p:sp>
    </p:spTree>
  </p:cSld>
  <p:clrMapOvr>
    <a:masterClrMapping/>
  </p:clrMapOvr>
  <p:transition advTm="44273"/>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Contributions (cont'd.)</a:t>
            </a:r>
            <a:endParaRPr lang="en-US" dirty="0"/>
          </a:p>
        </p:txBody>
      </p:sp>
      <p:sp>
        <p:nvSpPr>
          <p:cNvPr id="3" name="Content Placeholder 2"/>
          <p:cNvSpPr>
            <a:spLocks noGrp="1"/>
          </p:cNvSpPr>
          <p:nvPr>
            <p:ph idx="1"/>
          </p:nvPr>
        </p:nvSpPr>
        <p:spPr/>
        <p:txBody>
          <a:bodyPr/>
          <a:lstStyle/>
          <a:p>
            <a:r>
              <a:rPr lang="en-US" dirty="0" smtClean="0"/>
              <a:t>Contribution 2: Extract Method Refactoring with Placement Tree</a:t>
            </a:r>
          </a:p>
          <a:p>
            <a:pPr lvl="1"/>
            <a:r>
              <a:rPr lang="en-US" dirty="0" smtClean="0"/>
              <a:t>Introduces a novel technique to identify refactoring opportunities </a:t>
            </a:r>
          </a:p>
          <a:p>
            <a:pPr lvl="1"/>
            <a:r>
              <a:rPr lang="en-US" dirty="0" smtClean="0"/>
              <a:t>Indentifies code regions suitable for extraction</a:t>
            </a:r>
          </a:p>
          <a:p>
            <a:pPr lvl="1"/>
            <a:r>
              <a:rPr lang="en-US" dirty="0" smtClean="0"/>
              <a:t>No need for inspecting the code manually</a:t>
            </a:r>
          </a:p>
          <a:p>
            <a:pPr lvl="1"/>
            <a:r>
              <a:rPr lang="en-US" dirty="0" smtClean="0"/>
              <a:t>Implemented the require analysis tool</a:t>
            </a:r>
          </a:p>
          <a:p>
            <a:pPr lvl="1"/>
            <a:r>
              <a:rPr lang="en-US" dirty="0" smtClean="0"/>
              <a:t>Introduced tree-map visualization for our result</a:t>
            </a:r>
          </a:p>
          <a:p>
            <a:pPr lvl="1"/>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28</a:t>
            </a:fld>
            <a:endParaRPr lang="en-US"/>
          </a:p>
        </p:txBody>
      </p:sp>
    </p:spTree>
  </p:cSld>
  <p:clrMapOvr>
    <a:masterClrMapping/>
  </p:clrMapOvr>
  <p:transition advTm="85566"/>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Contributions (cont'd.)</a:t>
            </a:r>
            <a:endParaRPr lang="en-US" dirty="0"/>
          </a:p>
        </p:txBody>
      </p:sp>
      <p:sp>
        <p:nvSpPr>
          <p:cNvPr id="3" name="Content Placeholder 2"/>
          <p:cNvSpPr>
            <a:spLocks noGrp="1"/>
          </p:cNvSpPr>
          <p:nvPr>
            <p:ph idx="1"/>
          </p:nvPr>
        </p:nvSpPr>
        <p:spPr/>
        <p:txBody>
          <a:bodyPr/>
          <a:lstStyle/>
          <a:p>
            <a:r>
              <a:rPr lang="en-US" dirty="0" smtClean="0"/>
              <a:t>Extract Method Refactoring with Hammock</a:t>
            </a:r>
          </a:p>
          <a:p>
            <a:pPr lvl="1"/>
            <a:r>
              <a:rPr lang="en-US" dirty="0" smtClean="0"/>
              <a:t>Introduces a novel technique to identify refactoring opportunities based on hammock</a:t>
            </a:r>
          </a:p>
          <a:p>
            <a:pPr lvl="1"/>
            <a:r>
              <a:rPr lang="en-US" dirty="0" smtClean="0"/>
              <a:t>Indentifies code regions suitable for extraction depending on </a:t>
            </a:r>
            <a:r>
              <a:rPr lang="en-US" u="sng" dirty="0" smtClean="0"/>
              <a:t>desired number of parameters</a:t>
            </a:r>
          </a:p>
          <a:p>
            <a:pPr lvl="1"/>
            <a:r>
              <a:rPr lang="en-US" dirty="0" smtClean="0"/>
              <a:t>Supported by analysis tools</a:t>
            </a:r>
          </a:p>
          <a:p>
            <a:pPr lvl="1"/>
            <a:r>
              <a:rPr lang="en-US" dirty="0" smtClean="0"/>
              <a:t>Results can effectively be visualized as tree-map</a:t>
            </a:r>
          </a:p>
          <a:p>
            <a:pPr lvl="1"/>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29</a:t>
            </a:fld>
            <a:endParaRPr lang="en-US"/>
          </a:p>
        </p:txBody>
      </p:sp>
    </p:spTree>
  </p:cSld>
  <p:clrMapOvr>
    <a:masterClrMapping/>
  </p:clrMapOvr>
  <p:transition advTm="3051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Phase</a:t>
            </a:r>
            <a:endParaRPr lang="en-US" dirty="0"/>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smtClean="0"/>
              <a:t>Changes usually degrade quality of software.</a:t>
            </a:r>
          </a:p>
          <a:p>
            <a:pPr algn="just">
              <a:buFont typeface="Arial" panose="020B0604020202020204" pitchFamily="34" charset="0"/>
              <a:buChar char="•"/>
            </a:pPr>
            <a:r>
              <a:rPr lang="en-US" dirty="0" smtClean="0"/>
              <a:t>Supports the software product from its inception to its retirement and ends with product’s  retirement [50] </a:t>
            </a:r>
          </a:p>
          <a:p>
            <a:pPr algn="just">
              <a:buFont typeface="Arial" panose="020B0604020202020204" pitchFamily="34" charset="0"/>
              <a:buChar char="•"/>
            </a:pPr>
            <a:r>
              <a:rPr lang="en-US" dirty="0" smtClean="0"/>
              <a:t>Lasts for 10 to 20 years [3] </a:t>
            </a:r>
          </a:p>
          <a:p>
            <a:pPr algn="just">
              <a:buFont typeface="Arial" panose="020B0604020202020204" pitchFamily="34" charset="0"/>
              <a:buChar char="•"/>
            </a:pPr>
            <a:r>
              <a:rPr lang="en-US" dirty="0" smtClean="0"/>
              <a:t>Increases the cost of production dramatically</a:t>
            </a:r>
          </a:p>
          <a:p>
            <a:pPr lvl="1">
              <a:buFont typeface="Arial" panose="020B0604020202020204" pitchFamily="34" charset="0"/>
              <a:buChar char="•"/>
            </a:pPr>
            <a:r>
              <a:rPr lang="en-US" dirty="0" smtClean="0"/>
              <a:t>Maintenance effort = 2|3 x Creating new software [2] </a:t>
            </a:r>
          </a:p>
          <a:p>
            <a:pPr lvl="1">
              <a:buFont typeface="Arial" panose="020B0604020202020204" pitchFamily="34" charset="0"/>
              <a:buChar char="•"/>
            </a:pPr>
            <a:r>
              <a:rPr lang="en-US" dirty="0" smtClean="0"/>
              <a:t>Comprising 60-75% of the overall cost [3, 72, 51] </a:t>
            </a:r>
          </a:p>
          <a:p>
            <a:pPr lvl="1">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3</a:t>
            </a:fld>
            <a:endParaRPr lang="en-US"/>
          </a:p>
        </p:txBody>
      </p:sp>
    </p:spTree>
  </p:cSld>
  <p:clrMapOvr>
    <a:masterClrMapping/>
  </p:clrMapOvr>
  <p:transition advTm="165376"/>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Survey</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Program Slicing:</a:t>
            </a:r>
          </a:p>
          <a:p>
            <a:pPr lvl="1" algn="just"/>
            <a:r>
              <a:rPr lang="en-US" dirty="0" smtClean="0"/>
              <a:t>Used for debugging [</a:t>
            </a:r>
            <a:r>
              <a:rPr lang="en-US" dirty="0" err="1" smtClean="0"/>
              <a:t>Wieser</a:t>
            </a:r>
            <a:r>
              <a:rPr lang="en-US" dirty="0" smtClean="0"/>
              <a:t>]</a:t>
            </a:r>
          </a:p>
          <a:p>
            <a:pPr lvl="1" algn="just"/>
            <a:r>
              <a:rPr lang="en-US" dirty="0" smtClean="0"/>
              <a:t>Used in method refactoring and </a:t>
            </a:r>
            <a:r>
              <a:rPr lang="en-US" u="sng" dirty="0" smtClean="0"/>
              <a:t>functional cohesion [</a:t>
            </a:r>
            <a:r>
              <a:rPr lang="en-US" u="sng" dirty="0" err="1" smtClean="0"/>
              <a:t>Beimen</a:t>
            </a:r>
            <a:r>
              <a:rPr lang="en-US" u="sng" dirty="0" smtClean="0"/>
              <a:t> et al]</a:t>
            </a:r>
          </a:p>
          <a:p>
            <a:pPr lvl="1" algn="just"/>
            <a:r>
              <a:rPr lang="en-US" dirty="0" smtClean="0"/>
              <a:t>Extract the complete computation of a variable [</a:t>
            </a:r>
            <a:r>
              <a:rPr lang="en-US" dirty="0" err="1" smtClean="0"/>
              <a:t>Tsantalis</a:t>
            </a:r>
            <a:r>
              <a:rPr lang="en-US" dirty="0" smtClean="0"/>
              <a:t> et al]</a:t>
            </a:r>
          </a:p>
          <a:p>
            <a:pPr algn="just"/>
            <a:r>
              <a:rPr lang="en-US" dirty="0" smtClean="0"/>
              <a:t>Traditionally, Program slicing seeks program statements that affect value of a certain variable</a:t>
            </a:r>
          </a:p>
          <a:p>
            <a:pPr algn="just"/>
            <a:r>
              <a:rPr lang="en-US" dirty="0" smtClean="0"/>
              <a:t>We aim to find program statements that should be in the same abstraction</a:t>
            </a:r>
          </a:p>
          <a:p>
            <a:pPr algn="just"/>
            <a:r>
              <a:rPr lang="en-US" dirty="0" smtClean="0"/>
              <a:t>We extend the slice based on relationship conditions  </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Survey</a:t>
            </a:r>
            <a:endParaRPr lang="en-US" dirty="0"/>
          </a:p>
        </p:txBody>
      </p:sp>
      <p:graphicFrame>
        <p:nvGraphicFramePr>
          <p:cNvPr id="6" name="Content Placeholder 5"/>
          <p:cNvGraphicFramePr>
            <a:graphicFrameLocks noGrp="1"/>
          </p:cNvGraphicFramePr>
          <p:nvPr>
            <p:ph idx="1"/>
          </p:nvPr>
        </p:nvGraphicFramePr>
        <p:xfrm>
          <a:off x="304800" y="2819400"/>
          <a:ext cx="8534400" cy="3355463"/>
        </p:xfrm>
        <a:graphic>
          <a:graphicData uri="http://schemas.openxmlformats.org/drawingml/2006/table">
            <a:tbl>
              <a:tblPr firstRow="1" bandRow="1">
                <a:tableStyleId>{5C22544A-7EE6-4342-B048-85BDC9FD1C3A}</a:tableStyleId>
              </a:tblPr>
              <a:tblGrid>
                <a:gridCol w="869244"/>
                <a:gridCol w="2370667"/>
                <a:gridCol w="2779889"/>
                <a:gridCol w="2514600"/>
              </a:tblGrid>
              <a:tr h="350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lt1"/>
                          </a:solidFill>
                          <a:latin typeface="+mn-lt"/>
                          <a:ea typeface="+mn-ea"/>
                          <a:cs typeface="+mn-cs"/>
                        </a:rPr>
                        <a:t>Line#</a:t>
                      </a:r>
                      <a:endParaRPr lang="en-US" dirty="0"/>
                    </a:p>
                  </a:txBody>
                  <a:tcPr/>
                </a:tc>
                <a:tc>
                  <a:txBody>
                    <a:bodyPr/>
                    <a:lstStyle/>
                    <a:p>
                      <a:r>
                        <a:rPr lang="en-US" dirty="0" smtClean="0"/>
                        <a:t>Original</a:t>
                      </a:r>
                      <a:r>
                        <a:rPr lang="en-US" baseline="0" dirty="0" smtClean="0"/>
                        <a:t> Program</a:t>
                      </a:r>
                      <a:endParaRPr lang="en-US" dirty="0"/>
                    </a:p>
                  </a:txBody>
                  <a:tcPr/>
                </a:tc>
                <a:tc>
                  <a:txBody>
                    <a:bodyPr/>
                    <a:lstStyle/>
                    <a:p>
                      <a:r>
                        <a:rPr lang="en-US" dirty="0" smtClean="0"/>
                        <a:t>Program Slicing Result</a:t>
                      </a:r>
                      <a:endParaRPr lang="en-US" dirty="0"/>
                    </a:p>
                  </a:txBody>
                  <a:tcPr/>
                </a:tc>
                <a:tc>
                  <a:txBody>
                    <a:bodyPr/>
                    <a:lstStyle/>
                    <a:p>
                      <a:r>
                        <a:rPr lang="en-US" dirty="0" smtClean="0"/>
                        <a:t>Our Result</a:t>
                      </a:r>
                      <a:endParaRPr lang="en-US" dirty="0"/>
                    </a:p>
                  </a:txBody>
                  <a:tcPr/>
                </a:tc>
              </a:tr>
              <a:tr h="2989703">
                <a:tc>
                  <a:txBody>
                    <a:bodyPr/>
                    <a:lstStyle/>
                    <a:p>
                      <a:r>
                        <a:rPr kumimoji="0" lang="en-US" sz="1800" kern="1200" baseline="0" dirty="0" smtClean="0">
                          <a:solidFill>
                            <a:schemeClr val="dk1"/>
                          </a:solidFill>
                          <a:latin typeface="+mn-lt"/>
                          <a:ea typeface="+mn-ea"/>
                          <a:cs typeface="+mn-cs"/>
                        </a:rPr>
                        <a:t>1 </a:t>
                      </a:r>
                    </a:p>
                    <a:p>
                      <a:r>
                        <a:rPr kumimoji="0" lang="en-US" sz="1800" kern="1200" baseline="0" dirty="0" smtClean="0">
                          <a:solidFill>
                            <a:schemeClr val="dk1"/>
                          </a:solidFill>
                          <a:latin typeface="+mn-lt"/>
                          <a:ea typeface="+mn-ea"/>
                          <a:cs typeface="+mn-cs"/>
                        </a:rPr>
                        <a:t>2 </a:t>
                      </a:r>
                    </a:p>
                    <a:p>
                      <a:r>
                        <a:rPr kumimoji="0" lang="en-US" sz="1800" kern="1200" baseline="0" dirty="0" smtClean="0">
                          <a:solidFill>
                            <a:schemeClr val="dk1"/>
                          </a:solidFill>
                          <a:latin typeface="+mn-lt"/>
                          <a:ea typeface="+mn-ea"/>
                          <a:cs typeface="+mn-cs"/>
                        </a:rPr>
                        <a:t>3 </a:t>
                      </a:r>
                    </a:p>
                    <a:p>
                      <a:r>
                        <a:rPr kumimoji="0" lang="en-US" sz="1800" kern="1200" baseline="0" dirty="0" smtClean="0">
                          <a:solidFill>
                            <a:schemeClr val="dk1"/>
                          </a:solidFill>
                          <a:latin typeface="+mn-lt"/>
                          <a:ea typeface="+mn-ea"/>
                          <a:cs typeface="+mn-cs"/>
                        </a:rPr>
                        <a:t>4 </a:t>
                      </a:r>
                    </a:p>
                    <a:p>
                      <a:r>
                        <a:rPr kumimoji="0" lang="en-US" sz="1800" kern="1200" baseline="0" dirty="0" smtClean="0">
                          <a:solidFill>
                            <a:schemeClr val="dk1"/>
                          </a:solidFill>
                          <a:latin typeface="+mn-lt"/>
                          <a:ea typeface="+mn-ea"/>
                          <a:cs typeface="+mn-cs"/>
                        </a:rPr>
                        <a:t>5 </a:t>
                      </a:r>
                    </a:p>
                    <a:p>
                      <a:r>
                        <a:rPr kumimoji="0" lang="en-US" sz="1800" kern="1200" baseline="0" dirty="0" smtClean="0">
                          <a:solidFill>
                            <a:schemeClr val="dk1"/>
                          </a:solidFill>
                          <a:latin typeface="+mn-lt"/>
                          <a:ea typeface="+mn-ea"/>
                          <a:cs typeface="+mn-cs"/>
                        </a:rPr>
                        <a:t>6 </a:t>
                      </a:r>
                    </a:p>
                    <a:p>
                      <a:r>
                        <a:rPr kumimoji="0" lang="en-US" sz="1800" kern="1200" baseline="0" dirty="0" smtClean="0">
                          <a:solidFill>
                            <a:schemeClr val="dk1"/>
                          </a:solidFill>
                          <a:latin typeface="+mn-lt"/>
                          <a:ea typeface="+mn-ea"/>
                          <a:cs typeface="+mn-cs"/>
                        </a:rPr>
                        <a:t>7 </a:t>
                      </a:r>
                    </a:p>
                    <a:p>
                      <a:r>
                        <a:rPr kumimoji="0" lang="en-US" sz="1800" kern="1200" baseline="0" dirty="0" smtClean="0">
                          <a:solidFill>
                            <a:schemeClr val="dk1"/>
                          </a:solidFill>
                          <a:latin typeface="+mn-lt"/>
                          <a:ea typeface="+mn-ea"/>
                          <a:cs typeface="+mn-cs"/>
                        </a:rPr>
                        <a:t>8 </a:t>
                      </a:r>
                    </a:p>
                    <a:p>
                      <a:r>
                        <a:rPr kumimoji="0" lang="en-US" sz="1800" kern="1200" baseline="0" dirty="0" smtClean="0">
                          <a:solidFill>
                            <a:schemeClr val="dk1"/>
                          </a:solidFill>
                          <a:latin typeface="+mn-lt"/>
                          <a:ea typeface="+mn-ea"/>
                          <a:cs typeface="+mn-cs"/>
                        </a:rPr>
                        <a:t>9 </a:t>
                      </a:r>
                    </a:p>
                    <a:p>
                      <a:r>
                        <a:rPr kumimoji="0" lang="en-US" sz="1800" kern="1200" baseline="0" dirty="0" smtClean="0">
                          <a:solidFill>
                            <a:schemeClr val="dk1"/>
                          </a:solidFill>
                          <a:latin typeface="+mn-lt"/>
                          <a:ea typeface="+mn-ea"/>
                          <a:cs typeface="+mn-cs"/>
                        </a:rPr>
                        <a:t>10 </a:t>
                      </a:r>
                      <a:endParaRPr lang="en-US" dirty="0"/>
                    </a:p>
                  </a:txBody>
                  <a:tcPr/>
                </a:tc>
                <a:tc>
                  <a:txBody>
                    <a:bodyPr/>
                    <a:lstStyle/>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sum = 0; </a:t>
                      </a: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product = 1; </a:t>
                      </a:r>
                    </a:p>
                    <a:p>
                      <a:r>
                        <a:rPr kumimoji="0" lang="nn-NO" sz="1800" kern="1200" baseline="0" dirty="0" smtClean="0">
                          <a:solidFill>
                            <a:schemeClr val="dk1"/>
                          </a:solidFill>
                          <a:latin typeface="+mn-lt"/>
                          <a:ea typeface="+mn-ea"/>
                          <a:cs typeface="+mn-cs"/>
                        </a:rPr>
                        <a:t>for(i = 0; i &lt; N; ++i) </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sum = sum +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product = product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 sum;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 product; 	</a:t>
                      </a:r>
                      <a:endParaRPr lang="en-US" dirty="0"/>
                    </a:p>
                  </a:txBody>
                  <a:tcPr/>
                </a:tc>
                <a:tc>
                  <a:txBody>
                    <a:bodyPr/>
                    <a:lstStyle/>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sum = 0; </a:t>
                      </a:r>
                    </a:p>
                    <a:p>
                      <a:endParaRPr kumimoji="0" lang="en-US" sz="1800" kern="1200" baseline="0" dirty="0" smtClean="0">
                        <a:solidFill>
                          <a:schemeClr val="dk1"/>
                        </a:solidFill>
                        <a:latin typeface="+mn-lt"/>
                        <a:ea typeface="+mn-ea"/>
                        <a:cs typeface="+mn-cs"/>
                      </a:endParaRPr>
                    </a:p>
                    <a:p>
                      <a:r>
                        <a:rPr kumimoji="0" lang="nn-NO" sz="1800" kern="1200" baseline="0" dirty="0" smtClean="0">
                          <a:solidFill>
                            <a:schemeClr val="dk1"/>
                          </a:solidFill>
                          <a:latin typeface="+mn-lt"/>
                          <a:ea typeface="+mn-ea"/>
                          <a:cs typeface="+mn-cs"/>
                        </a:rPr>
                        <a:t>for(i = 0; i &lt; N; ++i) </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sum = sum +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 sum; </a:t>
                      </a:r>
                      <a:endParaRPr lang="en-US" dirty="0"/>
                    </a:p>
                  </a:txBody>
                  <a:tcPr/>
                </a:tc>
                <a:tc>
                  <a:txBody>
                    <a:bodyPr/>
                    <a:lstStyle/>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sum = 0; </a:t>
                      </a: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product = 1; </a:t>
                      </a:r>
                    </a:p>
                    <a:p>
                      <a:r>
                        <a:rPr kumimoji="0" lang="nn-NO" sz="1800" kern="1200" baseline="0" dirty="0" smtClean="0">
                          <a:solidFill>
                            <a:schemeClr val="dk1"/>
                          </a:solidFill>
                          <a:latin typeface="+mn-lt"/>
                          <a:ea typeface="+mn-ea"/>
                          <a:cs typeface="+mn-cs"/>
                        </a:rPr>
                        <a:t>for(i = 0; i &lt; N; ++i) </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sum = sum +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product = product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 sum;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 product; 	</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3F9BB74-13F1-46B0-949E-0F5C810988C2}" type="slidenum">
              <a:rPr lang="en-US" smtClean="0"/>
              <a:pPr/>
              <a:t>31</a:t>
            </a:fld>
            <a:endParaRPr lang="en-US"/>
          </a:p>
        </p:txBody>
      </p:sp>
      <p:sp>
        <p:nvSpPr>
          <p:cNvPr id="7" name="TextBox 6"/>
          <p:cNvSpPr txBox="1"/>
          <p:nvPr/>
        </p:nvSpPr>
        <p:spPr>
          <a:xfrm>
            <a:off x="457200" y="2362200"/>
            <a:ext cx="264816" cy="369332"/>
          </a:xfrm>
          <a:prstGeom prst="rect">
            <a:avLst/>
          </a:prstGeom>
          <a:noFill/>
        </p:spPr>
        <p:txBody>
          <a:bodyPr wrap="none" rtlCol="0">
            <a:spAutoFit/>
          </a:bodyPr>
          <a:lstStyle/>
          <a:p>
            <a:pPr>
              <a:buFont typeface="Arial" pitchFamily="34" charset="0"/>
              <a:buChar char="•"/>
            </a:pPr>
            <a:endParaRPr lang="en-US" dirty="0"/>
          </a:p>
        </p:txBody>
      </p:sp>
      <p:sp>
        <p:nvSpPr>
          <p:cNvPr id="8" name="Content Placeholder 2"/>
          <p:cNvSpPr txBox="1">
            <a:spLocks/>
          </p:cNvSpPr>
          <p:nvPr/>
        </p:nvSpPr>
        <p:spPr>
          <a:xfrm>
            <a:off x="457200" y="1935480"/>
            <a:ext cx="8229600" cy="4389120"/>
          </a:xfrm>
          <a:prstGeom prst="rect">
            <a:avLst/>
          </a:prstGeom>
        </p:spPr>
        <p:txBody>
          <a:bodyPr vert="horz">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Comparison Of Slices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Survey</a:t>
            </a:r>
            <a:endParaRPr lang="en-US" dirty="0"/>
          </a:p>
        </p:txBody>
      </p:sp>
      <p:sp>
        <p:nvSpPr>
          <p:cNvPr id="3" name="Content Placeholder 2"/>
          <p:cNvSpPr>
            <a:spLocks noGrp="1"/>
          </p:cNvSpPr>
          <p:nvPr>
            <p:ph idx="1"/>
          </p:nvPr>
        </p:nvSpPr>
        <p:spPr/>
        <p:txBody>
          <a:bodyPr>
            <a:normAutofit/>
          </a:bodyPr>
          <a:lstStyle/>
          <a:p>
            <a:pPr algn="just"/>
            <a:r>
              <a:rPr lang="en-US" dirty="0" smtClean="0"/>
              <a:t>Cohesion Metrics:</a:t>
            </a:r>
          </a:p>
          <a:p>
            <a:pPr lvl="1" algn="just"/>
            <a:r>
              <a:rPr lang="en-US" i="1" dirty="0" smtClean="0"/>
              <a:t>“Different cohesion metrics aim to detect different aspects of the software units to evaluate their cohesiveness”</a:t>
            </a:r>
          </a:p>
          <a:p>
            <a:pPr lvl="1" algn="just"/>
            <a:r>
              <a:rPr lang="en-US" i="1" dirty="0" smtClean="0"/>
              <a:t>“Some do not satisfactorily capture the concept of cohesion”</a:t>
            </a:r>
          </a:p>
          <a:p>
            <a:pPr lvl="1" algn="just"/>
            <a:r>
              <a:rPr lang="en-US" dirty="0" smtClean="0"/>
              <a:t>In a class, it is usually measured by data member-method interactions </a:t>
            </a:r>
          </a:p>
          <a:p>
            <a:pPr lvl="1" algn="just"/>
            <a:r>
              <a:rPr lang="en-US" dirty="0" smtClean="0"/>
              <a:t>We want a metric that serves as a tool to indicate when a class needs refactoring and how to apply the refactoring</a:t>
            </a:r>
          </a:p>
        </p:txBody>
      </p:sp>
      <p:sp>
        <p:nvSpPr>
          <p:cNvPr id="4" name="Slide Number Placeholder 3"/>
          <p:cNvSpPr>
            <a:spLocks noGrp="1"/>
          </p:cNvSpPr>
          <p:nvPr>
            <p:ph type="sldNum" sz="quarter" idx="12"/>
          </p:nvPr>
        </p:nvSpPr>
        <p:spPr/>
        <p:txBody>
          <a:bodyPr/>
          <a:lstStyle/>
          <a:p>
            <a:fld id="{13F9BB74-13F1-46B0-949E-0F5C810988C2}"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Survey</a:t>
            </a:r>
            <a:endParaRPr lang="en-US" dirty="0"/>
          </a:p>
        </p:txBody>
      </p:sp>
      <p:sp>
        <p:nvSpPr>
          <p:cNvPr id="3" name="Content Placeholder 2"/>
          <p:cNvSpPr>
            <a:spLocks noGrp="1"/>
          </p:cNvSpPr>
          <p:nvPr>
            <p:ph idx="1"/>
          </p:nvPr>
        </p:nvSpPr>
        <p:spPr/>
        <p:txBody>
          <a:bodyPr>
            <a:normAutofit/>
          </a:bodyPr>
          <a:lstStyle/>
          <a:p>
            <a:pPr algn="just"/>
            <a:r>
              <a:rPr lang="en-US" dirty="0" smtClean="0"/>
              <a:t>Clustering Techniques:</a:t>
            </a:r>
          </a:p>
          <a:p>
            <a:pPr lvl="1" algn="just"/>
            <a:r>
              <a:rPr lang="en-US" dirty="0" smtClean="0"/>
              <a:t>A preferred technique for class extraction</a:t>
            </a:r>
          </a:p>
          <a:p>
            <a:pPr lvl="1" algn="just"/>
            <a:r>
              <a:rPr lang="en-US" dirty="0" smtClean="0"/>
              <a:t>Group entities in a system: data members, methods, classes</a:t>
            </a:r>
          </a:p>
          <a:p>
            <a:pPr lvl="1" algn="just"/>
            <a:r>
              <a:rPr lang="en-US" dirty="0" smtClean="0"/>
              <a:t>Based on moving existing attributes between classes!</a:t>
            </a:r>
          </a:p>
          <a:p>
            <a:pPr algn="just"/>
            <a:r>
              <a:rPr lang="en-US" dirty="0" smtClean="0"/>
              <a:t>Our evaluation is at the statement level and preserves the interface of the class</a:t>
            </a:r>
          </a:p>
          <a:p>
            <a:pPr lvl="1" algn="just">
              <a:buNone/>
            </a:pPr>
            <a:endParaRPr lang="en-US" dirty="0" smtClean="0"/>
          </a:p>
        </p:txBody>
      </p:sp>
      <p:sp>
        <p:nvSpPr>
          <p:cNvPr id="4" name="Slide Number Placeholder 3"/>
          <p:cNvSpPr>
            <a:spLocks noGrp="1"/>
          </p:cNvSpPr>
          <p:nvPr>
            <p:ph type="sldNum" sz="quarter" idx="12"/>
          </p:nvPr>
        </p:nvSpPr>
        <p:spPr/>
        <p:txBody>
          <a:bodyPr/>
          <a:lstStyle/>
          <a:p>
            <a:fld id="{13F9BB74-13F1-46B0-949E-0F5C810988C2}"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Survey</a:t>
            </a:r>
            <a:endParaRPr lang="en-US" dirty="0"/>
          </a:p>
        </p:txBody>
      </p:sp>
      <p:sp>
        <p:nvSpPr>
          <p:cNvPr id="3" name="Content Placeholder 2"/>
          <p:cNvSpPr>
            <a:spLocks noGrp="1"/>
          </p:cNvSpPr>
          <p:nvPr>
            <p:ph idx="1"/>
          </p:nvPr>
        </p:nvSpPr>
        <p:spPr/>
        <p:txBody>
          <a:bodyPr/>
          <a:lstStyle/>
          <a:p>
            <a:r>
              <a:rPr lang="en-US" dirty="0" smtClean="0"/>
              <a:t>Extract Method Techniques:</a:t>
            </a:r>
          </a:p>
          <a:p>
            <a:pPr lvl="1"/>
            <a:r>
              <a:rPr lang="en-US" dirty="0" smtClean="0"/>
              <a:t>A program slicing technique is proposed to extract code fragments related to the computation of a given variable [</a:t>
            </a:r>
            <a:r>
              <a:rPr lang="en-US" dirty="0" err="1" smtClean="0"/>
              <a:t>Tsantalis</a:t>
            </a:r>
            <a:r>
              <a:rPr lang="en-US" dirty="0" smtClean="0"/>
              <a:t> et al] </a:t>
            </a:r>
          </a:p>
          <a:p>
            <a:pPr lvl="1"/>
            <a:r>
              <a:rPr lang="en-US" dirty="0" smtClean="0"/>
              <a:t>A Technique based on an input CFG of a method and a set of pre-selected nodes is introduced [</a:t>
            </a:r>
            <a:r>
              <a:rPr lang="en-US" dirty="0" err="1" smtClean="0"/>
              <a:t>Komondoor</a:t>
            </a:r>
            <a:r>
              <a:rPr lang="en-US" dirty="0" smtClean="0"/>
              <a:t> et al]</a:t>
            </a:r>
          </a:p>
          <a:p>
            <a:pPr lvl="1"/>
            <a:r>
              <a:rPr lang="en-US" dirty="0" smtClean="0"/>
              <a:t>Another area where extract method refactoring is used is eliminating code duplicates [</a:t>
            </a:r>
            <a:r>
              <a:rPr lang="en-US" dirty="0" err="1" smtClean="0"/>
              <a:t>O’Connnor</a:t>
            </a:r>
            <a:r>
              <a:rPr lang="en-US" dirty="0" smtClean="0"/>
              <a:t> et al]</a:t>
            </a: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Survey</a:t>
            </a:r>
            <a:endParaRPr lang="en-US" dirty="0"/>
          </a:p>
        </p:txBody>
      </p:sp>
      <p:sp>
        <p:nvSpPr>
          <p:cNvPr id="3" name="Content Placeholder 2"/>
          <p:cNvSpPr>
            <a:spLocks noGrp="1"/>
          </p:cNvSpPr>
          <p:nvPr>
            <p:ph idx="1"/>
          </p:nvPr>
        </p:nvSpPr>
        <p:spPr>
          <a:xfrm>
            <a:off x="457200" y="1935480"/>
            <a:ext cx="8458200" cy="4389120"/>
          </a:xfrm>
        </p:spPr>
        <p:txBody>
          <a:bodyPr>
            <a:normAutofit fontScale="92500" lnSpcReduction="10000"/>
          </a:bodyPr>
          <a:lstStyle/>
          <a:p>
            <a:r>
              <a:rPr lang="en-US" dirty="0" smtClean="0"/>
              <a:t>Hammock Graphs:</a:t>
            </a:r>
          </a:p>
          <a:p>
            <a:pPr lvl="1"/>
            <a:r>
              <a:rPr lang="en-US" dirty="0" smtClean="0"/>
              <a:t>Used for Compiler optimization by eliminating unstructured branches </a:t>
            </a:r>
          </a:p>
          <a:p>
            <a:pPr lvl="1"/>
            <a:r>
              <a:rPr lang="en-US" dirty="0" smtClean="0"/>
              <a:t>Used for a compiler to analyze performance differences between different GPU programming models </a:t>
            </a:r>
          </a:p>
          <a:p>
            <a:pPr lvl="1"/>
            <a:r>
              <a:rPr lang="en-US" dirty="0" smtClean="0"/>
              <a:t>For software comprehension, hammock is defined on call graphs </a:t>
            </a:r>
          </a:p>
          <a:p>
            <a:pPr lvl="1"/>
            <a:r>
              <a:rPr lang="en-US" dirty="0" smtClean="0"/>
              <a:t>Hammock graphs have been used for comparing two versions of a program </a:t>
            </a:r>
          </a:p>
          <a:p>
            <a:r>
              <a:rPr lang="en-US" dirty="0" smtClean="0"/>
              <a:t>We generate hammock graphs based on variable declarations and uses as well as control blocks in a method for  method extraction</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Survey</a:t>
            </a:r>
            <a:endParaRPr lang="en-US" dirty="0"/>
          </a:p>
        </p:txBody>
      </p:sp>
      <p:sp>
        <p:nvSpPr>
          <p:cNvPr id="3" name="Content Placeholder 2"/>
          <p:cNvSpPr>
            <a:spLocks noGrp="1"/>
          </p:cNvSpPr>
          <p:nvPr>
            <p:ph idx="1"/>
          </p:nvPr>
        </p:nvSpPr>
        <p:spPr/>
        <p:txBody>
          <a:bodyPr/>
          <a:lstStyle/>
          <a:p>
            <a:r>
              <a:rPr lang="en-US" dirty="0" smtClean="0"/>
              <a:t>Visualization and Refactoring Tools</a:t>
            </a:r>
          </a:p>
          <a:p>
            <a:pPr lvl="1"/>
            <a:r>
              <a:rPr lang="en-US" dirty="0" smtClean="0"/>
              <a:t>No tool support for identification of refactoring!</a:t>
            </a:r>
          </a:p>
          <a:p>
            <a:pPr lvl="1"/>
            <a:r>
              <a:rPr lang="en-US" dirty="0" smtClean="0"/>
              <a:t>Eclipse, Visual Studio, </a:t>
            </a:r>
            <a:r>
              <a:rPr lang="en-US" dirty="0" err="1" smtClean="0"/>
              <a:t>Refactor</a:t>
            </a:r>
            <a:r>
              <a:rPr lang="en-US" dirty="0" smtClean="0"/>
              <a:t> Pro, </a:t>
            </a:r>
            <a:r>
              <a:rPr lang="en-US" dirty="0" err="1" smtClean="0"/>
              <a:t>Resharper</a:t>
            </a:r>
            <a:r>
              <a:rPr lang="en-US" dirty="0" smtClean="0"/>
              <a:t> support extraction</a:t>
            </a:r>
          </a:p>
          <a:p>
            <a:pPr lvl="2"/>
            <a:r>
              <a:rPr lang="en-US" dirty="0" smtClean="0"/>
              <a:t>Error messages are non-specific and unhelpful in diagnosing problems </a:t>
            </a:r>
          </a:p>
          <a:p>
            <a:pPr lvl="2"/>
            <a:r>
              <a:rPr lang="en-US" dirty="0" smtClean="0"/>
              <a:t>Discouraging programmers from refactoring at all </a:t>
            </a:r>
          </a:p>
          <a:p>
            <a:pPr lvl="2"/>
            <a:r>
              <a:rPr lang="en-US" dirty="0" smtClean="0"/>
              <a:t>A tool to help with selection!</a:t>
            </a:r>
          </a:p>
          <a:p>
            <a:pPr lvl="3"/>
            <a:r>
              <a:rPr lang="en-US" dirty="0" smtClean="0"/>
              <a:t>Selection assist </a:t>
            </a:r>
          </a:p>
          <a:p>
            <a:pPr lvl="3"/>
            <a:r>
              <a:rPr lang="en-US" dirty="0" smtClean="0"/>
              <a:t>Box view</a:t>
            </a:r>
          </a:p>
          <a:p>
            <a:pPr lvl="3"/>
            <a:r>
              <a:rPr lang="en-US" dirty="0" smtClean="0"/>
              <a:t>Refactoring annotation </a:t>
            </a:r>
          </a:p>
          <a:p>
            <a:pPr lvl="1"/>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 1: Class Cohesion and Refactoring </a:t>
            </a:r>
            <a:endParaRPr lang="en-US" dirty="0"/>
          </a:p>
        </p:txBody>
      </p:sp>
      <p:sp>
        <p:nvSpPr>
          <p:cNvPr id="3" name="Content Placeholder 2"/>
          <p:cNvSpPr>
            <a:spLocks noGrp="1"/>
          </p:cNvSpPr>
          <p:nvPr>
            <p:ph idx="1"/>
          </p:nvPr>
        </p:nvSpPr>
        <p:spPr/>
        <p:txBody>
          <a:bodyPr/>
          <a:lstStyle/>
          <a:p>
            <a:r>
              <a:rPr lang="en-US" dirty="0" smtClean="0"/>
              <a:t>Started to explore refactoring through variable declaration and uses</a:t>
            </a:r>
          </a:p>
          <a:p>
            <a:r>
              <a:rPr lang="en-US" dirty="0" smtClean="0"/>
              <a:t>Published in conference proceedings</a:t>
            </a:r>
          </a:p>
          <a:p>
            <a:r>
              <a:rPr lang="en-US" dirty="0" smtClean="0"/>
              <a:t>Goal: to quantitatively measure the cohesiveness of a class </a:t>
            </a:r>
          </a:p>
          <a:p>
            <a:pPr lvl="1"/>
            <a:r>
              <a:rPr lang="en-US" dirty="0" smtClean="0"/>
              <a:t>Should be able to help with suggesting refactoring</a:t>
            </a: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37</a:t>
            </a:fld>
            <a:endParaRPr lang="en-US"/>
          </a:p>
        </p:txBody>
      </p:sp>
      <p:sp>
        <p:nvSpPr>
          <p:cNvPr id="5" name="TextBox 4"/>
          <p:cNvSpPr txBox="1"/>
          <p:nvPr/>
        </p:nvSpPr>
        <p:spPr>
          <a:xfrm>
            <a:off x="0" y="6488668"/>
            <a:ext cx="6316409" cy="369332"/>
          </a:xfrm>
          <a:prstGeom prst="rect">
            <a:avLst/>
          </a:prstGeom>
          <a:noFill/>
        </p:spPr>
        <p:txBody>
          <a:bodyPr wrap="none" rtlCol="0">
            <a:spAutoFit/>
          </a:bodyPr>
          <a:lstStyle/>
          <a:p>
            <a:r>
              <a:rPr lang="en-US" dirty="0" smtClean="0"/>
              <a:t>Computer Software and Applications Conference Proceedings</a:t>
            </a:r>
            <a:endParaRPr lang="en-US" dirty="0"/>
          </a:p>
        </p:txBody>
      </p:sp>
      <p:sp>
        <p:nvSpPr>
          <p:cNvPr id="6" name="TextBox 5"/>
          <p:cNvSpPr txBox="1"/>
          <p:nvPr/>
        </p:nvSpPr>
        <p:spPr>
          <a:xfrm>
            <a:off x="0" y="5766661"/>
            <a:ext cx="1718932" cy="646331"/>
          </a:xfrm>
          <a:prstGeom prst="rect">
            <a:avLst/>
          </a:prstGeom>
          <a:noFill/>
        </p:spPr>
        <p:txBody>
          <a:bodyPr wrap="none" rtlCol="0">
            <a:spAutoFit/>
          </a:bodyPr>
          <a:lstStyle/>
          <a:p>
            <a:r>
              <a:rPr lang="en-US" dirty="0" smtClean="0">
                <a:hlinkClick r:id="rId3" action="ppaction://hlinksldjump"/>
              </a:rPr>
              <a:t>Contribution</a:t>
            </a:r>
            <a:r>
              <a:rPr lang="en-US" dirty="0" smtClean="0"/>
              <a:t> 2 </a:t>
            </a:r>
          </a:p>
          <a:p>
            <a:r>
              <a:rPr lang="en-US" dirty="0" smtClean="0">
                <a:hlinkClick r:id="rId4" action="ppaction://hlinksldjump"/>
              </a:rPr>
              <a:t>Contribution</a:t>
            </a:r>
            <a:r>
              <a:rPr lang="en-US" dirty="0" smtClean="0"/>
              <a:t> 3</a:t>
            </a:r>
            <a:endParaRPr lang="en-US" dirty="0"/>
          </a:p>
        </p:txBody>
      </p:sp>
    </p:spTree>
  </p:cSld>
  <p:clrMapOvr>
    <a:masterClrMapping/>
  </p:clrMapOvr>
  <p:transition advTm="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of Slices</a:t>
            </a:r>
            <a:endParaRPr lang="en-US" dirty="0"/>
          </a:p>
        </p:txBody>
      </p:sp>
      <p:sp>
        <p:nvSpPr>
          <p:cNvPr id="3" name="Content Placeholder 2"/>
          <p:cNvSpPr>
            <a:spLocks noGrp="1"/>
          </p:cNvSpPr>
          <p:nvPr>
            <p:ph idx="1"/>
          </p:nvPr>
        </p:nvSpPr>
        <p:spPr/>
        <p:txBody>
          <a:bodyPr/>
          <a:lstStyle/>
          <a:p>
            <a:r>
              <a:rPr lang="en-US" dirty="0" smtClean="0"/>
              <a:t>Slicing Criteria</a:t>
            </a:r>
          </a:p>
          <a:p>
            <a:pPr lvl="1"/>
            <a:r>
              <a:rPr lang="en-US" dirty="0" smtClean="0"/>
              <a:t>Existing approaches require user-selected criteria</a:t>
            </a:r>
          </a:p>
          <a:p>
            <a:r>
              <a:rPr lang="en-US" dirty="0" smtClean="0"/>
              <a:t>Slicing Criteria defined as:</a:t>
            </a:r>
            <a:endParaRPr lang="en-US" sz="2800" dirty="0" smtClean="0"/>
          </a:p>
          <a:p>
            <a:pPr lvl="1"/>
            <a:r>
              <a:rPr lang="en-US" i="1" dirty="0" smtClean="0"/>
              <a:t>DM</a:t>
            </a:r>
            <a:r>
              <a:rPr lang="en-US" sz="1400" i="1" dirty="0" smtClean="0"/>
              <a:t>C </a:t>
            </a:r>
            <a:r>
              <a:rPr lang="en-US" i="1" dirty="0" smtClean="0"/>
              <a:t>is the union of all private data members defined in class C. </a:t>
            </a:r>
          </a:p>
          <a:p>
            <a:pPr lvl="1"/>
            <a:r>
              <a:rPr lang="en-US" i="1" dirty="0" err="1" smtClean="0"/>
              <a:t>ST</a:t>
            </a:r>
            <a:r>
              <a:rPr lang="en-US" sz="1400" i="1" dirty="0" err="1" smtClean="0"/>
              <a:t>dxC</a:t>
            </a:r>
            <a:r>
              <a:rPr lang="en-US" sz="1400" i="1" dirty="0" smtClean="0"/>
              <a:t> </a:t>
            </a:r>
            <a:r>
              <a:rPr lang="en-US" i="1" dirty="0" smtClean="0"/>
              <a:t>is the set of all program statements using data member d in C where d Є DM</a:t>
            </a:r>
            <a:r>
              <a:rPr lang="en-US" sz="1400" i="1" dirty="0" smtClean="0"/>
              <a:t>C</a:t>
            </a:r>
            <a:r>
              <a:rPr lang="en-US" i="1" dirty="0" smtClean="0"/>
              <a:t>. </a:t>
            </a:r>
          </a:p>
          <a:p>
            <a:pPr lvl="1"/>
            <a:endParaRPr lang="en-US" dirty="0" smtClean="0"/>
          </a:p>
        </p:txBody>
      </p:sp>
      <p:sp>
        <p:nvSpPr>
          <p:cNvPr id="4" name="Slide Number Placeholder 3"/>
          <p:cNvSpPr>
            <a:spLocks noGrp="1"/>
          </p:cNvSpPr>
          <p:nvPr>
            <p:ph type="sldNum" sz="quarter" idx="12"/>
          </p:nvPr>
        </p:nvSpPr>
        <p:spPr/>
        <p:txBody>
          <a:bodyPr/>
          <a:lstStyle/>
          <a:p>
            <a:fld id="{13F9BB74-13F1-46B0-949E-0F5C810988C2}" type="slidenum">
              <a:rPr lang="en-US" smtClean="0"/>
              <a:pPr/>
              <a:t>38</a:t>
            </a:fld>
            <a:endParaRPr lang="en-US"/>
          </a:p>
        </p:txBody>
      </p:sp>
      <p:sp>
        <p:nvSpPr>
          <p:cNvPr id="6" name="TextBox 5"/>
          <p:cNvSpPr txBox="1"/>
          <p:nvPr/>
        </p:nvSpPr>
        <p:spPr>
          <a:xfrm>
            <a:off x="6553200" y="0"/>
            <a:ext cx="2590800" cy="369332"/>
          </a:xfrm>
          <a:prstGeom prst="rect">
            <a:avLst/>
          </a:prstGeom>
          <a:noFill/>
        </p:spPr>
        <p:txBody>
          <a:bodyPr wrap="square" rtlCol="0">
            <a:spAutoFit/>
          </a:bodyPr>
          <a:lstStyle/>
          <a:p>
            <a:r>
              <a:rPr lang="en-US" dirty="0" smtClean="0"/>
              <a:t>Page 36 of Dissertation</a:t>
            </a:r>
            <a:endParaRPr lang="en-US" dirty="0"/>
          </a:p>
        </p:txBody>
      </p:sp>
    </p:spTree>
  </p:cSld>
  <p:clrMapOvr>
    <a:masterClrMapping/>
  </p:clrMapOvr>
  <p:transition advTm="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Relationships Between Statements</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39</a:t>
            </a:fld>
            <a:endParaRPr lang="en-US"/>
          </a:p>
        </p:txBody>
      </p:sp>
      <p:graphicFrame>
        <p:nvGraphicFramePr>
          <p:cNvPr id="5" name="Content Placeholder 5"/>
          <p:cNvGraphicFramePr>
            <a:graphicFrameLocks/>
          </p:cNvGraphicFramePr>
          <p:nvPr/>
        </p:nvGraphicFramePr>
        <p:xfrm>
          <a:off x="304800" y="2286000"/>
          <a:ext cx="8534400" cy="3355463"/>
        </p:xfrm>
        <a:graphic>
          <a:graphicData uri="http://schemas.openxmlformats.org/drawingml/2006/table">
            <a:tbl>
              <a:tblPr firstRow="1" bandRow="1">
                <a:tableStyleId>{5C22544A-7EE6-4342-B048-85BDC9FD1C3A}</a:tableStyleId>
              </a:tblPr>
              <a:tblGrid>
                <a:gridCol w="869244"/>
                <a:gridCol w="2370667"/>
                <a:gridCol w="2779889"/>
                <a:gridCol w="2514600"/>
              </a:tblGrid>
              <a:tr h="350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lt1"/>
                          </a:solidFill>
                          <a:latin typeface="+mn-lt"/>
                          <a:ea typeface="+mn-ea"/>
                          <a:cs typeface="+mn-cs"/>
                        </a:rPr>
                        <a:t>Line#</a:t>
                      </a:r>
                      <a:endParaRPr lang="en-US" dirty="0"/>
                    </a:p>
                  </a:txBody>
                  <a:tcPr/>
                </a:tc>
                <a:tc>
                  <a:txBody>
                    <a:bodyPr/>
                    <a:lstStyle/>
                    <a:p>
                      <a:r>
                        <a:rPr lang="en-US" dirty="0" smtClean="0"/>
                        <a:t>Original</a:t>
                      </a:r>
                      <a:r>
                        <a:rPr lang="en-US" baseline="0" dirty="0" smtClean="0"/>
                        <a:t> Program</a:t>
                      </a:r>
                      <a:endParaRPr lang="en-US" dirty="0"/>
                    </a:p>
                  </a:txBody>
                  <a:tcPr/>
                </a:tc>
                <a:tc>
                  <a:txBody>
                    <a:bodyPr/>
                    <a:lstStyle/>
                    <a:p>
                      <a:r>
                        <a:rPr lang="en-US" dirty="0" smtClean="0"/>
                        <a:t>Program Slicing Result</a:t>
                      </a:r>
                      <a:endParaRPr lang="en-US" dirty="0"/>
                    </a:p>
                  </a:txBody>
                  <a:tcPr/>
                </a:tc>
                <a:tc>
                  <a:txBody>
                    <a:bodyPr/>
                    <a:lstStyle/>
                    <a:p>
                      <a:r>
                        <a:rPr lang="en-US" dirty="0" smtClean="0"/>
                        <a:t>Our Result</a:t>
                      </a:r>
                      <a:endParaRPr lang="en-US" dirty="0"/>
                    </a:p>
                  </a:txBody>
                  <a:tcPr/>
                </a:tc>
              </a:tr>
              <a:tr h="2989703">
                <a:tc>
                  <a:txBody>
                    <a:bodyPr/>
                    <a:lstStyle/>
                    <a:p>
                      <a:r>
                        <a:rPr kumimoji="0" lang="en-US" sz="1800" kern="1200" baseline="0" dirty="0" smtClean="0">
                          <a:solidFill>
                            <a:schemeClr val="dk1"/>
                          </a:solidFill>
                          <a:latin typeface="+mn-lt"/>
                          <a:ea typeface="+mn-ea"/>
                          <a:cs typeface="+mn-cs"/>
                        </a:rPr>
                        <a:t>1 </a:t>
                      </a:r>
                    </a:p>
                    <a:p>
                      <a:r>
                        <a:rPr kumimoji="0" lang="en-US" sz="1800" kern="1200" baseline="0" dirty="0" smtClean="0">
                          <a:solidFill>
                            <a:schemeClr val="dk1"/>
                          </a:solidFill>
                          <a:latin typeface="+mn-lt"/>
                          <a:ea typeface="+mn-ea"/>
                          <a:cs typeface="+mn-cs"/>
                        </a:rPr>
                        <a:t>2 </a:t>
                      </a:r>
                    </a:p>
                    <a:p>
                      <a:r>
                        <a:rPr kumimoji="0" lang="en-US" sz="1800" kern="1200" baseline="0" dirty="0" smtClean="0">
                          <a:solidFill>
                            <a:schemeClr val="dk1"/>
                          </a:solidFill>
                          <a:latin typeface="+mn-lt"/>
                          <a:ea typeface="+mn-ea"/>
                          <a:cs typeface="+mn-cs"/>
                        </a:rPr>
                        <a:t>3 </a:t>
                      </a:r>
                    </a:p>
                    <a:p>
                      <a:r>
                        <a:rPr kumimoji="0" lang="en-US" sz="1800" kern="1200" baseline="0" dirty="0" smtClean="0">
                          <a:solidFill>
                            <a:schemeClr val="dk1"/>
                          </a:solidFill>
                          <a:latin typeface="+mn-lt"/>
                          <a:ea typeface="+mn-ea"/>
                          <a:cs typeface="+mn-cs"/>
                        </a:rPr>
                        <a:t>4 </a:t>
                      </a:r>
                    </a:p>
                    <a:p>
                      <a:r>
                        <a:rPr kumimoji="0" lang="en-US" sz="1800" kern="1200" baseline="0" dirty="0" smtClean="0">
                          <a:solidFill>
                            <a:schemeClr val="dk1"/>
                          </a:solidFill>
                          <a:latin typeface="+mn-lt"/>
                          <a:ea typeface="+mn-ea"/>
                          <a:cs typeface="+mn-cs"/>
                        </a:rPr>
                        <a:t>5 </a:t>
                      </a:r>
                    </a:p>
                    <a:p>
                      <a:r>
                        <a:rPr kumimoji="0" lang="en-US" sz="1800" kern="1200" baseline="0" dirty="0" smtClean="0">
                          <a:solidFill>
                            <a:schemeClr val="dk1"/>
                          </a:solidFill>
                          <a:latin typeface="+mn-lt"/>
                          <a:ea typeface="+mn-ea"/>
                          <a:cs typeface="+mn-cs"/>
                        </a:rPr>
                        <a:t>6 </a:t>
                      </a:r>
                    </a:p>
                    <a:p>
                      <a:r>
                        <a:rPr kumimoji="0" lang="en-US" sz="1800" kern="1200" baseline="0" dirty="0" smtClean="0">
                          <a:solidFill>
                            <a:schemeClr val="dk1"/>
                          </a:solidFill>
                          <a:latin typeface="+mn-lt"/>
                          <a:ea typeface="+mn-ea"/>
                          <a:cs typeface="+mn-cs"/>
                        </a:rPr>
                        <a:t>7 </a:t>
                      </a:r>
                    </a:p>
                    <a:p>
                      <a:r>
                        <a:rPr kumimoji="0" lang="en-US" sz="1800" kern="1200" baseline="0" dirty="0" smtClean="0">
                          <a:solidFill>
                            <a:schemeClr val="dk1"/>
                          </a:solidFill>
                          <a:latin typeface="+mn-lt"/>
                          <a:ea typeface="+mn-ea"/>
                          <a:cs typeface="+mn-cs"/>
                        </a:rPr>
                        <a:t>8 </a:t>
                      </a:r>
                    </a:p>
                    <a:p>
                      <a:r>
                        <a:rPr kumimoji="0" lang="en-US" sz="1800" kern="1200" baseline="0" dirty="0" smtClean="0">
                          <a:solidFill>
                            <a:schemeClr val="dk1"/>
                          </a:solidFill>
                          <a:latin typeface="+mn-lt"/>
                          <a:ea typeface="+mn-ea"/>
                          <a:cs typeface="+mn-cs"/>
                        </a:rPr>
                        <a:t>9 </a:t>
                      </a:r>
                    </a:p>
                    <a:p>
                      <a:r>
                        <a:rPr kumimoji="0" lang="en-US" sz="1800" kern="1200" baseline="0" dirty="0" smtClean="0">
                          <a:solidFill>
                            <a:schemeClr val="dk1"/>
                          </a:solidFill>
                          <a:latin typeface="+mn-lt"/>
                          <a:ea typeface="+mn-ea"/>
                          <a:cs typeface="+mn-cs"/>
                        </a:rPr>
                        <a:t>10 </a:t>
                      </a:r>
                      <a:endParaRPr lang="en-US" dirty="0"/>
                    </a:p>
                  </a:txBody>
                  <a:tcPr/>
                </a:tc>
                <a:tc>
                  <a:txBody>
                    <a:bodyPr/>
                    <a:lstStyle/>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sum = 0; </a:t>
                      </a: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product = 1; </a:t>
                      </a:r>
                    </a:p>
                    <a:p>
                      <a:r>
                        <a:rPr kumimoji="0" lang="nn-NO" sz="1800" kern="1200" baseline="0" dirty="0" smtClean="0">
                          <a:solidFill>
                            <a:schemeClr val="dk1"/>
                          </a:solidFill>
                          <a:latin typeface="+mn-lt"/>
                          <a:ea typeface="+mn-ea"/>
                          <a:cs typeface="+mn-cs"/>
                        </a:rPr>
                        <a:t>for(i = 0; i &lt; N; ++i) </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sum = sum +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product = product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 sum;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 product; 	</a:t>
                      </a:r>
                      <a:endParaRPr lang="en-US" dirty="0"/>
                    </a:p>
                  </a:txBody>
                  <a:tcPr/>
                </a:tc>
                <a:tc>
                  <a:txBody>
                    <a:bodyPr/>
                    <a:lstStyle/>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sum = 0; </a:t>
                      </a:r>
                    </a:p>
                    <a:p>
                      <a:endParaRPr kumimoji="0" lang="en-US" sz="1800" kern="1200" baseline="0" dirty="0" smtClean="0">
                        <a:solidFill>
                          <a:schemeClr val="dk1"/>
                        </a:solidFill>
                        <a:latin typeface="+mn-lt"/>
                        <a:ea typeface="+mn-ea"/>
                        <a:cs typeface="+mn-cs"/>
                      </a:endParaRPr>
                    </a:p>
                    <a:p>
                      <a:r>
                        <a:rPr kumimoji="0" lang="nn-NO" sz="1800" kern="1200" baseline="0" dirty="0" smtClean="0">
                          <a:solidFill>
                            <a:schemeClr val="dk1"/>
                          </a:solidFill>
                          <a:latin typeface="+mn-lt"/>
                          <a:ea typeface="+mn-ea"/>
                          <a:cs typeface="+mn-cs"/>
                        </a:rPr>
                        <a:t>for(i = 0; i &lt; N; ++i) </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sum = sum +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 sum; </a:t>
                      </a:r>
                      <a:endParaRPr lang="en-US" dirty="0"/>
                    </a:p>
                  </a:txBody>
                  <a:tcPr/>
                </a:tc>
                <a:tc>
                  <a:txBody>
                    <a:bodyPr/>
                    <a:lstStyle/>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sum = 0; </a:t>
                      </a: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product = 1; </a:t>
                      </a:r>
                    </a:p>
                    <a:p>
                      <a:r>
                        <a:rPr kumimoji="0" lang="nn-NO" sz="1800" kern="1200" baseline="0" dirty="0" smtClean="0">
                          <a:solidFill>
                            <a:schemeClr val="dk1"/>
                          </a:solidFill>
                          <a:latin typeface="+mn-lt"/>
                          <a:ea typeface="+mn-ea"/>
                          <a:cs typeface="+mn-cs"/>
                        </a:rPr>
                        <a:t>for(i = 0; i &lt; N; ++i) </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sum = sum +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product = product *</a:t>
                      </a:r>
                      <a:r>
                        <a:rPr kumimoji="0" lang="en-US" sz="1800" kern="1200" baseline="0" dirty="0" err="1" smtClean="0">
                          <a:solidFill>
                            <a:schemeClr val="dk1"/>
                          </a:solidFill>
                          <a:latin typeface="+mn-lt"/>
                          <a:ea typeface="+mn-ea"/>
                          <a:cs typeface="+mn-cs"/>
                        </a:rPr>
                        <a:t>i</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 sum;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 product; 	</a:t>
                      </a:r>
                      <a:endParaRPr lang="en-US" dirty="0"/>
                    </a:p>
                  </a:txBody>
                  <a:tcPr/>
                </a:tc>
              </a:tr>
            </a:tbl>
          </a:graphicData>
        </a:graphic>
      </p:graphicFrame>
      <p:sp>
        <p:nvSpPr>
          <p:cNvPr id="6" name="Content Placeholder 5"/>
          <p:cNvSpPr>
            <a:spLocks noGrp="1"/>
          </p:cNvSpPr>
          <p:nvPr>
            <p:ph idx="1"/>
          </p:nvPr>
        </p:nvSpPr>
        <p:spPr/>
        <p:txBody>
          <a:bodyPr/>
          <a:lstStyle/>
          <a:p>
            <a:endParaRPr lang="en-US"/>
          </a:p>
        </p:txBody>
      </p:sp>
      <p:sp>
        <p:nvSpPr>
          <p:cNvPr id="7" name="TextBox 6">
            <a:hlinkClick r:id="rId3" action="ppaction://hlinksldjump"/>
          </p:cNvPr>
          <p:cNvSpPr txBox="1"/>
          <p:nvPr/>
        </p:nvSpPr>
        <p:spPr>
          <a:xfrm>
            <a:off x="0" y="6251311"/>
            <a:ext cx="1869832" cy="369332"/>
          </a:xfrm>
          <a:prstGeom prst="rect">
            <a:avLst/>
          </a:prstGeom>
          <a:noFill/>
        </p:spPr>
        <p:txBody>
          <a:bodyPr wrap="square" rtlCol="0">
            <a:spAutoFit/>
          </a:bodyPr>
          <a:lstStyle/>
          <a:p>
            <a:r>
              <a:rPr lang="en-US" dirty="0" smtClean="0">
                <a:hlinkClick r:id="rId3" action="ppaction://hlinksldjump"/>
              </a:rPr>
              <a:t>Relationships</a:t>
            </a:r>
            <a:endParaRPr lang="en-US" dirty="0"/>
          </a:p>
        </p:txBody>
      </p:sp>
    </p:spTree>
    <p:custDataLst>
      <p:tags r:id="rId1"/>
    </p:custDataLst>
  </p:cSld>
  <p:clrMapOvr>
    <a:masterClrMapping/>
  </p:clrMapOvr>
  <p:transition advTm="21941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Quality vs. Cost</a:t>
            </a:r>
            <a:endParaRPr lang="en-US" dirty="0"/>
          </a:p>
        </p:txBody>
      </p:sp>
      <p:sp>
        <p:nvSpPr>
          <p:cNvPr id="3" name="Content Placeholder 2"/>
          <p:cNvSpPr>
            <a:spLocks noGrp="1"/>
          </p:cNvSpPr>
          <p:nvPr>
            <p:ph idx="1"/>
          </p:nvPr>
        </p:nvSpPr>
        <p:spPr/>
        <p:txBody>
          <a:bodyPr/>
          <a:lstStyle/>
          <a:p>
            <a:pPr algn="just"/>
            <a:r>
              <a:rPr lang="en-US" dirty="0" smtClean="0"/>
              <a:t>Developing a large system requires a team.</a:t>
            </a:r>
          </a:p>
          <a:p>
            <a:pPr lvl="1" algn="just"/>
            <a:r>
              <a:rPr lang="en-US" dirty="0" smtClean="0"/>
              <a:t>Each component will be read and used by other developers.</a:t>
            </a:r>
          </a:p>
          <a:p>
            <a:pPr lvl="1" algn="just"/>
            <a:r>
              <a:rPr lang="en-US" dirty="0" smtClean="0"/>
              <a:t>Software may be modified/maintained by developers who are not original authors.</a:t>
            </a:r>
          </a:p>
          <a:p>
            <a:r>
              <a:rPr lang="en-US" dirty="0" smtClean="0"/>
              <a:t>Some quality aspects:</a:t>
            </a:r>
          </a:p>
          <a:p>
            <a:pPr lvl="1"/>
            <a:r>
              <a:rPr lang="en-US" dirty="0" smtClean="0"/>
              <a:t>Cohesion</a:t>
            </a:r>
          </a:p>
          <a:p>
            <a:pPr lvl="1"/>
            <a:r>
              <a:rPr lang="en-US" dirty="0" smtClean="0"/>
              <a:t>Comprehensibility/ </a:t>
            </a:r>
            <a:r>
              <a:rPr lang="en-US" dirty="0" err="1" smtClean="0"/>
              <a:t>Cyclomatic</a:t>
            </a:r>
            <a:r>
              <a:rPr lang="en-US" dirty="0" smtClean="0"/>
              <a:t> Complexity</a:t>
            </a:r>
          </a:p>
          <a:p>
            <a:pPr lvl="1"/>
            <a:r>
              <a:rPr lang="en-US" dirty="0" smtClean="0"/>
              <a:t>Readability</a:t>
            </a:r>
          </a:p>
          <a:p>
            <a:pPr lvl="1"/>
            <a:r>
              <a:rPr lang="en-US" dirty="0" smtClean="0"/>
              <a:t>Reusability</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4</a:t>
            </a:fld>
            <a:endParaRPr lang="en-US"/>
          </a:p>
        </p:txBody>
      </p:sp>
    </p:spTree>
  </p:cSld>
  <p:clrMapOvr>
    <a:masterClrMapping/>
  </p:clrMapOvr>
  <p:transition advTm="120558"/>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Conditions 1,5 and 6 </a:t>
            </a:r>
            <a:endParaRPr lang="en-US" dirty="0"/>
          </a:p>
        </p:txBody>
      </p:sp>
      <p:graphicFrame>
        <p:nvGraphicFramePr>
          <p:cNvPr id="6" name="Content Placeholder 5"/>
          <p:cNvGraphicFramePr>
            <a:graphicFrameLocks noGrp="1"/>
          </p:cNvGraphicFramePr>
          <p:nvPr>
            <p:ph idx="1"/>
          </p:nvPr>
        </p:nvGraphicFramePr>
        <p:xfrm>
          <a:off x="2438401" y="1092200"/>
          <a:ext cx="4343400" cy="5593080"/>
        </p:xfrm>
        <a:graphic>
          <a:graphicData uri="http://schemas.openxmlformats.org/drawingml/2006/table">
            <a:tbl>
              <a:tblPr firstRow="1" bandRow="1">
                <a:tableStyleId>{5C22544A-7EE6-4342-B048-85BDC9FD1C3A}</a:tableStyleId>
              </a:tblPr>
              <a:tblGrid>
                <a:gridCol w="490384"/>
                <a:gridCol w="3853016"/>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lt1"/>
                          </a:solidFill>
                          <a:latin typeface="+mn-lt"/>
                          <a:ea typeface="+mn-ea"/>
                          <a:cs typeface="+mn-cs"/>
                        </a:rPr>
                        <a:t>Condition 1, 5 and 6 	</a:t>
                      </a:r>
                      <a:endParaRPr lang="en-US" dirty="0"/>
                    </a:p>
                  </a:txBody>
                  <a:tcPr/>
                </a:tc>
                <a:tc hMerge="1">
                  <a:txBody>
                    <a:bodyPr/>
                    <a:lstStyle/>
                    <a:p>
                      <a:endParaRPr lang="en-US" dirty="0"/>
                    </a:p>
                  </a:txBody>
                  <a:tcPr/>
                </a:tc>
              </a:tr>
              <a:tr h="1838960">
                <a:tc>
                  <a:txBody>
                    <a:bodyPr/>
                    <a:lstStyle/>
                    <a:p>
                      <a:r>
                        <a:rPr kumimoji="0" lang="en-US" sz="1800" kern="1200" baseline="0" dirty="0" smtClean="0">
                          <a:solidFill>
                            <a:schemeClr val="dk1"/>
                          </a:solidFill>
                          <a:latin typeface="+mn-lt"/>
                          <a:ea typeface="+mn-ea"/>
                          <a:cs typeface="+mn-cs"/>
                        </a:rPr>
                        <a:t>16 </a:t>
                      </a:r>
                    </a:p>
                    <a:p>
                      <a:r>
                        <a:rPr kumimoji="0" lang="en-US" sz="1800" kern="1200" baseline="0" dirty="0" smtClean="0">
                          <a:solidFill>
                            <a:schemeClr val="dk1"/>
                          </a:solidFill>
                          <a:latin typeface="+mn-lt"/>
                          <a:ea typeface="+mn-ea"/>
                          <a:cs typeface="+mn-cs"/>
                        </a:rPr>
                        <a:t>17 </a:t>
                      </a:r>
                    </a:p>
                    <a:p>
                      <a:r>
                        <a:rPr kumimoji="0" lang="en-US" sz="1800" kern="1200" baseline="0" dirty="0" smtClean="0">
                          <a:solidFill>
                            <a:schemeClr val="dk1"/>
                          </a:solidFill>
                          <a:latin typeface="+mn-lt"/>
                          <a:ea typeface="+mn-ea"/>
                          <a:cs typeface="+mn-cs"/>
                        </a:rPr>
                        <a:t>18 </a:t>
                      </a:r>
                    </a:p>
                    <a:p>
                      <a:r>
                        <a:rPr kumimoji="0" lang="en-US" sz="1800" kern="1200" baseline="0" dirty="0" smtClean="0">
                          <a:solidFill>
                            <a:schemeClr val="dk1"/>
                          </a:solidFill>
                          <a:latin typeface="+mn-lt"/>
                          <a:ea typeface="+mn-ea"/>
                          <a:cs typeface="+mn-cs"/>
                        </a:rPr>
                        <a:t>19 </a:t>
                      </a:r>
                    </a:p>
                    <a:p>
                      <a:r>
                        <a:rPr kumimoji="0" lang="en-US" sz="1800" kern="1200" baseline="0" dirty="0" smtClean="0">
                          <a:solidFill>
                            <a:schemeClr val="dk1"/>
                          </a:solidFill>
                          <a:latin typeface="+mn-lt"/>
                          <a:ea typeface="+mn-ea"/>
                          <a:cs typeface="+mn-cs"/>
                        </a:rPr>
                        <a:t>20 </a:t>
                      </a:r>
                    </a:p>
                    <a:p>
                      <a:r>
                        <a:rPr kumimoji="0" lang="en-US" sz="1800" kern="1200" baseline="0" dirty="0" smtClean="0">
                          <a:solidFill>
                            <a:schemeClr val="dk1"/>
                          </a:solidFill>
                          <a:latin typeface="+mn-lt"/>
                          <a:ea typeface="+mn-ea"/>
                          <a:cs typeface="+mn-cs"/>
                        </a:rPr>
                        <a:t>21 </a:t>
                      </a:r>
                      <a:endParaRPr lang="en-US" dirty="0"/>
                    </a:p>
                  </a:txBody>
                  <a:tcPr/>
                </a:tc>
                <a:tc>
                  <a:txBody>
                    <a:bodyPr/>
                    <a:lstStyle/>
                    <a:p>
                      <a:r>
                        <a:rPr kumimoji="0" lang="en-US" sz="1800" kern="1200" baseline="0" dirty="0" smtClean="0">
                          <a:solidFill>
                            <a:schemeClr val="dk1"/>
                          </a:solidFill>
                          <a:latin typeface="+mn-lt"/>
                          <a:ea typeface="+mn-ea"/>
                          <a:cs typeface="+mn-cs"/>
                        </a:rPr>
                        <a:t>void </a:t>
                      </a:r>
                      <a:r>
                        <a:rPr kumimoji="0" lang="en-US" sz="1800" kern="1200" baseline="0" dirty="0" err="1" smtClean="0">
                          <a:solidFill>
                            <a:schemeClr val="dk1"/>
                          </a:solidFill>
                          <a:latin typeface="+mn-lt"/>
                          <a:ea typeface="+mn-ea"/>
                          <a:cs typeface="+mn-cs"/>
                        </a:rPr>
                        <a:t>ErrorInSize</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&lt;&lt;"Index out of range!\n"; </a:t>
                      </a:r>
                    </a:p>
                    <a:p>
                      <a:r>
                        <a:rPr kumimoji="0" lang="en-US" sz="1800" kern="1200" baseline="0" dirty="0" err="1" smtClean="0">
                          <a:solidFill>
                            <a:schemeClr val="dk1"/>
                          </a:solidFill>
                          <a:latin typeface="+mn-lt"/>
                          <a:ea typeface="+mn-ea"/>
                          <a:cs typeface="+mn-cs"/>
                        </a:rPr>
                        <a:t>cout</a:t>
                      </a:r>
                      <a:r>
                        <a:rPr kumimoji="0" lang="en-US" sz="1800" kern="1200" baseline="0" dirty="0" smtClean="0">
                          <a:solidFill>
                            <a:schemeClr val="dk1"/>
                          </a:solidFill>
                          <a:latin typeface="+mn-lt"/>
                          <a:ea typeface="+mn-ea"/>
                          <a:cs typeface="+mn-cs"/>
                        </a:rPr>
                        <a:t>&lt;&lt;"The Array has "&lt;&lt;top </a:t>
                      </a:r>
                    </a:p>
                    <a:p>
                      <a:r>
                        <a:rPr kumimoji="0" lang="en-US" sz="1800" kern="1200" baseline="0" dirty="0" smtClean="0">
                          <a:solidFill>
                            <a:schemeClr val="dk1"/>
                          </a:solidFill>
                          <a:latin typeface="+mn-lt"/>
                          <a:ea typeface="+mn-ea"/>
                          <a:cs typeface="+mn-cs"/>
                        </a:rPr>
                        <a:t>&lt;&lt;" elements.\n"; </a:t>
                      </a:r>
                    </a:p>
                    <a:p>
                      <a:r>
                        <a:rPr kumimoji="0" lang="en-US" sz="1800" kern="1200" baseline="0" dirty="0" smtClean="0">
                          <a:solidFill>
                            <a:schemeClr val="dk1"/>
                          </a:solidFill>
                          <a:latin typeface="+mn-lt"/>
                          <a:ea typeface="+mn-ea"/>
                          <a:cs typeface="+mn-cs"/>
                        </a:rPr>
                        <a:t>} </a:t>
                      </a:r>
                    </a:p>
                  </a:txBody>
                  <a:tcPr/>
                </a:tc>
              </a:tr>
              <a:tr h="370840">
                <a:tc>
                  <a:txBody>
                    <a:bodyPr/>
                    <a:lstStyle/>
                    <a:p>
                      <a:r>
                        <a:rPr kumimoji="0" lang="en-US" sz="1800" kern="1200" baseline="0" dirty="0" smtClean="0">
                          <a:solidFill>
                            <a:schemeClr val="dk1"/>
                          </a:solidFill>
                          <a:latin typeface="+mn-lt"/>
                          <a:ea typeface="+mn-ea"/>
                          <a:cs typeface="+mn-cs"/>
                        </a:rPr>
                        <a:t>129 </a:t>
                      </a:r>
                    </a:p>
                    <a:p>
                      <a:r>
                        <a:rPr kumimoji="0" lang="en-US" sz="1800" kern="1200" baseline="0" dirty="0" smtClean="0">
                          <a:solidFill>
                            <a:schemeClr val="dk1"/>
                          </a:solidFill>
                          <a:latin typeface="+mn-lt"/>
                          <a:ea typeface="+mn-ea"/>
                          <a:cs typeface="+mn-cs"/>
                        </a:rPr>
                        <a:t>130 </a:t>
                      </a:r>
                    </a:p>
                    <a:p>
                      <a:r>
                        <a:rPr kumimoji="0" lang="en-US" sz="1800" kern="1200" baseline="0" dirty="0" smtClean="0">
                          <a:solidFill>
                            <a:schemeClr val="dk1"/>
                          </a:solidFill>
                          <a:latin typeface="+mn-lt"/>
                          <a:ea typeface="+mn-ea"/>
                          <a:cs typeface="+mn-cs"/>
                        </a:rPr>
                        <a:t>131 </a:t>
                      </a:r>
                    </a:p>
                    <a:p>
                      <a:r>
                        <a:rPr kumimoji="0" lang="en-US" sz="1800" kern="1200" baseline="0" dirty="0" smtClean="0">
                          <a:solidFill>
                            <a:schemeClr val="dk1"/>
                          </a:solidFill>
                          <a:latin typeface="+mn-lt"/>
                          <a:ea typeface="+mn-ea"/>
                          <a:cs typeface="+mn-cs"/>
                        </a:rPr>
                        <a:t>132 </a:t>
                      </a:r>
                    </a:p>
                    <a:p>
                      <a:r>
                        <a:rPr kumimoji="0" lang="en-US" sz="1800" kern="1200" baseline="0" dirty="0" smtClean="0">
                          <a:solidFill>
                            <a:schemeClr val="dk1"/>
                          </a:solidFill>
                          <a:latin typeface="+mn-lt"/>
                          <a:ea typeface="+mn-ea"/>
                          <a:cs typeface="+mn-cs"/>
                        </a:rPr>
                        <a:t>133 </a:t>
                      </a:r>
                    </a:p>
                    <a:p>
                      <a:r>
                        <a:rPr kumimoji="0" lang="en-US" sz="1800" kern="1200" baseline="0" dirty="0" smtClean="0">
                          <a:solidFill>
                            <a:schemeClr val="dk1"/>
                          </a:solidFill>
                          <a:latin typeface="+mn-lt"/>
                          <a:ea typeface="+mn-ea"/>
                          <a:cs typeface="+mn-cs"/>
                        </a:rPr>
                        <a:t>134 </a:t>
                      </a:r>
                    </a:p>
                    <a:p>
                      <a:r>
                        <a:rPr kumimoji="0" lang="en-US" sz="1800" kern="1200" baseline="0" dirty="0" smtClean="0">
                          <a:solidFill>
                            <a:schemeClr val="dk1"/>
                          </a:solidFill>
                          <a:latin typeface="+mn-lt"/>
                          <a:ea typeface="+mn-ea"/>
                          <a:cs typeface="+mn-cs"/>
                        </a:rPr>
                        <a:t>135 </a:t>
                      </a:r>
                    </a:p>
                    <a:p>
                      <a:r>
                        <a:rPr kumimoji="0" lang="en-US" sz="1800" kern="1200" baseline="0" dirty="0" smtClean="0">
                          <a:solidFill>
                            <a:schemeClr val="dk1"/>
                          </a:solidFill>
                          <a:latin typeface="+mn-lt"/>
                          <a:ea typeface="+mn-ea"/>
                          <a:cs typeface="+mn-cs"/>
                        </a:rPr>
                        <a:t>136 </a:t>
                      </a:r>
                    </a:p>
                    <a:p>
                      <a:r>
                        <a:rPr kumimoji="0" lang="en-US" sz="1800" kern="1200" baseline="0" dirty="0" smtClean="0">
                          <a:solidFill>
                            <a:schemeClr val="dk1"/>
                          </a:solidFill>
                          <a:latin typeface="+mn-lt"/>
                          <a:ea typeface="+mn-ea"/>
                          <a:cs typeface="+mn-cs"/>
                        </a:rPr>
                        <a:t>137 </a:t>
                      </a:r>
                    </a:p>
                    <a:p>
                      <a:r>
                        <a:rPr kumimoji="0" lang="en-US" sz="1800" kern="1200" baseline="0" dirty="0" smtClean="0">
                          <a:solidFill>
                            <a:schemeClr val="dk1"/>
                          </a:solidFill>
                          <a:latin typeface="+mn-lt"/>
                          <a:ea typeface="+mn-ea"/>
                          <a:cs typeface="+mn-cs"/>
                        </a:rPr>
                        <a:t>138 </a:t>
                      </a:r>
                    </a:p>
                    <a:p>
                      <a:r>
                        <a:rPr kumimoji="0" lang="en-US" sz="1800" kern="1200" baseline="0" dirty="0" smtClean="0">
                          <a:solidFill>
                            <a:schemeClr val="dk1"/>
                          </a:solidFill>
                          <a:latin typeface="+mn-lt"/>
                          <a:ea typeface="+mn-ea"/>
                          <a:cs typeface="+mn-cs"/>
                        </a:rPr>
                        <a:t>139 </a:t>
                      </a:r>
                    </a:p>
                    <a:p>
                      <a:endParaRPr lang="en-US" dirty="0"/>
                    </a:p>
                  </a:txBody>
                  <a:tcPr/>
                </a:tc>
                <a:tc>
                  <a:txBody>
                    <a:bodyPr/>
                    <a:lstStyle/>
                    <a:p>
                      <a:r>
                        <a:rPr kumimoji="0" lang="en-US" sz="1800" kern="1200" baseline="0" dirty="0" smtClean="0">
                          <a:solidFill>
                            <a:schemeClr val="dk1"/>
                          </a:solidFill>
                          <a:latin typeface="+mn-lt"/>
                          <a:ea typeface="+mn-ea"/>
                          <a:cs typeface="+mn-cs"/>
                        </a:rPr>
                        <a:t>if (top &gt; 0) </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top--; </a:t>
                      </a: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temp_int</a:t>
                      </a:r>
                      <a:r>
                        <a:rPr kumimoji="0" lang="en-US" sz="1800" kern="1200" baseline="0" dirty="0" smtClean="0">
                          <a:solidFill>
                            <a:schemeClr val="dk1"/>
                          </a:solidFill>
                          <a:latin typeface="+mn-lt"/>
                          <a:ea typeface="+mn-ea"/>
                          <a:cs typeface="+mn-cs"/>
                        </a:rPr>
                        <a:t>=</a:t>
                      </a:r>
                      <a:r>
                        <a:rPr kumimoji="0" lang="en-US" sz="1800" kern="1200" baseline="0" dirty="0" err="1" smtClean="0">
                          <a:solidFill>
                            <a:schemeClr val="dk1"/>
                          </a:solidFill>
                          <a:latin typeface="+mn-lt"/>
                          <a:ea typeface="+mn-ea"/>
                          <a:cs typeface="+mn-cs"/>
                        </a:rPr>
                        <a:t>stk</a:t>
                      </a:r>
                      <a:r>
                        <a:rPr kumimoji="0" lang="en-US" sz="1800" kern="1200" baseline="0" dirty="0" smtClean="0">
                          <a:solidFill>
                            <a:schemeClr val="dk1"/>
                          </a:solidFill>
                          <a:latin typeface="+mn-lt"/>
                          <a:ea typeface="+mn-ea"/>
                          <a:cs typeface="+mn-cs"/>
                        </a:rPr>
                        <a:t>[top]; </a:t>
                      </a:r>
                    </a:p>
                    <a:p>
                      <a:r>
                        <a:rPr kumimoji="0" lang="en-US" sz="1800" kern="1200" baseline="0" dirty="0" smtClean="0">
                          <a:solidFill>
                            <a:schemeClr val="dk1"/>
                          </a:solidFill>
                          <a:latin typeface="+mn-lt"/>
                          <a:ea typeface="+mn-ea"/>
                          <a:cs typeface="+mn-cs"/>
                        </a:rPr>
                        <a:t>return </a:t>
                      </a:r>
                      <a:r>
                        <a:rPr kumimoji="0" lang="en-US" sz="1800" kern="1200" baseline="0" dirty="0" err="1" smtClean="0">
                          <a:solidFill>
                            <a:schemeClr val="dk1"/>
                          </a:solidFill>
                          <a:latin typeface="+mn-lt"/>
                          <a:ea typeface="+mn-ea"/>
                          <a:cs typeface="+mn-cs"/>
                        </a:rPr>
                        <a:t>temp_int</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else </a:t>
                      </a:r>
                    </a:p>
                    <a:p>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ErrorInSize</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return -1; </a:t>
                      </a:r>
                    </a:p>
                    <a:p>
                      <a:r>
                        <a:rPr kumimoji="0" lang="en-US" sz="1800" kern="1200" baseline="0" dirty="0" smtClean="0">
                          <a:solidFill>
                            <a:schemeClr val="dk1"/>
                          </a:solidFill>
                          <a:latin typeface="+mn-lt"/>
                          <a:ea typeface="+mn-ea"/>
                          <a:cs typeface="+mn-cs"/>
                        </a:rPr>
                        <a:t>} 	</a:t>
                      </a:r>
                    </a:p>
                  </a:txBody>
                  <a:tcPr/>
                </a:tc>
              </a:tr>
            </a:tbl>
          </a:graphicData>
        </a:graphic>
      </p:graphicFrame>
      <p:sp>
        <p:nvSpPr>
          <p:cNvPr id="4" name="Slide Number Placeholder 3"/>
          <p:cNvSpPr>
            <a:spLocks noGrp="1"/>
          </p:cNvSpPr>
          <p:nvPr>
            <p:ph type="sldNum" sz="quarter" idx="12"/>
          </p:nvPr>
        </p:nvSpPr>
        <p:spPr/>
        <p:txBody>
          <a:bodyPr/>
          <a:lstStyle/>
          <a:p>
            <a:fld id="{13F9BB74-13F1-46B0-949E-0F5C810988C2}" type="slidenum">
              <a:rPr lang="en-US" smtClean="0"/>
              <a:pPr/>
              <a:t>40</a:t>
            </a:fld>
            <a:endParaRPr lang="en-US"/>
          </a:p>
        </p:txBody>
      </p:sp>
      <p:sp>
        <p:nvSpPr>
          <p:cNvPr id="7" name="TextBox 6"/>
          <p:cNvSpPr txBox="1"/>
          <p:nvPr/>
        </p:nvSpPr>
        <p:spPr>
          <a:xfrm>
            <a:off x="1828801" y="3364468"/>
            <a:ext cx="373820" cy="369332"/>
          </a:xfrm>
          <a:prstGeom prst="rect">
            <a:avLst/>
          </a:prstGeom>
          <a:noFill/>
        </p:spPr>
        <p:txBody>
          <a:bodyPr wrap="none" rtlCol="0">
            <a:spAutoFit/>
          </a:bodyPr>
          <a:lstStyle/>
          <a:p>
            <a:r>
              <a:rPr lang="en-US" dirty="0" smtClean="0"/>
              <a:t>S1</a:t>
            </a:r>
            <a:endParaRPr lang="en-US" dirty="0"/>
          </a:p>
        </p:txBody>
      </p:sp>
      <p:sp>
        <p:nvSpPr>
          <p:cNvPr id="8" name="TextBox 7"/>
          <p:cNvSpPr txBox="1"/>
          <p:nvPr/>
        </p:nvSpPr>
        <p:spPr>
          <a:xfrm>
            <a:off x="1828801" y="3810000"/>
            <a:ext cx="413896" cy="369332"/>
          </a:xfrm>
          <a:prstGeom prst="rect">
            <a:avLst/>
          </a:prstGeom>
          <a:noFill/>
        </p:spPr>
        <p:txBody>
          <a:bodyPr wrap="none" rtlCol="0">
            <a:spAutoFit/>
          </a:bodyPr>
          <a:lstStyle/>
          <a:p>
            <a:r>
              <a:rPr lang="en-US" dirty="0" smtClean="0"/>
              <a:t>S2</a:t>
            </a:r>
            <a:endParaRPr lang="en-US" dirty="0"/>
          </a:p>
        </p:txBody>
      </p:sp>
      <p:sp>
        <p:nvSpPr>
          <p:cNvPr id="9" name="TextBox 8"/>
          <p:cNvSpPr txBox="1"/>
          <p:nvPr/>
        </p:nvSpPr>
        <p:spPr>
          <a:xfrm>
            <a:off x="1828801" y="4114800"/>
            <a:ext cx="407484" cy="369332"/>
          </a:xfrm>
          <a:prstGeom prst="rect">
            <a:avLst/>
          </a:prstGeom>
          <a:noFill/>
        </p:spPr>
        <p:txBody>
          <a:bodyPr wrap="none" rtlCol="0">
            <a:spAutoFit/>
          </a:bodyPr>
          <a:lstStyle/>
          <a:p>
            <a:r>
              <a:rPr lang="en-US" dirty="0" smtClean="0"/>
              <a:t>S3</a:t>
            </a:r>
            <a:endParaRPr lang="en-US" dirty="0"/>
          </a:p>
        </p:txBody>
      </p:sp>
      <p:sp>
        <p:nvSpPr>
          <p:cNvPr id="10" name="TextBox 9"/>
          <p:cNvSpPr txBox="1"/>
          <p:nvPr/>
        </p:nvSpPr>
        <p:spPr>
          <a:xfrm>
            <a:off x="1828801" y="2286000"/>
            <a:ext cx="423514" cy="369332"/>
          </a:xfrm>
          <a:prstGeom prst="rect">
            <a:avLst/>
          </a:prstGeom>
          <a:noFill/>
        </p:spPr>
        <p:txBody>
          <a:bodyPr wrap="none" rtlCol="0">
            <a:spAutoFit/>
          </a:bodyPr>
          <a:lstStyle/>
          <a:p>
            <a:r>
              <a:rPr lang="en-US" dirty="0" smtClean="0"/>
              <a:t>S4</a:t>
            </a:r>
            <a:endParaRPr lang="en-US" dirty="0"/>
          </a:p>
        </p:txBody>
      </p:sp>
      <p:cxnSp>
        <p:nvCxnSpPr>
          <p:cNvPr id="12" name="Curved Connector 11"/>
          <p:cNvCxnSpPr>
            <a:stCxn id="7" idx="1"/>
            <a:endCxn id="8" idx="1"/>
          </p:cNvCxnSpPr>
          <p:nvPr/>
        </p:nvCxnSpPr>
        <p:spPr>
          <a:xfrm rot="10800000" flipV="1">
            <a:off x="1828801" y="3549134"/>
            <a:ext cx="12700" cy="445532"/>
          </a:xfrm>
          <a:prstGeom prst="curved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7" idx="1"/>
            <a:endCxn id="9" idx="1"/>
          </p:cNvCxnSpPr>
          <p:nvPr/>
        </p:nvCxnSpPr>
        <p:spPr>
          <a:xfrm rot="10800000" flipV="1">
            <a:off x="1828801" y="3549134"/>
            <a:ext cx="12700" cy="750332"/>
          </a:xfrm>
          <a:prstGeom prst="curvedConnector3">
            <a:avLst>
              <a:gd name="adj1" fmla="val 296129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7" idx="1"/>
            <a:endCxn id="19" idx="1"/>
          </p:cNvCxnSpPr>
          <p:nvPr/>
        </p:nvCxnSpPr>
        <p:spPr>
          <a:xfrm rot="10800000" flipH="1" flipV="1">
            <a:off x="1828800" y="3549134"/>
            <a:ext cx="457199" cy="2165866"/>
          </a:xfrm>
          <a:prstGeom prst="curvedConnector3">
            <a:avLst>
              <a:gd name="adj1" fmla="val -17258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86000" y="5562600"/>
            <a:ext cx="2286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p:cNvCxnSpPr>
            <a:stCxn id="19" idx="3"/>
            <a:endCxn id="29" idx="3"/>
          </p:cNvCxnSpPr>
          <p:nvPr/>
        </p:nvCxnSpPr>
        <p:spPr>
          <a:xfrm flipV="1">
            <a:off x="4572000" y="1676400"/>
            <a:ext cx="533400" cy="4038600"/>
          </a:xfrm>
          <a:prstGeom prst="curvedConnector3">
            <a:avLst>
              <a:gd name="adj1" fmla="val 458064"/>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819400" y="1524000"/>
            <a:ext cx="2286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hape 32"/>
          <p:cNvCxnSpPr>
            <a:stCxn id="29" idx="1"/>
            <a:endCxn id="10" idx="0"/>
          </p:cNvCxnSpPr>
          <p:nvPr/>
        </p:nvCxnSpPr>
        <p:spPr>
          <a:xfrm rot="10800000" flipV="1">
            <a:off x="2040558" y="1676400"/>
            <a:ext cx="778842" cy="6096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2 and 3</a:t>
            </a:r>
            <a:endParaRPr lang="en-US" dirty="0"/>
          </a:p>
        </p:txBody>
      </p:sp>
      <p:graphicFrame>
        <p:nvGraphicFramePr>
          <p:cNvPr id="5" name="Content Placeholder 4"/>
          <p:cNvGraphicFramePr>
            <a:graphicFrameLocks noGrp="1"/>
          </p:cNvGraphicFramePr>
          <p:nvPr>
            <p:ph idx="1"/>
          </p:nvPr>
        </p:nvGraphicFramePr>
        <p:xfrm>
          <a:off x="3048001" y="2362200"/>
          <a:ext cx="2971800" cy="2879794"/>
        </p:xfrm>
        <a:graphic>
          <a:graphicData uri="http://schemas.openxmlformats.org/drawingml/2006/table">
            <a:tbl>
              <a:tblPr firstRow="1" bandRow="1">
                <a:tableStyleId>{5C22544A-7EE6-4342-B048-85BDC9FD1C3A}</a:tableStyleId>
              </a:tblPr>
              <a:tblGrid>
                <a:gridCol w="457200"/>
                <a:gridCol w="2514600"/>
              </a:tblGrid>
              <a:tr h="59379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lt1"/>
                          </a:solidFill>
                          <a:latin typeface="+mn-lt"/>
                          <a:ea typeface="+mn-ea"/>
                          <a:cs typeface="+mn-cs"/>
                        </a:rPr>
                        <a:t>Conditions 2 and 3 	</a:t>
                      </a:r>
                    </a:p>
                  </a:txBody>
                  <a:tcPr/>
                </a:tc>
                <a:tc hMerge="1">
                  <a:txBody>
                    <a:bodyPr/>
                    <a:lstStyle/>
                    <a:p>
                      <a:endParaRPr lang="en-US" dirty="0"/>
                    </a:p>
                  </a:txBody>
                  <a:tcPr/>
                </a:tc>
              </a:tr>
              <a:tr h="1357243">
                <a:tc>
                  <a:txBody>
                    <a:bodyPr/>
                    <a:lstStyle/>
                    <a:p>
                      <a:r>
                        <a:rPr kumimoji="0" lang="en-US" sz="1800" kern="1200" baseline="0" dirty="0" smtClean="0">
                          <a:solidFill>
                            <a:schemeClr val="dk1"/>
                          </a:solidFill>
                          <a:latin typeface="+mn-lt"/>
                          <a:ea typeface="+mn-ea"/>
                          <a:cs typeface="+mn-cs"/>
                        </a:rPr>
                        <a:t>64</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65</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66</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67	</a:t>
                      </a:r>
                      <a:endParaRPr lang="en-US" dirty="0"/>
                    </a:p>
                  </a:txBody>
                  <a:tcPr/>
                </a:tc>
                <a:tc>
                  <a:txBody>
                    <a:bodyPr/>
                    <a:lstStyle/>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w=x2-x1; </a:t>
                      </a:r>
                    </a:p>
                    <a:p>
                      <a:endParaRPr kumimoji="0" lang="en-US" sz="1800" kern="1200" baseline="0" dirty="0" smtClean="0">
                        <a:solidFill>
                          <a:schemeClr val="dk1"/>
                        </a:solidFill>
                        <a:latin typeface="+mn-lt"/>
                        <a:ea typeface="+mn-ea"/>
                        <a:cs typeface="+mn-cs"/>
                      </a:endParaRP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h=y2-y1; </a:t>
                      </a:r>
                    </a:p>
                    <a:p>
                      <a:endParaRPr kumimoji="0" lang="en-US" sz="1800" kern="1200" baseline="0" dirty="0" smtClean="0">
                        <a:solidFill>
                          <a:schemeClr val="dk1"/>
                        </a:solidFill>
                        <a:latin typeface="+mn-lt"/>
                        <a:ea typeface="+mn-ea"/>
                        <a:cs typeface="+mn-cs"/>
                      </a:endParaRPr>
                    </a:p>
                    <a:p>
                      <a:r>
                        <a:rPr kumimoji="0" lang="en-US" sz="1800" kern="1200" baseline="0" dirty="0" err="1" smtClean="0">
                          <a:solidFill>
                            <a:schemeClr val="dk1"/>
                          </a:solidFill>
                          <a:latin typeface="+mn-lt"/>
                          <a:ea typeface="+mn-ea"/>
                          <a:cs typeface="+mn-cs"/>
                        </a:rPr>
                        <a:t>int</a:t>
                      </a:r>
                      <a:r>
                        <a:rPr kumimoji="0" lang="en-US" sz="1800" kern="1200" baseline="0" dirty="0" smtClean="0">
                          <a:solidFill>
                            <a:schemeClr val="dk1"/>
                          </a:solidFill>
                          <a:latin typeface="+mn-lt"/>
                          <a:ea typeface="+mn-ea"/>
                          <a:cs typeface="+mn-cs"/>
                        </a:rPr>
                        <a:t> a=w*h; </a:t>
                      </a:r>
                    </a:p>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return a; 	</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3F9BB74-13F1-46B0-949E-0F5C810988C2}" type="slidenum">
              <a:rPr lang="en-US" smtClean="0"/>
              <a:pPr/>
              <a:t>41</a:t>
            </a:fld>
            <a:endParaRPr lang="en-US"/>
          </a:p>
        </p:txBody>
      </p:sp>
      <p:sp>
        <p:nvSpPr>
          <p:cNvPr id="6" name="TextBox 5"/>
          <p:cNvSpPr txBox="1"/>
          <p:nvPr/>
        </p:nvSpPr>
        <p:spPr>
          <a:xfrm>
            <a:off x="2590801" y="2983468"/>
            <a:ext cx="373820" cy="369332"/>
          </a:xfrm>
          <a:prstGeom prst="rect">
            <a:avLst/>
          </a:prstGeom>
          <a:noFill/>
        </p:spPr>
        <p:txBody>
          <a:bodyPr wrap="none" rtlCol="0">
            <a:spAutoFit/>
          </a:bodyPr>
          <a:lstStyle/>
          <a:p>
            <a:r>
              <a:rPr lang="en-US" dirty="0" smtClean="0"/>
              <a:t>S1</a:t>
            </a:r>
            <a:endParaRPr lang="en-US" dirty="0"/>
          </a:p>
        </p:txBody>
      </p:sp>
      <p:sp>
        <p:nvSpPr>
          <p:cNvPr id="7" name="TextBox 6"/>
          <p:cNvSpPr txBox="1"/>
          <p:nvPr/>
        </p:nvSpPr>
        <p:spPr>
          <a:xfrm>
            <a:off x="2590801" y="3505200"/>
            <a:ext cx="413896" cy="369332"/>
          </a:xfrm>
          <a:prstGeom prst="rect">
            <a:avLst/>
          </a:prstGeom>
          <a:noFill/>
        </p:spPr>
        <p:txBody>
          <a:bodyPr wrap="none" rtlCol="0">
            <a:spAutoFit/>
          </a:bodyPr>
          <a:lstStyle/>
          <a:p>
            <a:r>
              <a:rPr lang="en-US" dirty="0" smtClean="0"/>
              <a:t>S2</a:t>
            </a:r>
            <a:endParaRPr lang="en-US" dirty="0"/>
          </a:p>
        </p:txBody>
      </p:sp>
      <p:sp>
        <p:nvSpPr>
          <p:cNvPr id="8" name="TextBox 7"/>
          <p:cNvSpPr txBox="1"/>
          <p:nvPr/>
        </p:nvSpPr>
        <p:spPr>
          <a:xfrm>
            <a:off x="2590801" y="4038600"/>
            <a:ext cx="407484" cy="369332"/>
          </a:xfrm>
          <a:prstGeom prst="rect">
            <a:avLst/>
          </a:prstGeom>
          <a:noFill/>
        </p:spPr>
        <p:txBody>
          <a:bodyPr wrap="none" rtlCol="0">
            <a:spAutoFit/>
          </a:bodyPr>
          <a:lstStyle/>
          <a:p>
            <a:r>
              <a:rPr lang="en-US" dirty="0" smtClean="0"/>
              <a:t>S3</a:t>
            </a:r>
            <a:endParaRPr lang="en-US" dirty="0"/>
          </a:p>
        </p:txBody>
      </p:sp>
      <p:sp>
        <p:nvSpPr>
          <p:cNvPr id="9" name="TextBox 8"/>
          <p:cNvSpPr txBox="1"/>
          <p:nvPr/>
        </p:nvSpPr>
        <p:spPr>
          <a:xfrm>
            <a:off x="2590801" y="4572000"/>
            <a:ext cx="399468" cy="369332"/>
          </a:xfrm>
          <a:prstGeom prst="rect">
            <a:avLst/>
          </a:prstGeom>
          <a:noFill/>
        </p:spPr>
        <p:txBody>
          <a:bodyPr wrap="none" rtlCol="0">
            <a:spAutoFit/>
          </a:bodyPr>
          <a:lstStyle/>
          <a:p>
            <a:r>
              <a:rPr lang="en-US" dirty="0" smtClean="0"/>
              <a:t>s4</a:t>
            </a:r>
            <a:endParaRPr lang="en-US" dirty="0"/>
          </a:p>
        </p:txBody>
      </p:sp>
      <p:cxnSp>
        <p:nvCxnSpPr>
          <p:cNvPr id="11" name="Curved Connector 10"/>
          <p:cNvCxnSpPr>
            <a:stCxn id="6" idx="1"/>
            <a:endCxn id="8" idx="1"/>
          </p:cNvCxnSpPr>
          <p:nvPr/>
        </p:nvCxnSpPr>
        <p:spPr>
          <a:xfrm rot="10800000" flipV="1">
            <a:off x="2590801" y="3168134"/>
            <a:ext cx="12700" cy="1055132"/>
          </a:xfrm>
          <a:prstGeom prst="curvedConnector3">
            <a:avLst>
              <a:gd name="adj1" fmla="val 272903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7" idx="1"/>
            <a:endCxn id="8" idx="1"/>
          </p:cNvCxnSpPr>
          <p:nvPr/>
        </p:nvCxnSpPr>
        <p:spPr>
          <a:xfrm rot="10800000" flipV="1">
            <a:off x="2590801" y="3689866"/>
            <a:ext cx="12700" cy="533400"/>
          </a:xfrm>
          <a:prstGeom prst="curvedConnector3">
            <a:avLst>
              <a:gd name="adj1" fmla="val 133548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8" idx="2"/>
            <a:endCxn id="9" idx="1"/>
          </p:cNvCxnSpPr>
          <p:nvPr/>
        </p:nvCxnSpPr>
        <p:spPr>
          <a:xfrm rot="5400000">
            <a:off x="2518305" y="4480428"/>
            <a:ext cx="348734" cy="203742"/>
          </a:xfrm>
          <a:prstGeom prst="curvedConnector4">
            <a:avLst>
              <a:gd name="adj1" fmla="val 23523"/>
              <a:gd name="adj2" fmla="val 21220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 4</a:t>
            </a:r>
            <a:endParaRPr lang="en-US" dirty="0"/>
          </a:p>
        </p:txBody>
      </p:sp>
      <p:graphicFrame>
        <p:nvGraphicFramePr>
          <p:cNvPr id="5" name="Content Placeholder 4"/>
          <p:cNvGraphicFramePr>
            <a:graphicFrameLocks noGrp="1"/>
          </p:cNvGraphicFramePr>
          <p:nvPr>
            <p:ph idx="1"/>
          </p:nvPr>
        </p:nvGraphicFramePr>
        <p:xfrm>
          <a:off x="2514601" y="2438400"/>
          <a:ext cx="4343400" cy="1987260"/>
        </p:xfrm>
        <a:graphic>
          <a:graphicData uri="http://schemas.openxmlformats.org/drawingml/2006/table">
            <a:tbl>
              <a:tblPr firstRow="1" bandRow="1">
                <a:tableStyleId>{5C22544A-7EE6-4342-B048-85BDC9FD1C3A}</a:tableStyleId>
              </a:tblPr>
              <a:tblGrid>
                <a:gridCol w="533400"/>
                <a:gridCol w="3810000"/>
              </a:tblGrid>
              <a:tr h="52422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baseline="0" dirty="0" smtClean="0">
                          <a:solidFill>
                            <a:schemeClr val="lt1"/>
                          </a:solidFill>
                          <a:latin typeface="+mn-lt"/>
                          <a:ea typeface="+mn-ea"/>
                          <a:cs typeface="+mn-cs"/>
                        </a:rPr>
                        <a:t>Condition 4 	</a:t>
                      </a:r>
                      <a:endParaRPr lang="en-US" dirty="0"/>
                    </a:p>
                  </a:txBody>
                  <a:tcPr/>
                </a:tc>
                <a:tc hMerge="1">
                  <a:txBody>
                    <a:bodyPr/>
                    <a:lstStyle/>
                    <a:p>
                      <a:endParaRPr lang="en-US" dirty="0"/>
                    </a:p>
                  </a:txBody>
                  <a:tcPr/>
                </a:tc>
              </a:tr>
              <a:tr h="1198217">
                <a:tc>
                  <a:txBody>
                    <a:bodyPr/>
                    <a:lstStyle/>
                    <a:p>
                      <a:r>
                        <a:rPr kumimoji="0" lang="en-US" sz="1800" kern="1200" baseline="0" dirty="0" smtClean="0">
                          <a:solidFill>
                            <a:schemeClr val="dk1"/>
                          </a:solidFill>
                          <a:latin typeface="+mn-lt"/>
                          <a:ea typeface="+mn-ea"/>
                          <a:cs typeface="+mn-cs"/>
                        </a:rPr>
                        <a:t>111 </a:t>
                      </a:r>
                    </a:p>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112 </a:t>
                      </a:r>
                    </a:p>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113</a:t>
                      </a:r>
                      <a:endParaRPr lang="en-US" dirty="0"/>
                    </a:p>
                  </a:txBody>
                  <a:tcPr/>
                </a:tc>
                <a:tc>
                  <a:txBody>
                    <a:bodyPr/>
                    <a:lstStyle/>
                    <a:p>
                      <a:r>
                        <a:rPr kumimoji="0" lang="en-US" sz="1800" kern="1200" baseline="0" dirty="0" smtClean="0">
                          <a:solidFill>
                            <a:schemeClr val="dk1"/>
                          </a:solidFill>
                          <a:latin typeface="+mn-lt"/>
                          <a:ea typeface="+mn-ea"/>
                          <a:cs typeface="+mn-cs"/>
                        </a:rPr>
                        <a:t>string temp="Push invoked: "; </a:t>
                      </a:r>
                    </a:p>
                    <a:p>
                      <a:endParaRPr kumimoji="0" lang="en-US" sz="1800" kern="1200" baseline="0" dirty="0" smtClean="0">
                        <a:solidFill>
                          <a:schemeClr val="dk1"/>
                        </a:solidFill>
                        <a:latin typeface="+mn-lt"/>
                        <a:ea typeface="+mn-ea"/>
                        <a:cs typeface="+mn-cs"/>
                      </a:endParaRPr>
                    </a:p>
                    <a:p>
                      <a:r>
                        <a:rPr kumimoji="0" lang="en-US" sz="1800" kern="1200" baseline="0" dirty="0" smtClean="0">
                          <a:solidFill>
                            <a:schemeClr val="dk1"/>
                          </a:solidFill>
                          <a:latin typeface="+mn-lt"/>
                          <a:ea typeface="+mn-ea"/>
                          <a:cs typeface="+mn-cs"/>
                        </a:rPr>
                        <a:t>temp+=t; </a:t>
                      </a:r>
                    </a:p>
                    <a:p>
                      <a:endParaRPr kumimoji="0" lang="en-US" sz="1800" kern="1200" baseline="0" dirty="0" smtClean="0">
                        <a:solidFill>
                          <a:schemeClr val="dk1"/>
                        </a:solidFill>
                        <a:latin typeface="+mn-lt"/>
                        <a:ea typeface="+mn-ea"/>
                        <a:cs typeface="+mn-cs"/>
                      </a:endParaRPr>
                    </a:p>
                    <a:p>
                      <a:r>
                        <a:rPr kumimoji="0" lang="en-US" sz="1800" kern="1200" baseline="0" dirty="0" err="1" smtClean="0">
                          <a:solidFill>
                            <a:schemeClr val="dk1"/>
                          </a:solidFill>
                          <a:latin typeface="+mn-lt"/>
                          <a:ea typeface="+mn-ea"/>
                          <a:cs typeface="+mn-cs"/>
                        </a:rPr>
                        <a:t>PushFunInvok</a:t>
                      </a:r>
                      <a:r>
                        <a:rPr kumimoji="0" lang="en-US" sz="1800" kern="1200" baseline="0" dirty="0" smtClean="0">
                          <a:solidFill>
                            <a:schemeClr val="dk1"/>
                          </a:solidFill>
                          <a:latin typeface="+mn-lt"/>
                          <a:ea typeface="+mn-ea"/>
                          <a:cs typeface="+mn-cs"/>
                        </a:rPr>
                        <a:t>(temp); 	</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3F9BB74-13F1-46B0-949E-0F5C810988C2}" type="slidenum">
              <a:rPr lang="en-US" smtClean="0"/>
              <a:pPr/>
              <a:t>42</a:t>
            </a:fld>
            <a:endParaRPr lang="en-US"/>
          </a:p>
        </p:txBody>
      </p:sp>
      <p:sp>
        <p:nvSpPr>
          <p:cNvPr id="6" name="TextBox 5"/>
          <p:cNvSpPr txBox="1"/>
          <p:nvPr/>
        </p:nvSpPr>
        <p:spPr>
          <a:xfrm>
            <a:off x="2057401" y="2983468"/>
            <a:ext cx="373820" cy="369332"/>
          </a:xfrm>
          <a:prstGeom prst="rect">
            <a:avLst/>
          </a:prstGeom>
          <a:noFill/>
        </p:spPr>
        <p:txBody>
          <a:bodyPr wrap="none" rtlCol="0">
            <a:spAutoFit/>
          </a:bodyPr>
          <a:lstStyle/>
          <a:p>
            <a:r>
              <a:rPr lang="en-US" dirty="0" smtClean="0"/>
              <a:t>S1</a:t>
            </a:r>
            <a:endParaRPr lang="en-US" dirty="0"/>
          </a:p>
        </p:txBody>
      </p:sp>
      <p:sp>
        <p:nvSpPr>
          <p:cNvPr id="7" name="TextBox 6"/>
          <p:cNvSpPr txBox="1"/>
          <p:nvPr/>
        </p:nvSpPr>
        <p:spPr>
          <a:xfrm>
            <a:off x="2057401" y="3505200"/>
            <a:ext cx="413896" cy="369332"/>
          </a:xfrm>
          <a:prstGeom prst="rect">
            <a:avLst/>
          </a:prstGeom>
          <a:noFill/>
        </p:spPr>
        <p:txBody>
          <a:bodyPr wrap="none" rtlCol="0">
            <a:spAutoFit/>
          </a:bodyPr>
          <a:lstStyle/>
          <a:p>
            <a:r>
              <a:rPr lang="en-US" dirty="0" smtClean="0"/>
              <a:t>S2</a:t>
            </a:r>
            <a:endParaRPr lang="en-US" dirty="0"/>
          </a:p>
        </p:txBody>
      </p:sp>
      <p:sp>
        <p:nvSpPr>
          <p:cNvPr id="8" name="TextBox 7"/>
          <p:cNvSpPr txBox="1"/>
          <p:nvPr/>
        </p:nvSpPr>
        <p:spPr>
          <a:xfrm>
            <a:off x="2057401" y="4038600"/>
            <a:ext cx="407484" cy="369332"/>
          </a:xfrm>
          <a:prstGeom prst="rect">
            <a:avLst/>
          </a:prstGeom>
          <a:noFill/>
        </p:spPr>
        <p:txBody>
          <a:bodyPr wrap="none" rtlCol="0">
            <a:spAutoFit/>
          </a:bodyPr>
          <a:lstStyle/>
          <a:p>
            <a:r>
              <a:rPr lang="en-US" dirty="0" smtClean="0"/>
              <a:t>S3</a:t>
            </a:r>
            <a:endParaRPr lang="en-US" dirty="0"/>
          </a:p>
        </p:txBody>
      </p:sp>
      <p:cxnSp>
        <p:nvCxnSpPr>
          <p:cNvPr id="10" name="Curved Connector 9"/>
          <p:cNvCxnSpPr>
            <a:stCxn id="6" idx="1"/>
            <a:endCxn id="7" idx="1"/>
          </p:cNvCxnSpPr>
          <p:nvPr/>
        </p:nvCxnSpPr>
        <p:spPr>
          <a:xfrm rot="10800000" flipV="1">
            <a:off x="2057401" y="3168134"/>
            <a:ext cx="12700" cy="521732"/>
          </a:xfrm>
          <a:prstGeom prst="curved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1"/>
            <a:endCxn id="8" idx="1"/>
          </p:cNvCxnSpPr>
          <p:nvPr/>
        </p:nvCxnSpPr>
        <p:spPr>
          <a:xfrm rot="10800000" flipV="1">
            <a:off x="2057401" y="3168134"/>
            <a:ext cx="12700" cy="1055132"/>
          </a:xfrm>
          <a:prstGeom prst="curvedConnector3">
            <a:avLst>
              <a:gd name="adj1" fmla="val 3541938"/>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 7</a:t>
            </a:r>
            <a:endParaRPr lang="en-US" dirty="0"/>
          </a:p>
        </p:txBody>
      </p:sp>
      <p:graphicFrame>
        <p:nvGraphicFramePr>
          <p:cNvPr id="5" name="Content Placeholder 4"/>
          <p:cNvGraphicFramePr>
            <a:graphicFrameLocks noGrp="1"/>
          </p:cNvGraphicFramePr>
          <p:nvPr>
            <p:ph idx="1"/>
          </p:nvPr>
        </p:nvGraphicFramePr>
        <p:xfrm>
          <a:off x="2362200" y="1905000"/>
          <a:ext cx="5715000" cy="4500563"/>
        </p:xfrm>
        <a:graphic>
          <a:graphicData uri="http://schemas.openxmlformats.org/drawingml/2006/table">
            <a:tbl>
              <a:tblPr firstRow="1" bandRow="1">
                <a:tableStyleId>{5C22544A-7EE6-4342-B048-85BDC9FD1C3A}</a:tableStyleId>
              </a:tblPr>
              <a:tblGrid>
                <a:gridCol w="838200"/>
                <a:gridCol w="4876800"/>
              </a:tblGrid>
              <a:tr h="477203">
                <a:tc gridSpan="2">
                  <a:txBody>
                    <a:bodyPr/>
                    <a:lstStyle/>
                    <a:p>
                      <a:r>
                        <a:rPr lang="en-US" dirty="0" smtClean="0"/>
                        <a:t>Condition  7</a:t>
                      </a:r>
                      <a:endParaRPr lang="en-US" dirty="0"/>
                    </a:p>
                  </a:txBody>
                  <a:tcPr/>
                </a:tc>
                <a:tc hMerge="1">
                  <a:txBody>
                    <a:bodyPr/>
                    <a:lstStyle/>
                    <a:p>
                      <a:endParaRPr lang="en-US" dirty="0"/>
                    </a:p>
                  </a:txBody>
                  <a:tcPr/>
                </a:tc>
              </a:tr>
              <a:tr h="970597">
                <a:tc>
                  <a:txBody>
                    <a:bodyPr/>
                    <a:lstStyle/>
                    <a:p>
                      <a:r>
                        <a:rPr kumimoji="0" lang="en-US" sz="1800" kern="1200" baseline="0" dirty="0" smtClean="0">
                          <a:solidFill>
                            <a:schemeClr val="dk1"/>
                          </a:solidFill>
                          <a:latin typeface="+mn-lt"/>
                          <a:ea typeface="+mn-ea"/>
                          <a:cs typeface="+mn-cs"/>
                        </a:rPr>
                        <a:t>29 </a:t>
                      </a:r>
                    </a:p>
                    <a:p>
                      <a:r>
                        <a:rPr kumimoji="0" lang="en-US" sz="1800" kern="1200" baseline="0" dirty="0" smtClean="0">
                          <a:solidFill>
                            <a:schemeClr val="dk1"/>
                          </a:solidFill>
                          <a:latin typeface="+mn-lt"/>
                          <a:ea typeface="+mn-ea"/>
                          <a:cs typeface="+mn-cs"/>
                        </a:rPr>
                        <a:t>30 </a:t>
                      </a:r>
                    </a:p>
                    <a:p>
                      <a:r>
                        <a:rPr kumimoji="0" lang="en-US" sz="1800" kern="1200" baseline="0" dirty="0" smtClean="0">
                          <a:solidFill>
                            <a:schemeClr val="dk1"/>
                          </a:solidFill>
                          <a:latin typeface="+mn-lt"/>
                          <a:ea typeface="+mn-ea"/>
                          <a:cs typeface="+mn-cs"/>
                        </a:rPr>
                        <a:t>31 	</a:t>
                      </a:r>
                      <a:endParaRPr lang="en-US" dirty="0"/>
                    </a:p>
                  </a:txBody>
                  <a:tcPr/>
                </a:tc>
                <a:tc>
                  <a:txBody>
                    <a:bodyPr/>
                    <a:lstStyle/>
                    <a:p>
                      <a:r>
                        <a:rPr kumimoji="0" lang="en-US" sz="1800" kern="1200" baseline="0" dirty="0" smtClean="0">
                          <a:solidFill>
                            <a:schemeClr val="dk1"/>
                          </a:solidFill>
                          <a:latin typeface="+mn-lt"/>
                          <a:ea typeface="+mn-ea"/>
                          <a:cs typeface="+mn-cs"/>
                        </a:rPr>
                        <a:t>string temp="Class1 invoked: "; </a:t>
                      </a:r>
                    </a:p>
                    <a:p>
                      <a:r>
                        <a:rPr kumimoji="0" lang="en-US" sz="1800" kern="1200" baseline="0" dirty="0" smtClean="0">
                          <a:solidFill>
                            <a:schemeClr val="dk1"/>
                          </a:solidFill>
                          <a:latin typeface="+mn-lt"/>
                          <a:ea typeface="+mn-ea"/>
                          <a:cs typeface="+mn-cs"/>
                        </a:rPr>
                        <a:t>temp+=t; </a:t>
                      </a:r>
                    </a:p>
                    <a:p>
                      <a:r>
                        <a:rPr kumimoji="0" lang="en-US" sz="1800" kern="1200" baseline="0" dirty="0" err="1" smtClean="0">
                          <a:solidFill>
                            <a:schemeClr val="dk1"/>
                          </a:solidFill>
                          <a:latin typeface="+mn-lt"/>
                          <a:ea typeface="+mn-ea"/>
                          <a:cs typeface="+mn-cs"/>
                        </a:rPr>
                        <a:t>PushFunInvok</a:t>
                      </a:r>
                      <a:r>
                        <a:rPr kumimoji="0" lang="en-US" sz="1800" kern="1200" baseline="0" dirty="0" smtClean="0">
                          <a:solidFill>
                            <a:schemeClr val="dk1"/>
                          </a:solidFill>
                          <a:latin typeface="+mn-lt"/>
                          <a:ea typeface="+mn-ea"/>
                          <a:cs typeface="+mn-cs"/>
                        </a:rPr>
                        <a:t>(temp); </a:t>
                      </a:r>
                      <a:endParaRPr lang="en-US" dirty="0"/>
                    </a:p>
                  </a:txBody>
                  <a:tcPr/>
                </a:tc>
              </a:tr>
              <a:tr h="370840">
                <a:tc>
                  <a:txBody>
                    <a:bodyPr/>
                    <a:lstStyle/>
                    <a:p>
                      <a:r>
                        <a:rPr kumimoji="0" lang="en-US" sz="1800" kern="1200" baseline="0" dirty="0" smtClean="0">
                          <a:solidFill>
                            <a:schemeClr val="dk1"/>
                          </a:solidFill>
                          <a:latin typeface="+mn-lt"/>
                          <a:ea typeface="+mn-ea"/>
                          <a:cs typeface="+mn-cs"/>
                        </a:rPr>
                        <a:t>97 </a:t>
                      </a:r>
                    </a:p>
                    <a:p>
                      <a:r>
                        <a:rPr kumimoji="0" lang="en-US" sz="1800" kern="1200" baseline="0" dirty="0" smtClean="0">
                          <a:solidFill>
                            <a:schemeClr val="dk1"/>
                          </a:solidFill>
                          <a:latin typeface="+mn-lt"/>
                          <a:ea typeface="+mn-ea"/>
                          <a:cs typeface="+mn-cs"/>
                        </a:rPr>
                        <a:t>98 </a:t>
                      </a:r>
                    </a:p>
                    <a:p>
                      <a:r>
                        <a:rPr kumimoji="0" lang="en-US" sz="1800" kern="1200" baseline="0" dirty="0" smtClean="0">
                          <a:solidFill>
                            <a:schemeClr val="dk1"/>
                          </a:solidFill>
                          <a:latin typeface="+mn-lt"/>
                          <a:ea typeface="+mn-ea"/>
                          <a:cs typeface="+mn-cs"/>
                        </a:rPr>
                        <a:t>99 </a:t>
                      </a:r>
                    </a:p>
                    <a:p>
                      <a:r>
                        <a:rPr kumimoji="0" lang="en-US" sz="1800" kern="1200" baseline="0" dirty="0" smtClean="0">
                          <a:solidFill>
                            <a:schemeClr val="dk1"/>
                          </a:solidFill>
                          <a:latin typeface="+mn-lt"/>
                          <a:ea typeface="+mn-ea"/>
                          <a:cs typeface="+mn-cs"/>
                        </a:rPr>
                        <a:t>100 </a:t>
                      </a:r>
                    </a:p>
                    <a:p>
                      <a:r>
                        <a:rPr kumimoji="0" lang="en-US" sz="1800" kern="1200" baseline="0" dirty="0" smtClean="0">
                          <a:solidFill>
                            <a:schemeClr val="dk1"/>
                          </a:solidFill>
                          <a:latin typeface="+mn-lt"/>
                          <a:ea typeface="+mn-ea"/>
                          <a:cs typeface="+mn-cs"/>
                        </a:rPr>
                        <a:t>101 </a:t>
                      </a:r>
                    </a:p>
                    <a:p>
                      <a:r>
                        <a:rPr kumimoji="0" lang="en-US" sz="1800" kern="1200" baseline="0" dirty="0" smtClean="0">
                          <a:solidFill>
                            <a:schemeClr val="dk1"/>
                          </a:solidFill>
                          <a:latin typeface="+mn-lt"/>
                          <a:ea typeface="+mn-ea"/>
                          <a:cs typeface="+mn-cs"/>
                        </a:rPr>
                        <a:t>102 </a:t>
                      </a:r>
                    </a:p>
                    <a:p>
                      <a:r>
                        <a:rPr kumimoji="0" lang="en-US" sz="1800" kern="1200" baseline="0" dirty="0" smtClean="0">
                          <a:solidFill>
                            <a:schemeClr val="dk1"/>
                          </a:solidFill>
                          <a:latin typeface="+mn-lt"/>
                          <a:ea typeface="+mn-ea"/>
                          <a:cs typeface="+mn-cs"/>
                        </a:rPr>
                        <a:t>103 </a:t>
                      </a:r>
                    </a:p>
                    <a:p>
                      <a:r>
                        <a:rPr kumimoji="0" lang="en-US" sz="1800" kern="1200" baseline="0" dirty="0" smtClean="0">
                          <a:solidFill>
                            <a:schemeClr val="dk1"/>
                          </a:solidFill>
                          <a:latin typeface="+mn-lt"/>
                          <a:ea typeface="+mn-ea"/>
                          <a:cs typeface="+mn-cs"/>
                        </a:rPr>
                        <a:t>104 </a:t>
                      </a:r>
                    </a:p>
                    <a:p>
                      <a:r>
                        <a:rPr kumimoji="0" lang="en-US" sz="1800" kern="1200" baseline="0" dirty="0" smtClean="0">
                          <a:solidFill>
                            <a:schemeClr val="dk1"/>
                          </a:solidFill>
                          <a:latin typeface="+mn-lt"/>
                          <a:ea typeface="+mn-ea"/>
                          <a:cs typeface="+mn-cs"/>
                        </a:rPr>
                        <a:t>105 </a:t>
                      </a:r>
                    </a:p>
                    <a:p>
                      <a:r>
                        <a:rPr kumimoji="0" lang="en-US" sz="1800" kern="1200" baseline="0" dirty="0" smtClean="0">
                          <a:solidFill>
                            <a:schemeClr val="dk1"/>
                          </a:solidFill>
                          <a:latin typeface="+mn-lt"/>
                          <a:ea typeface="+mn-ea"/>
                          <a:cs typeface="+mn-cs"/>
                        </a:rPr>
                        <a:t>106 </a:t>
                      </a:r>
                    </a:p>
                  </a:txBody>
                  <a:tcPr/>
                </a:tc>
                <a:tc>
                  <a:txBody>
                    <a:bodyPr/>
                    <a:lstStyle/>
                    <a:p>
                      <a:r>
                        <a:rPr kumimoji="0" lang="en-US" sz="1800" kern="1200" baseline="0" dirty="0" smtClean="0">
                          <a:solidFill>
                            <a:schemeClr val="dk1"/>
                          </a:solidFill>
                          <a:latin typeface="+mn-lt"/>
                          <a:ea typeface="+mn-ea"/>
                          <a:cs typeface="+mn-cs"/>
                        </a:rPr>
                        <a:t>void </a:t>
                      </a:r>
                      <a:r>
                        <a:rPr kumimoji="0" lang="en-US" sz="1800" kern="1200" baseline="0" dirty="0" err="1" smtClean="0">
                          <a:solidFill>
                            <a:schemeClr val="dk1"/>
                          </a:solidFill>
                          <a:latin typeface="+mn-lt"/>
                          <a:ea typeface="+mn-ea"/>
                          <a:cs typeface="+mn-cs"/>
                        </a:rPr>
                        <a:t>PushFunInvok</a:t>
                      </a:r>
                      <a:r>
                        <a:rPr kumimoji="0" lang="en-US" sz="1800" kern="1200" baseline="0" dirty="0" smtClean="0">
                          <a:solidFill>
                            <a:schemeClr val="dk1"/>
                          </a:solidFill>
                          <a:latin typeface="+mn-lt"/>
                          <a:ea typeface="+mn-ea"/>
                          <a:cs typeface="+mn-cs"/>
                        </a:rPr>
                        <a:t>(std::string </a:t>
                      </a:r>
                      <a:r>
                        <a:rPr kumimoji="0" lang="en-US" sz="1800" kern="1200" baseline="0" dirty="0" err="1" smtClean="0">
                          <a:solidFill>
                            <a:schemeClr val="dk1"/>
                          </a:solidFill>
                          <a:latin typeface="+mn-lt"/>
                          <a:ea typeface="+mn-ea"/>
                          <a:cs typeface="+mn-cs"/>
                        </a:rPr>
                        <a:t>str</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if (</a:t>
                      </a:r>
                      <a:r>
                        <a:rPr kumimoji="0" lang="en-US" sz="1800" kern="1200" baseline="0" dirty="0" err="1" smtClean="0">
                          <a:solidFill>
                            <a:schemeClr val="dk1"/>
                          </a:solidFill>
                          <a:latin typeface="+mn-lt"/>
                          <a:ea typeface="+mn-ea"/>
                          <a:cs typeface="+mn-cs"/>
                        </a:rPr>
                        <a:t>topInvok</a:t>
                      </a:r>
                      <a:r>
                        <a:rPr kumimoji="0" lang="en-US" sz="1800" kern="1200" baseline="0" dirty="0" smtClean="0">
                          <a:solidFill>
                            <a:schemeClr val="dk1"/>
                          </a:solidFill>
                          <a:latin typeface="+mn-lt"/>
                          <a:ea typeface="+mn-ea"/>
                          <a:cs typeface="+mn-cs"/>
                        </a:rPr>
                        <a:t> &lt; 100) </a:t>
                      </a:r>
                    </a:p>
                    <a:p>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funinvokes</a:t>
                      </a:r>
                      <a:r>
                        <a:rPr kumimoji="0" lang="en-US" sz="1800" kern="1200" baseline="0" dirty="0" smtClean="0">
                          <a:solidFill>
                            <a:schemeClr val="dk1"/>
                          </a:solidFill>
                          <a:latin typeface="+mn-lt"/>
                          <a:ea typeface="+mn-ea"/>
                          <a:cs typeface="+mn-cs"/>
                        </a:rPr>
                        <a:t>[</a:t>
                      </a:r>
                      <a:r>
                        <a:rPr kumimoji="0" lang="en-US" sz="1800" kern="1200" baseline="0" dirty="0" err="1" smtClean="0">
                          <a:solidFill>
                            <a:schemeClr val="dk1"/>
                          </a:solidFill>
                          <a:latin typeface="+mn-lt"/>
                          <a:ea typeface="+mn-ea"/>
                          <a:cs typeface="+mn-cs"/>
                        </a:rPr>
                        <a:t>topInvok</a:t>
                      </a:r>
                      <a:r>
                        <a:rPr kumimoji="0" lang="en-US" sz="1800" kern="1200" baseline="0" dirty="0" smtClean="0">
                          <a:solidFill>
                            <a:schemeClr val="dk1"/>
                          </a:solidFill>
                          <a:latin typeface="+mn-lt"/>
                          <a:ea typeface="+mn-ea"/>
                          <a:cs typeface="+mn-cs"/>
                        </a:rPr>
                        <a:t>]=</a:t>
                      </a:r>
                      <a:r>
                        <a:rPr kumimoji="0" lang="en-US" sz="1800" kern="1200" baseline="0" dirty="0" err="1" smtClean="0">
                          <a:solidFill>
                            <a:schemeClr val="dk1"/>
                          </a:solidFill>
                          <a:latin typeface="+mn-lt"/>
                          <a:ea typeface="+mn-ea"/>
                          <a:cs typeface="+mn-cs"/>
                        </a:rPr>
                        <a:t>str</a:t>
                      </a:r>
                      <a:r>
                        <a:rPr kumimoji="0" lang="en-US" sz="1800" kern="1200" baseline="0" dirty="0" smtClean="0">
                          <a:solidFill>
                            <a:schemeClr val="dk1"/>
                          </a:solidFill>
                          <a:latin typeface="+mn-lt"/>
                          <a:ea typeface="+mn-ea"/>
                          <a:cs typeface="+mn-cs"/>
                        </a:rPr>
                        <a:t>; </a:t>
                      </a:r>
                    </a:p>
                    <a:p>
                      <a:r>
                        <a:rPr kumimoji="0" lang="en-US" sz="1800" kern="1200" baseline="0" dirty="0" err="1" smtClean="0">
                          <a:solidFill>
                            <a:schemeClr val="dk1"/>
                          </a:solidFill>
                          <a:latin typeface="+mn-lt"/>
                          <a:ea typeface="+mn-ea"/>
                          <a:cs typeface="+mn-cs"/>
                        </a:rPr>
                        <a:t>topInvok</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else </a:t>
                      </a:r>
                    </a:p>
                    <a:p>
                      <a:r>
                        <a:rPr kumimoji="0" lang="en-US" sz="1800" kern="1200" baseline="0" dirty="0" err="1" smtClean="0">
                          <a:solidFill>
                            <a:schemeClr val="dk1"/>
                          </a:solidFill>
                          <a:latin typeface="+mn-lt"/>
                          <a:ea typeface="+mn-ea"/>
                          <a:cs typeface="+mn-cs"/>
                        </a:rPr>
                        <a:t>ErrorInSizeFunInvok</a:t>
                      </a:r>
                      <a:r>
                        <a:rPr kumimoji="0" lang="en-US" sz="1800" kern="1200" baseline="0" dirty="0" smtClean="0">
                          <a:solidFill>
                            <a:schemeClr val="dk1"/>
                          </a:solidFill>
                          <a:latin typeface="+mn-lt"/>
                          <a:ea typeface="+mn-ea"/>
                          <a:cs typeface="+mn-cs"/>
                        </a:rPr>
                        <a:t>(); </a:t>
                      </a:r>
                    </a:p>
                    <a:p>
                      <a:r>
                        <a:rPr kumimoji="0" lang="en-US" sz="1800" kern="1200" baseline="0" dirty="0" smtClean="0">
                          <a:solidFill>
                            <a:schemeClr val="dk1"/>
                          </a:solidFill>
                          <a:latin typeface="+mn-lt"/>
                          <a:ea typeface="+mn-ea"/>
                          <a:cs typeface="+mn-cs"/>
                        </a:rPr>
                        <a:t>} 	</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3F9BB74-13F1-46B0-949E-0F5C810988C2}" type="slidenum">
              <a:rPr lang="en-US" smtClean="0"/>
              <a:pPr/>
              <a:t>43</a:t>
            </a:fld>
            <a:endParaRPr lang="en-US"/>
          </a:p>
        </p:txBody>
      </p:sp>
      <p:sp>
        <p:nvSpPr>
          <p:cNvPr id="6" name="TextBox 5"/>
          <p:cNvSpPr txBox="1"/>
          <p:nvPr/>
        </p:nvSpPr>
        <p:spPr>
          <a:xfrm>
            <a:off x="1828800" y="2438400"/>
            <a:ext cx="373820" cy="369332"/>
          </a:xfrm>
          <a:prstGeom prst="rect">
            <a:avLst/>
          </a:prstGeom>
          <a:noFill/>
        </p:spPr>
        <p:txBody>
          <a:bodyPr wrap="none" rtlCol="0">
            <a:spAutoFit/>
          </a:bodyPr>
          <a:lstStyle/>
          <a:p>
            <a:r>
              <a:rPr lang="en-US" dirty="0" smtClean="0"/>
              <a:t>S1</a:t>
            </a:r>
            <a:endParaRPr lang="en-US" dirty="0"/>
          </a:p>
        </p:txBody>
      </p:sp>
      <p:sp>
        <p:nvSpPr>
          <p:cNvPr id="7" name="TextBox 6"/>
          <p:cNvSpPr txBox="1"/>
          <p:nvPr/>
        </p:nvSpPr>
        <p:spPr>
          <a:xfrm>
            <a:off x="1828800" y="4648200"/>
            <a:ext cx="413896" cy="369332"/>
          </a:xfrm>
          <a:prstGeom prst="rect">
            <a:avLst/>
          </a:prstGeom>
          <a:noFill/>
        </p:spPr>
        <p:txBody>
          <a:bodyPr wrap="none" rtlCol="0">
            <a:spAutoFit/>
          </a:bodyPr>
          <a:lstStyle/>
          <a:p>
            <a:r>
              <a:rPr lang="en-US" dirty="0" smtClean="0"/>
              <a:t>S2</a:t>
            </a:r>
            <a:endParaRPr lang="en-US" dirty="0"/>
          </a:p>
        </p:txBody>
      </p:sp>
      <p:sp>
        <p:nvSpPr>
          <p:cNvPr id="9" name="Rectangle 8"/>
          <p:cNvSpPr/>
          <p:nvPr/>
        </p:nvSpPr>
        <p:spPr>
          <a:xfrm>
            <a:off x="2286000" y="2971800"/>
            <a:ext cx="3581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7800" y="3581400"/>
            <a:ext cx="1600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p:cNvCxnSpPr>
            <a:stCxn id="6" idx="1"/>
            <a:endCxn id="9" idx="1"/>
          </p:cNvCxnSpPr>
          <p:nvPr/>
        </p:nvCxnSpPr>
        <p:spPr>
          <a:xfrm rot="10800000" flipH="1" flipV="1">
            <a:off x="1828800" y="2623066"/>
            <a:ext cx="457200" cy="53923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hape 13"/>
          <p:cNvCxnSpPr>
            <a:stCxn id="9" idx="3"/>
            <a:endCxn id="10" idx="0"/>
          </p:cNvCxnSpPr>
          <p:nvPr/>
        </p:nvCxnSpPr>
        <p:spPr>
          <a:xfrm>
            <a:off x="5867400" y="3162300"/>
            <a:ext cx="190500" cy="4191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hape 15"/>
          <p:cNvCxnSpPr>
            <a:stCxn id="10" idx="2"/>
            <a:endCxn id="7" idx="1"/>
          </p:cNvCxnSpPr>
          <p:nvPr/>
        </p:nvCxnSpPr>
        <p:spPr>
          <a:xfrm rot="5400000">
            <a:off x="3508117" y="2283083"/>
            <a:ext cx="870466" cy="4229100"/>
          </a:xfrm>
          <a:prstGeom prst="curvedConnector4">
            <a:avLst>
              <a:gd name="adj1" fmla="val 8895"/>
              <a:gd name="adj2" fmla="val 105405"/>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Determination of Our Slices</a:t>
            </a:r>
            <a:endParaRPr lang="en-US" dirty="0"/>
          </a:p>
        </p:txBody>
      </p:sp>
      <p:sp>
        <p:nvSpPr>
          <p:cNvPr id="3" name="Content Placeholder 2"/>
          <p:cNvSpPr>
            <a:spLocks noGrp="1"/>
          </p:cNvSpPr>
          <p:nvPr>
            <p:ph idx="1"/>
          </p:nvPr>
        </p:nvSpPr>
        <p:spPr/>
        <p:txBody>
          <a:bodyPr/>
          <a:lstStyle/>
          <a:p>
            <a:endParaRPr lang="en-US" sz="3200" dirty="0" smtClean="0">
              <a:solidFill>
                <a:srgbClr val="000000"/>
              </a:solidFill>
              <a:latin typeface="Times New Roman"/>
            </a:endParaRPr>
          </a:p>
          <a:p>
            <a:r>
              <a:rPr lang="en-US" sz="2800" i="1" dirty="0" err="1" smtClean="0">
                <a:solidFill>
                  <a:srgbClr val="000000"/>
                </a:solidFill>
                <a:latin typeface="Times New Roman"/>
              </a:rPr>
              <a:t>SL</a:t>
            </a:r>
            <a:r>
              <a:rPr lang="en-US" sz="1600" i="1" dirty="0" err="1" smtClean="0">
                <a:solidFill>
                  <a:srgbClr val="000000"/>
                </a:solidFill>
                <a:latin typeface="Times New Roman"/>
              </a:rPr>
              <a:t>stxC</a:t>
            </a:r>
            <a:r>
              <a:rPr lang="en-US" sz="1600" i="1" dirty="0" smtClean="0">
                <a:solidFill>
                  <a:srgbClr val="000000"/>
                </a:solidFill>
                <a:latin typeface="Times New Roman"/>
              </a:rPr>
              <a:t> </a:t>
            </a:r>
            <a:r>
              <a:rPr lang="en-US" sz="2800" i="1" dirty="0" smtClean="0">
                <a:solidFill>
                  <a:srgbClr val="000000"/>
                </a:solidFill>
                <a:latin typeface="Times New Roman"/>
              </a:rPr>
              <a:t>is the set of all program statements which are related to the statement </a:t>
            </a:r>
            <a:r>
              <a:rPr lang="en-US" sz="2800" i="1" dirty="0" err="1" smtClean="0">
                <a:solidFill>
                  <a:srgbClr val="000000"/>
                </a:solidFill>
                <a:latin typeface="Times New Roman"/>
              </a:rPr>
              <a:t>st</a:t>
            </a:r>
            <a:r>
              <a:rPr lang="en-US" sz="2800" i="1" dirty="0" smtClean="0">
                <a:solidFill>
                  <a:srgbClr val="000000"/>
                </a:solidFill>
                <a:latin typeface="Times New Roman"/>
              </a:rPr>
              <a:t> based on the conditions</a:t>
            </a:r>
          </a:p>
          <a:p>
            <a:endParaRPr lang="en-US" sz="3200" dirty="0" smtClean="0">
              <a:solidFill>
                <a:srgbClr val="000000"/>
              </a:solidFill>
              <a:latin typeface="Times New Roman"/>
            </a:endParaRPr>
          </a:p>
          <a:p>
            <a:r>
              <a:rPr lang="en-US" sz="2800" i="1" dirty="0" err="1" smtClean="0">
                <a:solidFill>
                  <a:srgbClr val="000000"/>
                </a:solidFill>
                <a:latin typeface="Times New Roman"/>
              </a:rPr>
              <a:t>SL</a:t>
            </a:r>
            <a:r>
              <a:rPr lang="en-US" sz="1600" i="1" dirty="0" err="1" smtClean="0">
                <a:solidFill>
                  <a:srgbClr val="000000"/>
                </a:solidFill>
                <a:latin typeface="Times New Roman"/>
              </a:rPr>
              <a:t>dxC</a:t>
            </a:r>
            <a:r>
              <a:rPr lang="en-US" sz="1600" i="1" dirty="0" smtClean="0">
                <a:solidFill>
                  <a:srgbClr val="000000"/>
                </a:solidFill>
                <a:latin typeface="Times New Roman"/>
              </a:rPr>
              <a:t> </a:t>
            </a:r>
            <a:r>
              <a:rPr lang="en-US" sz="2800" i="1" dirty="0" smtClean="0">
                <a:solidFill>
                  <a:srgbClr val="000000"/>
                </a:solidFill>
                <a:latin typeface="Times New Roman"/>
              </a:rPr>
              <a:t>is the union of all </a:t>
            </a:r>
            <a:r>
              <a:rPr lang="en-US" sz="2800" i="1" dirty="0" err="1" smtClean="0">
                <a:solidFill>
                  <a:srgbClr val="000000"/>
                </a:solidFill>
                <a:latin typeface="Times New Roman"/>
              </a:rPr>
              <a:t>SL</a:t>
            </a:r>
            <a:r>
              <a:rPr lang="en-US" sz="1600" i="1" dirty="0" err="1" smtClean="0">
                <a:solidFill>
                  <a:srgbClr val="000000"/>
                </a:solidFill>
                <a:latin typeface="Times New Roman"/>
              </a:rPr>
              <a:t>stxC</a:t>
            </a:r>
            <a:r>
              <a:rPr lang="en-US" sz="1600" i="1" dirty="0" smtClean="0">
                <a:solidFill>
                  <a:srgbClr val="000000"/>
                </a:solidFill>
                <a:latin typeface="Times New Roman"/>
              </a:rPr>
              <a:t> </a:t>
            </a:r>
            <a:r>
              <a:rPr lang="en-US" sz="2800" i="1" dirty="0" smtClean="0">
                <a:solidFill>
                  <a:srgbClr val="000000"/>
                </a:solidFill>
                <a:latin typeface="Times New Roman"/>
              </a:rPr>
              <a:t>where </a:t>
            </a:r>
            <a:r>
              <a:rPr lang="en-US" sz="2800" i="1" dirty="0" err="1" smtClean="0">
                <a:solidFill>
                  <a:srgbClr val="000000"/>
                </a:solidFill>
                <a:latin typeface="Times New Roman"/>
              </a:rPr>
              <a:t>st</a:t>
            </a:r>
            <a:r>
              <a:rPr lang="en-US" sz="2800" i="1" dirty="0" smtClean="0">
                <a:solidFill>
                  <a:srgbClr val="000000"/>
                </a:solidFill>
                <a:latin typeface="Times New Roman"/>
              </a:rPr>
              <a:t> Є </a:t>
            </a:r>
            <a:r>
              <a:rPr lang="en-US" sz="2800" i="1" dirty="0" err="1" smtClean="0">
                <a:solidFill>
                  <a:srgbClr val="000000"/>
                </a:solidFill>
                <a:latin typeface="Times New Roman"/>
              </a:rPr>
              <a:t>ST</a:t>
            </a:r>
            <a:r>
              <a:rPr lang="en-US" sz="1600" i="1" dirty="0" err="1" smtClean="0">
                <a:solidFill>
                  <a:srgbClr val="000000"/>
                </a:solidFill>
                <a:latin typeface="Times New Roman"/>
              </a:rPr>
              <a:t>dxC</a:t>
            </a:r>
            <a:r>
              <a:rPr lang="en-US" sz="1600" i="1" dirty="0" smtClean="0">
                <a:solidFill>
                  <a:srgbClr val="000000"/>
                </a:solidFill>
                <a:latin typeface="Times New Roman"/>
              </a:rPr>
              <a:t> </a:t>
            </a:r>
            <a:r>
              <a:rPr lang="en-US" sz="2800" i="1" dirty="0" smtClean="0">
                <a:solidFill>
                  <a:srgbClr val="000000"/>
                </a:solidFill>
                <a:latin typeface="Times New Roman"/>
              </a:rPr>
              <a:t>and d Є DM</a:t>
            </a:r>
            <a:r>
              <a:rPr lang="en-US" sz="1600" i="1" dirty="0" smtClean="0">
                <a:solidFill>
                  <a:srgbClr val="000000"/>
                </a:solidFill>
                <a:latin typeface="Times New Roman"/>
              </a:rPr>
              <a:t>C</a:t>
            </a:r>
            <a:r>
              <a:rPr lang="en-US" sz="2800" i="1" dirty="0" smtClean="0">
                <a:solidFill>
                  <a:srgbClr val="000000"/>
                </a:solidFill>
                <a:latin typeface="Times New Roman"/>
              </a:rPr>
              <a:t>. </a:t>
            </a:r>
          </a:p>
          <a:p>
            <a:pPr lvl="1"/>
            <a:r>
              <a:rPr lang="en-US" i="1" dirty="0" err="1" smtClean="0"/>
              <a:t>SL</a:t>
            </a:r>
            <a:r>
              <a:rPr lang="en-US" i="1" baseline="-25000" dirty="0" err="1" smtClean="0"/>
              <a:t>dxC</a:t>
            </a:r>
            <a:r>
              <a:rPr lang="en-US" i="1" dirty="0" smtClean="0"/>
              <a:t>= </a:t>
            </a:r>
            <a:endParaRPr lang="en-US" dirty="0" smtClean="0"/>
          </a:p>
          <a:p>
            <a:pPr lvl="1"/>
            <a:endParaRPr lang="en-US" i="1" dirty="0" smtClean="0">
              <a:solidFill>
                <a:srgbClr val="000000"/>
              </a:solidFill>
              <a:latin typeface="Times New Roman"/>
            </a:endParaRP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44</a:t>
            </a:fld>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4800600"/>
            <a:ext cx="1822174" cy="762000"/>
          </a:xfrm>
          <a:prstGeom prst="rect">
            <a:avLst/>
          </a:prstGeom>
          <a:noFill/>
        </p:spPr>
      </p:pic>
      <p:sp>
        <p:nvSpPr>
          <p:cNvPr id="8" name="TextBox 7"/>
          <p:cNvSpPr txBox="1"/>
          <p:nvPr/>
        </p:nvSpPr>
        <p:spPr>
          <a:xfrm>
            <a:off x="6553200" y="0"/>
            <a:ext cx="2590800" cy="369332"/>
          </a:xfrm>
          <a:prstGeom prst="rect">
            <a:avLst/>
          </a:prstGeom>
          <a:noFill/>
        </p:spPr>
        <p:txBody>
          <a:bodyPr wrap="square" rtlCol="0">
            <a:spAutoFit/>
          </a:bodyPr>
          <a:lstStyle/>
          <a:p>
            <a:r>
              <a:rPr lang="en-US" dirty="0" smtClean="0"/>
              <a:t>Page 41 of Dissertation</a:t>
            </a:r>
            <a:endParaRPr lang="en-US" dirty="0"/>
          </a:p>
        </p:txBody>
      </p:sp>
    </p:spTree>
  </p:cSld>
  <p:clrMapOvr>
    <a:masterClrMapping/>
  </p:clrMapOvr>
  <p:transition advTm="10307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Slice Graph</a:t>
            </a:r>
            <a:endParaRPr lang="en-US" dirty="0"/>
          </a:p>
        </p:txBody>
      </p:sp>
      <p:sp>
        <p:nvSpPr>
          <p:cNvPr id="3" name="Content Placeholder 2"/>
          <p:cNvSpPr>
            <a:spLocks noGrp="1"/>
          </p:cNvSpPr>
          <p:nvPr>
            <p:ph idx="1"/>
          </p:nvPr>
        </p:nvSpPr>
        <p:spPr/>
        <p:txBody>
          <a:bodyPr/>
          <a:lstStyle/>
          <a:p>
            <a:r>
              <a:rPr lang="en-US" dirty="0" smtClean="0"/>
              <a:t>We generate a Data-Slice-Graph (DSG) to evaluate cohesiveness of the class </a:t>
            </a:r>
          </a:p>
          <a:p>
            <a:r>
              <a:rPr lang="en-US" dirty="0" smtClean="0"/>
              <a:t>It provides information for evaluating cohesion and suggesting refactoring </a:t>
            </a:r>
          </a:p>
          <a:p>
            <a:r>
              <a:rPr lang="en-US" dirty="0" smtClean="0"/>
              <a:t>Each node represents a data member of the class</a:t>
            </a:r>
          </a:p>
          <a:p>
            <a:r>
              <a:rPr lang="en-US" dirty="0" smtClean="0"/>
              <a:t>Edges are due to the relationship between slices</a:t>
            </a: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45</a:t>
            </a:fld>
            <a:endParaRPr lang="en-US"/>
          </a:p>
        </p:txBody>
      </p:sp>
    </p:spTree>
  </p:cSld>
  <p:clrMapOvr>
    <a:masterClrMapping/>
  </p:clrMapOvr>
  <p:transition advTm="58111"/>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Slice Graph</a:t>
            </a:r>
            <a:endParaRPr lang="en-US" dirty="0"/>
          </a:p>
        </p:txBody>
      </p:sp>
      <p:sp>
        <p:nvSpPr>
          <p:cNvPr id="3" name="Content Placeholder 2"/>
          <p:cNvSpPr>
            <a:spLocks noGrp="1"/>
          </p:cNvSpPr>
          <p:nvPr>
            <p:ph idx="1"/>
          </p:nvPr>
        </p:nvSpPr>
        <p:spPr/>
        <p:txBody>
          <a:bodyPr/>
          <a:lstStyle/>
          <a:p>
            <a:r>
              <a:rPr lang="en-US" sz="2800" i="1" dirty="0" smtClean="0">
                <a:solidFill>
                  <a:srgbClr val="000000"/>
                </a:solidFill>
                <a:latin typeface="Times New Roman"/>
              </a:rPr>
              <a:t>DSG= (V, E) is a undirected graph such that V is the finite set of data members representing vertices in the graph and E is the finite set of relationships between data members representing edges in the graph. </a:t>
            </a:r>
            <a:endParaRPr lang="en-US" sz="3200" dirty="0" smtClean="0">
              <a:solidFill>
                <a:srgbClr val="000000"/>
              </a:solidFill>
              <a:latin typeface="Times New Roman"/>
            </a:endParaRPr>
          </a:p>
          <a:p>
            <a:r>
              <a:rPr lang="en-US" sz="2800" i="1" dirty="0" smtClean="0">
                <a:solidFill>
                  <a:srgbClr val="000000"/>
                </a:solidFill>
                <a:latin typeface="Times New Roman"/>
              </a:rPr>
              <a:t>|V| is the number of data members of the class </a:t>
            </a:r>
          </a:p>
          <a:p>
            <a:r>
              <a:rPr lang="en-US" sz="2800" i="1" dirty="0" smtClean="0">
                <a:solidFill>
                  <a:srgbClr val="000000"/>
                </a:solidFill>
                <a:latin typeface="Times New Roman"/>
              </a:rPr>
              <a:t>v1v2 </a:t>
            </a:r>
            <a:r>
              <a:rPr lang="az-Cyrl-AZ" sz="2800" i="1" dirty="0" smtClean="0">
                <a:solidFill>
                  <a:srgbClr val="000000"/>
                </a:solidFill>
                <a:latin typeface="Times New Roman"/>
              </a:rPr>
              <a:t>Є </a:t>
            </a:r>
            <a:r>
              <a:rPr lang="en-US" sz="2800" i="1" dirty="0" smtClean="0">
                <a:solidFill>
                  <a:srgbClr val="000000"/>
                </a:solidFill>
                <a:latin typeface="Times New Roman"/>
              </a:rPr>
              <a:t>E </a:t>
            </a:r>
            <a:r>
              <a:rPr lang="en-US" sz="2800" i="1" dirty="0" err="1" smtClean="0">
                <a:solidFill>
                  <a:srgbClr val="000000"/>
                </a:solidFill>
                <a:latin typeface="Times New Roman"/>
              </a:rPr>
              <a:t>iff</a:t>
            </a:r>
            <a:r>
              <a:rPr lang="en-US" sz="2800" i="1" dirty="0" smtClean="0">
                <a:solidFill>
                  <a:srgbClr val="000000"/>
                </a:solidFill>
                <a:latin typeface="Times New Roman"/>
              </a:rPr>
              <a:t> SL</a:t>
            </a:r>
            <a:r>
              <a:rPr lang="en-US" sz="1600" i="1" dirty="0" smtClean="0">
                <a:solidFill>
                  <a:srgbClr val="000000"/>
                </a:solidFill>
                <a:latin typeface="Times New Roman"/>
              </a:rPr>
              <a:t>v1xC </a:t>
            </a:r>
            <a:r>
              <a:rPr lang="en-US" sz="2800" i="1" dirty="0" smtClean="0">
                <a:solidFill>
                  <a:srgbClr val="000000"/>
                </a:solidFill>
                <a:latin typeface="Times New Roman"/>
              </a:rPr>
              <a:t>∩ SL</a:t>
            </a:r>
            <a:r>
              <a:rPr lang="en-US" sz="1600" i="1" dirty="0" smtClean="0">
                <a:solidFill>
                  <a:srgbClr val="000000"/>
                </a:solidFill>
                <a:latin typeface="Times New Roman"/>
              </a:rPr>
              <a:t>v2xC </a:t>
            </a:r>
            <a:r>
              <a:rPr lang="en-US" sz="2800" i="1" dirty="0" smtClean="0">
                <a:solidFill>
                  <a:srgbClr val="000000"/>
                </a:solidFill>
                <a:latin typeface="Times New Roman"/>
              </a:rPr>
              <a:t>≠Ø</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46</a:t>
            </a:fld>
            <a:endParaRPr lang="en-US"/>
          </a:p>
        </p:txBody>
      </p:sp>
    </p:spTree>
  </p:cSld>
  <p:clrMapOvr>
    <a:masterClrMapping/>
  </p:clrMapOvr>
  <p:transition advTm="38844"/>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Cohesion Metric</a:t>
            </a:r>
            <a:endParaRPr lang="en-US" dirty="0"/>
          </a:p>
        </p:txBody>
      </p:sp>
      <p:sp>
        <p:nvSpPr>
          <p:cNvPr id="3" name="Content Placeholder 2"/>
          <p:cNvSpPr>
            <a:spLocks noGrp="1"/>
          </p:cNvSpPr>
          <p:nvPr>
            <p:ph idx="1"/>
          </p:nvPr>
        </p:nvSpPr>
        <p:spPr/>
        <p:txBody>
          <a:bodyPr/>
          <a:lstStyle/>
          <a:p>
            <a:r>
              <a:rPr lang="en-US" dirty="0" smtClean="0"/>
              <a:t>Quantitative and Constructive</a:t>
            </a:r>
          </a:p>
          <a:p>
            <a:r>
              <a:rPr lang="en-US" dirty="0" smtClean="0"/>
              <a:t>It is defined as the number of connected components, NC in its DSG </a:t>
            </a:r>
          </a:p>
          <a:p>
            <a:r>
              <a:rPr lang="en-US" dirty="0" smtClean="0"/>
              <a:t>The bigger NC, less cohesive our class is</a:t>
            </a:r>
          </a:p>
          <a:p>
            <a:r>
              <a:rPr lang="en-US" dirty="0" smtClean="0"/>
              <a:t>Each connected component in DSG refers to one abstraction</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47</a:t>
            </a:fld>
            <a:endParaRPr lang="en-US"/>
          </a:p>
        </p:txBody>
      </p:sp>
      <p:sp>
        <p:nvSpPr>
          <p:cNvPr id="59425"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advTm="43196"/>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Cohesion Values</a:t>
            </a:r>
            <a:endParaRPr lang="en-US" dirty="0"/>
          </a:p>
        </p:txBody>
      </p:sp>
      <p:sp>
        <p:nvSpPr>
          <p:cNvPr id="3" name="Content Placeholder 2"/>
          <p:cNvSpPr>
            <a:spLocks noGrp="1"/>
          </p:cNvSpPr>
          <p:nvPr>
            <p:ph idx="1"/>
          </p:nvPr>
        </p:nvSpPr>
        <p:spPr/>
        <p:txBody>
          <a:bodyPr>
            <a:normAutofit/>
          </a:bodyPr>
          <a:lstStyle/>
          <a:p>
            <a:endParaRPr lang="en-US" sz="3200" dirty="0" smtClean="0">
              <a:solidFill>
                <a:srgbClr val="000000"/>
              </a:solidFill>
              <a:latin typeface="Times New Roman"/>
            </a:endParaRPr>
          </a:p>
          <a:p>
            <a:r>
              <a:rPr lang="en-US" sz="2800" i="1" dirty="0" smtClean="0">
                <a:solidFill>
                  <a:srgbClr val="000000"/>
                </a:solidFill>
                <a:latin typeface="Times New Roman"/>
              </a:rPr>
              <a:t>NC = 0 means class does not have any data members.</a:t>
            </a:r>
          </a:p>
          <a:p>
            <a:r>
              <a:rPr lang="en-US" sz="2800" i="1" dirty="0" smtClean="0">
                <a:solidFill>
                  <a:srgbClr val="000000"/>
                </a:solidFill>
                <a:latin typeface="Times New Roman"/>
              </a:rPr>
              <a:t>NC = 1 occurs when the class has only one abstraction</a:t>
            </a:r>
          </a:p>
          <a:p>
            <a:r>
              <a:rPr lang="en-US" sz="2800" i="1" dirty="0" smtClean="0">
                <a:solidFill>
                  <a:srgbClr val="000000"/>
                </a:solidFill>
                <a:latin typeface="Times New Roman"/>
              </a:rPr>
              <a:t>NC &gt; 1 occurs when the class has more than one abstraction. </a:t>
            </a: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48</a:t>
            </a:fld>
            <a:endParaRPr lang="en-US"/>
          </a:p>
        </p:txBody>
      </p:sp>
    </p:spTree>
  </p:cSld>
  <p:clrMapOvr>
    <a:masterClrMapping/>
  </p:clrMapOvr>
  <p:transition advTm="65568"/>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Suggesting Extract Class Refactoring</a:t>
            </a:r>
            <a:endParaRPr lang="en-US" dirty="0"/>
          </a:p>
        </p:txBody>
      </p:sp>
      <p:sp>
        <p:nvSpPr>
          <p:cNvPr id="3" name="Content Placeholder 2"/>
          <p:cNvSpPr>
            <a:spLocks noGrp="1"/>
          </p:cNvSpPr>
          <p:nvPr>
            <p:ph idx="1"/>
          </p:nvPr>
        </p:nvSpPr>
        <p:spPr/>
        <p:txBody>
          <a:bodyPr/>
          <a:lstStyle/>
          <a:p>
            <a:r>
              <a:rPr lang="en-US" dirty="0" smtClean="0"/>
              <a:t>C1 and C2 represent two different abstractions</a:t>
            </a:r>
          </a:p>
          <a:p>
            <a:pPr lvl="1"/>
            <a:r>
              <a:rPr lang="en-US" dirty="0" smtClean="0"/>
              <a:t>C1 = v1-v5 with slices</a:t>
            </a:r>
          </a:p>
          <a:p>
            <a:pPr lvl="1"/>
            <a:r>
              <a:rPr lang="en-US" dirty="0" smtClean="0"/>
              <a:t>C2= v6-v8 with their slices</a:t>
            </a:r>
          </a:p>
          <a:p>
            <a:r>
              <a:rPr lang="en-US" dirty="0" smtClean="0"/>
              <a:t>Each consecutive set of statements in the slice of any data member constructs a method </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49</a:t>
            </a:fld>
            <a:endParaRPr lang="en-US"/>
          </a:p>
        </p:txBody>
      </p:sp>
      <p:grpSp>
        <p:nvGrpSpPr>
          <p:cNvPr id="5" name="Canvas 3"/>
          <p:cNvGrpSpPr>
            <a:grpSpLocks/>
          </p:cNvGrpSpPr>
          <p:nvPr/>
        </p:nvGrpSpPr>
        <p:grpSpPr bwMode="auto">
          <a:xfrm>
            <a:off x="2209800" y="4572000"/>
            <a:ext cx="4419600" cy="1524000"/>
            <a:chOff x="0" y="0"/>
            <a:chExt cx="26670" cy="9620"/>
          </a:xfrm>
        </p:grpSpPr>
        <p:sp>
          <p:nvSpPr>
            <p:cNvPr id="6" name="AutoShape 32"/>
            <p:cNvSpPr>
              <a:spLocks noChangeAspect="1" noChangeArrowheads="1"/>
            </p:cNvSpPr>
            <p:nvPr/>
          </p:nvSpPr>
          <p:spPr bwMode="auto">
            <a:xfrm>
              <a:off x="0" y="0"/>
              <a:ext cx="26670" cy="962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Oval 5"/>
            <p:cNvSpPr>
              <a:spLocks noChangeArrowheads="1"/>
            </p:cNvSpPr>
            <p:nvPr/>
          </p:nvSpPr>
          <p:spPr bwMode="auto">
            <a:xfrm>
              <a:off x="6477" y="2114"/>
              <a:ext cx="1619" cy="152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6"/>
            <p:cNvSpPr>
              <a:spLocks noChangeArrowheads="1"/>
            </p:cNvSpPr>
            <p:nvPr/>
          </p:nvSpPr>
          <p:spPr bwMode="auto">
            <a:xfrm>
              <a:off x="10572" y="2114"/>
              <a:ext cx="1620" cy="152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7"/>
            <p:cNvSpPr>
              <a:spLocks noChangeArrowheads="1"/>
            </p:cNvSpPr>
            <p:nvPr/>
          </p:nvSpPr>
          <p:spPr bwMode="auto">
            <a:xfrm>
              <a:off x="6477" y="6305"/>
              <a:ext cx="1619" cy="152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8"/>
            <p:cNvSpPr>
              <a:spLocks noChangeArrowheads="1"/>
            </p:cNvSpPr>
            <p:nvPr/>
          </p:nvSpPr>
          <p:spPr bwMode="auto">
            <a:xfrm>
              <a:off x="10572" y="6191"/>
              <a:ext cx="1620" cy="152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9"/>
            <p:cNvSpPr>
              <a:spLocks noChangeArrowheads="1"/>
            </p:cNvSpPr>
            <p:nvPr/>
          </p:nvSpPr>
          <p:spPr bwMode="auto">
            <a:xfrm>
              <a:off x="14001" y="6305"/>
              <a:ext cx="1620" cy="152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0"/>
            <p:cNvSpPr>
              <a:spLocks noChangeArrowheads="1"/>
            </p:cNvSpPr>
            <p:nvPr/>
          </p:nvSpPr>
          <p:spPr bwMode="auto">
            <a:xfrm>
              <a:off x="15525" y="2114"/>
              <a:ext cx="1620" cy="15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11"/>
            <p:cNvSpPr>
              <a:spLocks noChangeArrowheads="1"/>
            </p:cNvSpPr>
            <p:nvPr/>
          </p:nvSpPr>
          <p:spPr bwMode="auto">
            <a:xfrm>
              <a:off x="20193" y="6305"/>
              <a:ext cx="1619" cy="15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2"/>
            <p:cNvSpPr>
              <a:spLocks noChangeArrowheads="1"/>
            </p:cNvSpPr>
            <p:nvPr/>
          </p:nvSpPr>
          <p:spPr bwMode="auto">
            <a:xfrm>
              <a:off x="20193" y="2114"/>
              <a:ext cx="1619" cy="15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AutoShape 13"/>
            <p:cNvSpPr>
              <a:spLocks noChangeShapeType="1"/>
            </p:cNvSpPr>
            <p:nvPr/>
          </p:nvSpPr>
          <p:spPr bwMode="auto">
            <a:xfrm>
              <a:off x="8096" y="7061"/>
              <a:ext cx="3238"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AutoShape 14"/>
            <p:cNvSpPr>
              <a:spLocks noChangeShapeType="1"/>
            </p:cNvSpPr>
            <p:nvPr/>
          </p:nvSpPr>
          <p:spPr bwMode="auto">
            <a:xfrm>
              <a:off x="7429" y="2971"/>
              <a:ext cx="3905" cy="409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AutoShape 15"/>
            <p:cNvSpPr>
              <a:spLocks noChangeShapeType="1"/>
            </p:cNvSpPr>
            <p:nvPr/>
          </p:nvSpPr>
          <p:spPr bwMode="auto">
            <a:xfrm>
              <a:off x="7429" y="2971"/>
              <a:ext cx="390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AutoShape 16"/>
            <p:cNvSpPr>
              <a:spLocks noChangeShapeType="1"/>
            </p:cNvSpPr>
            <p:nvPr/>
          </p:nvSpPr>
          <p:spPr bwMode="auto">
            <a:xfrm>
              <a:off x="11334" y="3340"/>
              <a:ext cx="0" cy="408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AutoShape 17"/>
            <p:cNvSpPr>
              <a:spLocks noChangeShapeType="1"/>
            </p:cNvSpPr>
            <p:nvPr/>
          </p:nvSpPr>
          <p:spPr bwMode="auto">
            <a:xfrm>
              <a:off x="11334" y="7048"/>
              <a:ext cx="4096"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18"/>
            <p:cNvSpPr>
              <a:spLocks noChangeShapeType="1"/>
            </p:cNvSpPr>
            <p:nvPr/>
          </p:nvSpPr>
          <p:spPr bwMode="auto">
            <a:xfrm>
              <a:off x="17145" y="2971"/>
              <a:ext cx="3048" cy="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AutoShape 19"/>
            <p:cNvSpPr>
              <a:spLocks noChangeShapeType="1"/>
            </p:cNvSpPr>
            <p:nvPr/>
          </p:nvSpPr>
          <p:spPr bwMode="auto">
            <a:xfrm>
              <a:off x="21050" y="3625"/>
              <a:ext cx="95" cy="266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0"/>
            <p:cNvSpPr>
              <a:spLocks noChangeArrowheads="1"/>
            </p:cNvSpPr>
            <p:nvPr/>
          </p:nvSpPr>
          <p:spPr bwMode="auto">
            <a:xfrm>
              <a:off x="4857" y="1352"/>
              <a:ext cx="11335" cy="8268"/>
            </a:xfrm>
            <a:prstGeom prst="ellipse">
              <a:avLst/>
            </a:prstGeom>
            <a:solidFill>
              <a:srgbClr val="FFFFFF">
                <a:alpha val="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1"/>
            <p:cNvSpPr>
              <a:spLocks noChangeArrowheads="1"/>
            </p:cNvSpPr>
            <p:nvPr/>
          </p:nvSpPr>
          <p:spPr bwMode="auto">
            <a:xfrm>
              <a:off x="14573" y="1352"/>
              <a:ext cx="8953" cy="6477"/>
            </a:xfrm>
            <a:prstGeom prst="ellipse">
              <a:avLst/>
            </a:prstGeom>
            <a:solidFill>
              <a:srgbClr val="FFFFFF">
                <a:alpha val="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Text Box 22"/>
            <p:cNvSpPr txBox="1">
              <a:spLocks noChangeArrowheads="1"/>
            </p:cNvSpPr>
            <p:nvPr/>
          </p:nvSpPr>
          <p:spPr bwMode="auto">
            <a:xfrm>
              <a:off x="10858" y="438"/>
              <a:ext cx="3620"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v2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Text Box 23"/>
            <p:cNvSpPr txBox="1">
              <a:spLocks noChangeArrowheads="1"/>
            </p:cNvSpPr>
            <p:nvPr/>
          </p:nvSpPr>
          <p:spPr bwMode="auto">
            <a:xfrm>
              <a:off x="4857" y="444"/>
              <a:ext cx="3620"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v1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 Box 24"/>
            <p:cNvSpPr txBox="1">
              <a:spLocks noChangeArrowheads="1"/>
            </p:cNvSpPr>
            <p:nvPr/>
          </p:nvSpPr>
          <p:spPr bwMode="auto">
            <a:xfrm>
              <a:off x="4857" y="7048"/>
              <a:ext cx="3620"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v3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25"/>
            <p:cNvSpPr txBox="1">
              <a:spLocks noChangeArrowheads="1"/>
            </p:cNvSpPr>
            <p:nvPr/>
          </p:nvSpPr>
          <p:spPr bwMode="auto">
            <a:xfrm>
              <a:off x="9620" y="7048"/>
              <a:ext cx="3619"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v4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26"/>
            <p:cNvSpPr txBox="1">
              <a:spLocks noChangeArrowheads="1"/>
            </p:cNvSpPr>
            <p:nvPr/>
          </p:nvSpPr>
          <p:spPr bwMode="auto">
            <a:xfrm>
              <a:off x="13620" y="7143"/>
              <a:ext cx="3620" cy="243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v5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Text Box 27"/>
            <p:cNvSpPr txBox="1">
              <a:spLocks noChangeArrowheads="1"/>
            </p:cNvSpPr>
            <p:nvPr/>
          </p:nvSpPr>
          <p:spPr bwMode="auto">
            <a:xfrm>
              <a:off x="14001" y="438"/>
              <a:ext cx="3620" cy="2438"/>
            </a:xfrm>
            <a:prstGeom prst="rect">
              <a:avLst/>
            </a:prstGeom>
            <a:solidFill>
              <a:srgbClr val="FF0000">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v6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28"/>
            <p:cNvSpPr txBox="1">
              <a:spLocks noChangeArrowheads="1"/>
            </p:cNvSpPr>
            <p:nvPr/>
          </p:nvSpPr>
          <p:spPr bwMode="auto">
            <a:xfrm>
              <a:off x="20383" y="533"/>
              <a:ext cx="3620"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v7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Text Box 29"/>
            <p:cNvSpPr txBox="1">
              <a:spLocks noChangeArrowheads="1"/>
            </p:cNvSpPr>
            <p:nvPr/>
          </p:nvSpPr>
          <p:spPr bwMode="auto">
            <a:xfrm>
              <a:off x="20193" y="7048"/>
              <a:ext cx="3619"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v8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Text Box 30"/>
            <p:cNvSpPr txBox="1">
              <a:spLocks noChangeArrowheads="1"/>
            </p:cNvSpPr>
            <p:nvPr/>
          </p:nvSpPr>
          <p:spPr bwMode="auto">
            <a:xfrm>
              <a:off x="2286" y="3867"/>
              <a:ext cx="3619"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C1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Text Box 31"/>
            <p:cNvSpPr txBox="1">
              <a:spLocks noChangeArrowheads="1"/>
            </p:cNvSpPr>
            <p:nvPr/>
          </p:nvSpPr>
          <p:spPr bwMode="auto">
            <a:xfrm>
              <a:off x="23050" y="2978"/>
              <a:ext cx="3620"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Arial" pitchFamily="34" charset="0"/>
                </a:rPr>
                <a:t>C2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advTm="6876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vs. Bad Smells in Code</a:t>
            </a:r>
            <a:endParaRPr lang="en-US" dirty="0"/>
          </a:p>
        </p:txBody>
      </p:sp>
      <p:sp>
        <p:nvSpPr>
          <p:cNvPr id="3" name="Content Placeholder 2"/>
          <p:cNvSpPr>
            <a:spLocks noGrp="1"/>
          </p:cNvSpPr>
          <p:nvPr>
            <p:ph idx="1"/>
          </p:nvPr>
        </p:nvSpPr>
        <p:spPr/>
        <p:txBody>
          <a:bodyPr/>
          <a:lstStyle/>
          <a:p>
            <a:r>
              <a:rPr lang="en-US" dirty="0" smtClean="0"/>
              <a:t>Duplicated Code – identical or very similar code exists in more than one location</a:t>
            </a:r>
          </a:p>
          <a:p>
            <a:r>
              <a:rPr lang="en-US" dirty="0" smtClean="0"/>
              <a:t>Long Method –method that has grown too large</a:t>
            </a:r>
          </a:p>
          <a:p>
            <a:r>
              <a:rPr lang="en-US" dirty="0"/>
              <a:t>Large </a:t>
            </a:r>
            <a:r>
              <a:rPr lang="en-US" dirty="0" smtClean="0"/>
              <a:t>Class – class that has grown too large</a:t>
            </a:r>
            <a:endParaRPr lang="en-US" dirty="0"/>
          </a:p>
          <a:p>
            <a:r>
              <a:rPr lang="en-US" dirty="0" smtClean="0"/>
              <a:t>Long Parameter List – hard to understand/read</a:t>
            </a:r>
          </a:p>
          <a:p>
            <a:r>
              <a:rPr lang="en-US" dirty="0" smtClean="0"/>
              <a:t>Feature Envy – a class that uses methods of another class excessively</a:t>
            </a:r>
          </a:p>
          <a:p>
            <a:endParaRPr lang="en-US" dirty="0" smtClean="0"/>
          </a:p>
        </p:txBody>
      </p:sp>
      <p:sp>
        <p:nvSpPr>
          <p:cNvPr id="4" name="Slide Number Placeholder 3"/>
          <p:cNvSpPr>
            <a:spLocks noGrp="1"/>
          </p:cNvSpPr>
          <p:nvPr>
            <p:ph type="sldNum" sz="quarter" idx="12"/>
          </p:nvPr>
        </p:nvSpPr>
        <p:spPr/>
        <p:txBody>
          <a:bodyPr/>
          <a:lstStyle/>
          <a:p>
            <a:fld id="{13F9BB74-13F1-46B0-949E-0F5C810988C2}" type="slidenum">
              <a:rPr lang="en-US" smtClean="0"/>
              <a:pPr/>
              <a:t>5</a:t>
            </a:fld>
            <a:endParaRPr lang="en-US"/>
          </a:p>
        </p:txBody>
      </p:sp>
    </p:spTree>
  </p:cSld>
  <p:clrMapOvr>
    <a:masterClrMapping/>
  </p:clrMapOvr>
  <p:transition advTm="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Cases</a:t>
            </a:r>
            <a:endParaRPr lang="en-US" dirty="0"/>
          </a:p>
        </p:txBody>
      </p:sp>
      <p:sp>
        <p:nvSpPr>
          <p:cNvPr id="3" name="Content Placeholder 2"/>
          <p:cNvSpPr>
            <a:spLocks noGrp="1"/>
          </p:cNvSpPr>
          <p:nvPr>
            <p:ph idx="1"/>
          </p:nvPr>
        </p:nvSpPr>
        <p:spPr/>
        <p:txBody>
          <a:bodyPr/>
          <a:lstStyle/>
          <a:p>
            <a:r>
              <a:rPr lang="en-US" dirty="0" smtClean="0"/>
              <a:t>Edge Case 1: Method call in a control block</a:t>
            </a:r>
          </a:p>
          <a:p>
            <a:pPr lvl="1"/>
            <a:r>
              <a:rPr lang="en-US" dirty="0" smtClean="0"/>
              <a:t>Our technique always guarantees that the method definition and the method call in this case are in the same slice.</a:t>
            </a:r>
          </a:p>
          <a:p>
            <a:pPr lvl="1"/>
            <a:r>
              <a:rPr lang="en-US" dirty="0" smtClean="0"/>
              <a:t>We suggest changing that method call in the control block with a method call to the corresponding method created in the new class. That will eliminate a call-back to the original class.</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Cases</a:t>
            </a:r>
            <a:endParaRPr lang="en-US" dirty="0"/>
          </a:p>
        </p:txBody>
      </p:sp>
      <p:sp>
        <p:nvSpPr>
          <p:cNvPr id="3" name="Content Placeholder 2"/>
          <p:cNvSpPr>
            <a:spLocks noGrp="1"/>
          </p:cNvSpPr>
          <p:nvPr>
            <p:ph idx="1"/>
          </p:nvPr>
        </p:nvSpPr>
        <p:spPr/>
        <p:txBody>
          <a:bodyPr/>
          <a:lstStyle/>
          <a:p>
            <a:r>
              <a:rPr lang="en-US" dirty="0" smtClean="0"/>
              <a:t>Edge Case 2: Method call without an argument</a:t>
            </a:r>
          </a:p>
          <a:p>
            <a:pPr lvl="1"/>
            <a:r>
              <a:rPr lang="en-US" dirty="0" smtClean="0"/>
              <a:t>Our technique always guarantees that the method call in this case will not reside in any of the slices defined by our technique</a:t>
            </a:r>
          </a:p>
          <a:p>
            <a:pPr lvl="1"/>
            <a:r>
              <a:rPr lang="en-US" dirty="0" smtClean="0"/>
              <a:t>No special action needs to be taken for this case. This case does not cause any call back to the original class.</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Cases</a:t>
            </a:r>
            <a:endParaRPr lang="en-US" dirty="0"/>
          </a:p>
        </p:txBody>
      </p:sp>
      <p:sp>
        <p:nvSpPr>
          <p:cNvPr id="3" name="Content Placeholder 2"/>
          <p:cNvSpPr>
            <a:spLocks noGrp="1"/>
          </p:cNvSpPr>
          <p:nvPr>
            <p:ph idx="1"/>
          </p:nvPr>
        </p:nvSpPr>
        <p:spPr/>
        <p:txBody>
          <a:bodyPr/>
          <a:lstStyle/>
          <a:p>
            <a:r>
              <a:rPr lang="en-US" dirty="0" smtClean="0"/>
              <a:t>Edge Case 3: Method call with an argument</a:t>
            </a:r>
          </a:p>
          <a:p>
            <a:pPr lvl="1"/>
            <a:r>
              <a:rPr lang="en-US" dirty="0" smtClean="0"/>
              <a:t>Our technique does not guarantee that all of the statements in the definition of the method will always be in the same slice as the method call</a:t>
            </a:r>
          </a:p>
          <a:p>
            <a:pPr lvl="1"/>
            <a:r>
              <a:rPr lang="en-US" dirty="0" smtClean="0"/>
              <a:t>One should verify if the definition of the method consists of statements which are fully related</a:t>
            </a:r>
          </a:p>
          <a:p>
            <a:pPr lvl="1"/>
            <a:r>
              <a:rPr lang="en-US" dirty="0" smtClean="0"/>
              <a:t>Otherwise this method call should be removed from the slice and the argument in the method call should be replaced with a return value</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Resultant DSG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53</a:t>
            </a:fld>
            <a:endParaRPr lang="en-US"/>
          </a:p>
        </p:txBody>
      </p:sp>
      <p:pic>
        <p:nvPicPr>
          <p:cNvPr id="65538" name="Picture 2"/>
          <p:cNvPicPr>
            <a:picLocks noChangeAspect="1" noChangeArrowheads="1"/>
          </p:cNvPicPr>
          <p:nvPr/>
        </p:nvPicPr>
        <p:blipFill>
          <a:blip r:embed="rId3" cstate="print"/>
          <a:srcRect/>
          <a:stretch>
            <a:fillRect/>
          </a:stretch>
        </p:blipFill>
        <p:spPr bwMode="auto">
          <a:xfrm>
            <a:off x="1676400" y="1752600"/>
            <a:ext cx="5400675" cy="1828800"/>
          </a:xfrm>
          <a:prstGeom prst="rect">
            <a:avLst/>
          </a:prstGeom>
          <a:noFill/>
          <a:ln w="9525">
            <a:no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457200" y="3667125"/>
            <a:ext cx="4267200" cy="3038475"/>
          </a:xfrm>
          <a:prstGeom prst="rect">
            <a:avLst/>
          </a:prstGeom>
          <a:noFill/>
          <a:ln w="9525">
            <a:noFill/>
            <a:miter lim="800000"/>
            <a:headEnd/>
            <a:tailEnd/>
          </a:ln>
        </p:spPr>
      </p:pic>
      <p:grpSp>
        <p:nvGrpSpPr>
          <p:cNvPr id="65569" name="Canvas 61"/>
          <p:cNvGrpSpPr>
            <a:grpSpLocks/>
          </p:cNvGrpSpPr>
          <p:nvPr/>
        </p:nvGrpSpPr>
        <p:grpSpPr bwMode="auto">
          <a:xfrm>
            <a:off x="4648200" y="3657600"/>
            <a:ext cx="3776662" cy="2724150"/>
            <a:chOff x="-1187" y="0"/>
            <a:chExt cx="27857" cy="22086"/>
          </a:xfrm>
        </p:grpSpPr>
        <p:sp>
          <p:nvSpPr>
            <p:cNvPr id="65570" name="AutoShape 34"/>
            <p:cNvSpPr>
              <a:spLocks noChangeAspect="1" noChangeArrowheads="1"/>
            </p:cNvSpPr>
            <p:nvPr/>
          </p:nvSpPr>
          <p:spPr bwMode="auto">
            <a:xfrm>
              <a:off x="-1187" y="0"/>
              <a:ext cx="27857" cy="220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Oval 63"/>
            <p:cNvSpPr>
              <a:spLocks noChangeArrowheads="1"/>
            </p:cNvSpPr>
            <p:nvPr/>
          </p:nvSpPr>
          <p:spPr bwMode="auto">
            <a:xfrm>
              <a:off x="6477" y="1352"/>
              <a:ext cx="1619" cy="152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Oval 64"/>
            <p:cNvSpPr>
              <a:spLocks noChangeArrowheads="1"/>
            </p:cNvSpPr>
            <p:nvPr/>
          </p:nvSpPr>
          <p:spPr bwMode="auto">
            <a:xfrm>
              <a:off x="19907" y="14097"/>
              <a:ext cx="1619" cy="152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65"/>
            <p:cNvSpPr>
              <a:spLocks noChangeArrowheads="1"/>
            </p:cNvSpPr>
            <p:nvPr/>
          </p:nvSpPr>
          <p:spPr bwMode="auto">
            <a:xfrm>
              <a:off x="2476" y="12249"/>
              <a:ext cx="1619" cy="152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66"/>
            <p:cNvSpPr>
              <a:spLocks noChangeArrowheads="1"/>
            </p:cNvSpPr>
            <p:nvPr/>
          </p:nvSpPr>
          <p:spPr bwMode="auto">
            <a:xfrm>
              <a:off x="2381" y="6191"/>
              <a:ext cx="1619" cy="15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67"/>
            <p:cNvSpPr>
              <a:spLocks noChangeArrowheads="1"/>
            </p:cNvSpPr>
            <p:nvPr/>
          </p:nvSpPr>
          <p:spPr bwMode="auto">
            <a:xfrm>
              <a:off x="6813" y="17386"/>
              <a:ext cx="1619" cy="15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68"/>
            <p:cNvSpPr>
              <a:spLocks noChangeArrowheads="1"/>
            </p:cNvSpPr>
            <p:nvPr/>
          </p:nvSpPr>
          <p:spPr bwMode="auto">
            <a:xfrm>
              <a:off x="18002" y="3543"/>
              <a:ext cx="1619" cy="1524"/>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Text Box 69"/>
            <p:cNvSpPr txBox="1">
              <a:spLocks noChangeArrowheads="1"/>
            </p:cNvSpPr>
            <p:nvPr/>
          </p:nvSpPr>
          <p:spPr bwMode="auto">
            <a:xfrm>
              <a:off x="20193" y="12420"/>
              <a:ext cx="3619" cy="243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x2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70"/>
            <p:cNvSpPr txBox="1">
              <a:spLocks noChangeArrowheads="1"/>
            </p:cNvSpPr>
            <p:nvPr/>
          </p:nvSpPr>
          <p:spPr bwMode="auto">
            <a:xfrm>
              <a:off x="1238" y="13468"/>
              <a:ext cx="3619"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x1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71"/>
            <p:cNvSpPr txBox="1">
              <a:spLocks noChangeArrowheads="1"/>
            </p:cNvSpPr>
            <p:nvPr/>
          </p:nvSpPr>
          <p:spPr bwMode="auto">
            <a:xfrm>
              <a:off x="18192" y="1962"/>
              <a:ext cx="7811"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rawtime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72"/>
            <p:cNvSpPr txBox="1">
              <a:spLocks noChangeArrowheads="1"/>
            </p:cNvSpPr>
            <p:nvPr/>
          </p:nvSpPr>
          <p:spPr bwMode="auto">
            <a:xfrm>
              <a:off x="4095" y="18434"/>
              <a:ext cx="7239"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topInvok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Oval 73"/>
            <p:cNvSpPr>
              <a:spLocks noChangeArrowheads="1"/>
            </p:cNvSpPr>
            <p:nvPr/>
          </p:nvSpPr>
          <p:spPr bwMode="auto">
            <a:xfrm>
              <a:off x="20288" y="9182"/>
              <a:ext cx="1619" cy="1524"/>
            </a:xfrm>
            <a:prstGeom prst="ellipse">
              <a:avLst/>
            </a:prstGeom>
            <a:solidFill>
              <a:srgbClr val="4F81B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74"/>
            <p:cNvSpPr txBox="1">
              <a:spLocks noChangeArrowheads="1"/>
            </p:cNvSpPr>
            <p:nvPr/>
          </p:nvSpPr>
          <p:spPr bwMode="auto">
            <a:xfrm>
              <a:off x="20574" y="7124"/>
              <a:ext cx="3619" cy="243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stk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Oval 75"/>
            <p:cNvSpPr>
              <a:spLocks noChangeArrowheads="1"/>
            </p:cNvSpPr>
            <p:nvPr/>
          </p:nvSpPr>
          <p:spPr bwMode="auto">
            <a:xfrm>
              <a:off x="12001" y="1733"/>
              <a:ext cx="1619" cy="1524"/>
            </a:xfrm>
            <a:prstGeom prst="ellipse">
              <a:avLst/>
            </a:prstGeom>
            <a:solidFill>
              <a:srgbClr val="4F81B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 Box 76"/>
            <p:cNvSpPr txBox="1">
              <a:spLocks noChangeArrowheads="1"/>
            </p:cNvSpPr>
            <p:nvPr/>
          </p:nvSpPr>
          <p:spPr bwMode="auto">
            <a:xfrm>
              <a:off x="12287" y="57"/>
              <a:ext cx="4572"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top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 name="AutoShape 77"/>
            <p:cNvCxnSpPr>
              <a:cxnSpLocks noChangeShapeType="1"/>
            </p:cNvCxnSpPr>
            <p:nvPr/>
          </p:nvCxnSpPr>
          <p:spPr bwMode="auto">
            <a:xfrm flipV="1">
              <a:off x="8197" y="4845"/>
              <a:ext cx="10040" cy="12763"/>
            </a:xfrm>
            <a:prstGeom prst="straightConnector1">
              <a:avLst/>
            </a:prstGeom>
            <a:noFill/>
            <a:ln w="19050" cap="rnd">
              <a:solidFill>
                <a:srgbClr val="000000"/>
              </a:solidFill>
              <a:prstDash val="sysDot"/>
              <a:round/>
              <a:headEnd/>
              <a:tailEnd/>
            </a:ln>
          </p:spPr>
        </p:cxnSp>
        <p:cxnSp>
          <p:nvCxnSpPr>
            <p:cNvPr id="35" name="AutoShape 78"/>
            <p:cNvCxnSpPr>
              <a:cxnSpLocks noChangeShapeType="1"/>
            </p:cNvCxnSpPr>
            <p:nvPr/>
          </p:nvCxnSpPr>
          <p:spPr bwMode="auto">
            <a:xfrm flipH="1">
              <a:off x="4000" y="4305"/>
              <a:ext cx="14002" cy="2648"/>
            </a:xfrm>
            <a:prstGeom prst="straightConnector1">
              <a:avLst/>
            </a:prstGeom>
            <a:noFill/>
            <a:ln w="19050" cap="rnd">
              <a:solidFill>
                <a:srgbClr val="000000"/>
              </a:solidFill>
              <a:prstDash val="sysDot"/>
              <a:round/>
              <a:headEnd/>
              <a:tailEnd/>
            </a:ln>
          </p:spPr>
        </p:cxnSp>
        <p:cxnSp>
          <p:nvCxnSpPr>
            <p:cNvPr id="36" name="AutoShape 79"/>
            <p:cNvCxnSpPr>
              <a:cxnSpLocks noChangeShapeType="1"/>
            </p:cNvCxnSpPr>
            <p:nvPr/>
          </p:nvCxnSpPr>
          <p:spPr bwMode="auto">
            <a:xfrm>
              <a:off x="3765" y="7493"/>
              <a:ext cx="3861" cy="9893"/>
            </a:xfrm>
            <a:prstGeom prst="straightConnector1">
              <a:avLst/>
            </a:prstGeom>
            <a:noFill/>
            <a:ln w="19050" cap="rnd">
              <a:solidFill>
                <a:srgbClr val="000000"/>
              </a:solidFill>
              <a:prstDash val="sysDot"/>
              <a:round/>
              <a:headEnd/>
              <a:tailEnd/>
            </a:ln>
          </p:spPr>
        </p:cxnSp>
        <p:cxnSp>
          <p:nvCxnSpPr>
            <p:cNvPr id="37" name="AutoShape 80"/>
            <p:cNvCxnSpPr>
              <a:cxnSpLocks noChangeShapeType="1"/>
            </p:cNvCxnSpPr>
            <p:nvPr/>
          </p:nvCxnSpPr>
          <p:spPr bwMode="auto">
            <a:xfrm flipH="1" flipV="1">
              <a:off x="2711" y="12471"/>
              <a:ext cx="11862" cy="5677"/>
            </a:xfrm>
            <a:prstGeom prst="straightConnector1">
              <a:avLst/>
            </a:prstGeom>
            <a:noFill/>
            <a:ln w="9525">
              <a:solidFill>
                <a:srgbClr val="000000"/>
              </a:solidFill>
              <a:round/>
              <a:headEnd/>
              <a:tailEnd/>
            </a:ln>
          </p:spPr>
        </p:cxnSp>
        <p:cxnSp>
          <p:nvCxnSpPr>
            <p:cNvPr id="38" name="AutoShape 81"/>
            <p:cNvCxnSpPr>
              <a:cxnSpLocks noChangeShapeType="1"/>
            </p:cNvCxnSpPr>
            <p:nvPr/>
          </p:nvCxnSpPr>
          <p:spPr bwMode="auto">
            <a:xfrm flipV="1">
              <a:off x="14573" y="15398"/>
              <a:ext cx="5569" cy="2750"/>
            </a:xfrm>
            <a:prstGeom prst="straightConnector1">
              <a:avLst/>
            </a:prstGeom>
            <a:noFill/>
            <a:ln w="9525">
              <a:solidFill>
                <a:srgbClr val="000000"/>
              </a:solidFill>
              <a:round/>
              <a:headEnd/>
              <a:tailEnd/>
            </a:ln>
          </p:spPr>
        </p:cxnSp>
        <p:cxnSp>
          <p:nvCxnSpPr>
            <p:cNvPr id="39" name="AutoShape 82"/>
            <p:cNvCxnSpPr>
              <a:cxnSpLocks noChangeShapeType="1"/>
            </p:cNvCxnSpPr>
            <p:nvPr/>
          </p:nvCxnSpPr>
          <p:spPr bwMode="auto">
            <a:xfrm>
              <a:off x="4095" y="13011"/>
              <a:ext cx="15812" cy="1848"/>
            </a:xfrm>
            <a:prstGeom prst="straightConnector1">
              <a:avLst/>
            </a:prstGeom>
            <a:noFill/>
            <a:ln w="9525">
              <a:solidFill>
                <a:srgbClr val="000000"/>
              </a:solidFill>
              <a:round/>
              <a:headEnd/>
              <a:tailEnd/>
            </a:ln>
          </p:spPr>
        </p:cxnSp>
        <p:cxnSp>
          <p:nvCxnSpPr>
            <p:cNvPr id="40" name="AutoShape 83"/>
            <p:cNvCxnSpPr>
              <a:cxnSpLocks noChangeShapeType="1"/>
            </p:cNvCxnSpPr>
            <p:nvPr/>
          </p:nvCxnSpPr>
          <p:spPr bwMode="auto">
            <a:xfrm>
              <a:off x="7289" y="2876"/>
              <a:ext cx="7284" cy="14510"/>
            </a:xfrm>
            <a:prstGeom prst="straightConnector1">
              <a:avLst/>
            </a:prstGeom>
            <a:noFill/>
            <a:ln w="9525">
              <a:solidFill>
                <a:srgbClr val="000000"/>
              </a:solidFill>
              <a:round/>
              <a:headEnd/>
              <a:tailEnd/>
            </a:ln>
          </p:spPr>
        </p:cxnSp>
        <p:cxnSp>
          <p:nvCxnSpPr>
            <p:cNvPr id="41" name="AutoShape 84"/>
            <p:cNvCxnSpPr>
              <a:cxnSpLocks noChangeShapeType="1"/>
            </p:cNvCxnSpPr>
            <p:nvPr/>
          </p:nvCxnSpPr>
          <p:spPr bwMode="auto">
            <a:xfrm flipV="1">
              <a:off x="3860" y="2876"/>
              <a:ext cx="3429" cy="9595"/>
            </a:xfrm>
            <a:prstGeom prst="straightConnector1">
              <a:avLst/>
            </a:prstGeom>
            <a:noFill/>
            <a:ln w="9525">
              <a:solidFill>
                <a:srgbClr val="000000"/>
              </a:solidFill>
              <a:round/>
              <a:headEnd/>
              <a:tailEnd/>
            </a:ln>
          </p:spPr>
        </p:cxnSp>
        <p:cxnSp>
          <p:nvCxnSpPr>
            <p:cNvPr id="42" name="AutoShape 85"/>
            <p:cNvCxnSpPr>
              <a:cxnSpLocks noChangeShapeType="1"/>
            </p:cNvCxnSpPr>
            <p:nvPr/>
          </p:nvCxnSpPr>
          <p:spPr bwMode="auto">
            <a:xfrm>
              <a:off x="7861" y="2654"/>
              <a:ext cx="12046" cy="12205"/>
            </a:xfrm>
            <a:prstGeom prst="straightConnector1">
              <a:avLst/>
            </a:prstGeom>
            <a:noFill/>
            <a:ln w="9525">
              <a:solidFill>
                <a:srgbClr val="000000"/>
              </a:solidFill>
              <a:round/>
              <a:headEnd/>
              <a:tailEnd/>
            </a:ln>
          </p:spPr>
        </p:cxnSp>
        <p:cxnSp>
          <p:nvCxnSpPr>
            <p:cNvPr id="43" name="AutoShape 86"/>
            <p:cNvCxnSpPr>
              <a:cxnSpLocks noChangeShapeType="1"/>
            </p:cNvCxnSpPr>
            <p:nvPr/>
          </p:nvCxnSpPr>
          <p:spPr bwMode="auto">
            <a:xfrm>
              <a:off x="13385" y="3035"/>
              <a:ext cx="7138" cy="6369"/>
            </a:xfrm>
            <a:prstGeom prst="straightConnector1">
              <a:avLst/>
            </a:prstGeom>
            <a:noFill/>
            <a:ln w="25400">
              <a:solidFill>
                <a:srgbClr val="000000"/>
              </a:solidFill>
              <a:prstDash val="dashDot"/>
              <a:round/>
              <a:headEnd/>
              <a:tailEnd/>
            </a:ln>
          </p:spPr>
        </p:cxnSp>
        <p:sp>
          <p:nvSpPr>
            <p:cNvPr id="44" name="Text Box 87"/>
            <p:cNvSpPr txBox="1">
              <a:spLocks noChangeArrowheads="1"/>
            </p:cNvSpPr>
            <p:nvPr/>
          </p:nvSpPr>
          <p:spPr bwMode="auto">
            <a:xfrm>
              <a:off x="3860" y="57"/>
              <a:ext cx="3620"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y1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Oval 88"/>
            <p:cNvSpPr>
              <a:spLocks noChangeArrowheads="1"/>
            </p:cNvSpPr>
            <p:nvPr/>
          </p:nvSpPr>
          <p:spPr bwMode="auto">
            <a:xfrm>
              <a:off x="13620" y="16910"/>
              <a:ext cx="1620" cy="152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 Box 89"/>
            <p:cNvSpPr txBox="1">
              <a:spLocks noChangeArrowheads="1"/>
            </p:cNvSpPr>
            <p:nvPr/>
          </p:nvSpPr>
          <p:spPr bwMode="auto">
            <a:xfrm>
              <a:off x="12954" y="18434"/>
              <a:ext cx="3619" cy="24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y2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5598" name="Text Box 90"/>
          <p:cNvSpPr txBox="1">
            <a:spLocks noChangeArrowheads="1"/>
          </p:cNvSpPr>
          <p:nvPr/>
        </p:nvSpPr>
        <p:spPr bwMode="auto">
          <a:xfrm>
            <a:off x="4800600" y="4191000"/>
            <a:ext cx="852487" cy="244475"/>
          </a:xfrm>
          <a:prstGeom prst="rect">
            <a:avLst/>
          </a:prstGeom>
          <a:solidFill>
            <a:srgbClr val="FF0000">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funinvokes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advTm="49733"/>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Construct Slices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3F9BB74-13F1-46B0-949E-0F5C810988C2}" type="slidenum">
              <a:rPr lang="en-US" smtClean="0"/>
              <a:pPr/>
              <a:t>54</a:t>
            </a:fld>
            <a:endParaRPr lang="en-US"/>
          </a:p>
        </p:txBody>
      </p:sp>
      <p:pic>
        <p:nvPicPr>
          <p:cNvPr id="5" name="Picture 3"/>
          <p:cNvPicPr>
            <a:picLocks noChangeAspect="1" noChangeArrowheads="1"/>
          </p:cNvPicPr>
          <p:nvPr/>
        </p:nvPicPr>
        <p:blipFill>
          <a:blip r:embed="rId2" cstate="print"/>
          <a:srcRect/>
          <a:stretch>
            <a:fillRect/>
          </a:stretch>
        </p:blipFill>
        <p:spPr bwMode="auto">
          <a:xfrm>
            <a:off x="1981200" y="1981200"/>
            <a:ext cx="5448300" cy="4667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Before and After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3F9BB74-13F1-46B0-949E-0F5C810988C2}" type="slidenum">
              <a:rPr lang="en-US" smtClean="0"/>
              <a:pPr/>
              <a:t>55</a:t>
            </a:fld>
            <a:endParaRPr lang="en-US"/>
          </a:p>
        </p:txBody>
      </p:sp>
      <p:pic>
        <p:nvPicPr>
          <p:cNvPr id="66562" name="Picture 2"/>
          <p:cNvPicPr>
            <a:picLocks noChangeAspect="1" noChangeArrowheads="1"/>
          </p:cNvPicPr>
          <p:nvPr/>
        </p:nvPicPr>
        <p:blipFill>
          <a:blip r:embed="rId3" cstate="print"/>
          <a:srcRect/>
          <a:stretch>
            <a:fillRect/>
          </a:stretch>
        </p:blipFill>
        <p:spPr bwMode="auto">
          <a:xfrm>
            <a:off x="228600" y="2286000"/>
            <a:ext cx="4276725" cy="3019425"/>
          </a:xfrm>
          <a:prstGeom prst="rect">
            <a:avLst/>
          </a:prstGeom>
          <a:noFill/>
          <a:ln w="9525">
            <a:noFill/>
            <a:miter lim="800000"/>
            <a:headEnd/>
            <a:tailEnd/>
          </a:ln>
        </p:spPr>
      </p:pic>
      <p:pic>
        <p:nvPicPr>
          <p:cNvPr id="66563" name="Picture 3"/>
          <p:cNvPicPr>
            <a:picLocks noChangeAspect="1" noChangeArrowheads="1"/>
          </p:cNvPicPr>
          <p:nvPr/>
        </p:nvPicPr>
        <p:blipFill>
          <a:blip r:embed="rId4" cstate="print"/>
          <a:srcRect/>
          <a:stretch>
            <a:fillRect/>
          </a:stretch>
        </p:blipFill>
        <p:spPr bwMode="auto">
          <a:xfrm>
            <a:off x="4876800" y="1114425"/>
            <a:ext cx="3762375" cy="5743575"/>
          </a:xfrm>
          <a:prstGeom prst="rect">
            <a:avLst/>
          </a:prstGeom>
          <a:noFill/>
          <a:ln w="9525">
            <a:noFill/>
            <a:miter lim="800000"/>
            <a:headEnd/>
            <a:tailEnd/>
          </a:ln>
        </p:spPr>
      </p:pic>
    </p:spTree>
  </p:cSld>
  <p:clrMapOvr>
    <a:masterClrMapping/>
  </p:clrMapOvr>
  <p:transition advTm="54273"/>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lstStyle/>
          <a:p>
            <a:r>
              <a:rPr lang="en-US" dirty="0" smtClean="0"/>
              <a:t>NC=1</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56</a:t>
            </a:fld>
            <a:endParaRPr lang="en-US"/>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7585" name="Object 1"/>
          <p:cNvGraphicFramePr>
            <a:graphicFrameLocks noChangeAspect="1"/>
          </p:cNvGraphicFramePr>
          <p:nvPr/>
        </p:nvGraphicFramePr>
        <p:xfrm>
          <a:off x="1625600" y="1981200"/>
          <a:ext cx="5308600" cy="4191000"/>
        </p:xfrm>
        <a:graphic>
          <a:graphicData uri="http://schemas.openxmlformats.org/presentationml/2006/ole">
            <mc:AlternateContent xmlns:mc="http://schemas.openxmlformats.org/markup-compatibility/2006">
              <mc:Choice xmlns:v="urn:schemas-microsoft-com:vml" Requires="v">
                <p:oleObj spid="_x0000_s67607" r:id="rId4" imgW="5388072" imgH="4245043" progId="">
                  <p:embed/>
                </p:oleObj>
              </mc:Choice>
              <mc:Fallback>
                <p:oleObj r:id="rId4" imgW="5388072" imgH="4245043"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600" y="1981200"/>
                        <a:ext cx="53086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Tm="72337"/>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Contribution 1</a:t>
            </a:r>
            <a:endParaRPr lang="en-US" dirty="0"/>
          </a:p>
        </p:txBody>
      </p:sp>
      <p:sp>
        <p:nvSpPr>
          <p:cNvPr id="3" name="Content Placeholder 2"/>
          <p:cNvSpPr>
            <a:spLocks noGrp="1"/>
          </p:cNvSpPr>
          <p:nvPr>
            <p:ph idx="1"/>
          </p:nvPr>
        </p:nvSpPr>
        <p:spPr/>
        <p:txBody>
          <a:bodyPr/>
          <a:lstStyle/>
          <a:p>
            <a:r>
              <a:rPr lang="en-US" dirty="0" smtClean="0"/>
              <a:t>We have proposed a new cohesion metric and an extract class refactoring</a:t>
            </a:r>
          </a:p>
          <a:p>
            <a:pPr lvl="1"/>
            <a:r>
              <a:rPr lang="en-US" dirty="0"/>
              <a:t>Uses a technique similar to </a:t>
            </a:r>
            <a:r>
              <a:rPr lang="en-US" dirty="0" smtClean="0"/>
              <a:t>slicing</a:t>
            </a:r>
          </a:p>
          <a:p>
            <a:pPr lvl="1"/>
            <a:r>
              <a:rPr lang="en-US" dirty="0" smtClean="0"/>
              <a:t>Slicing Criteria defined based on variable references</a:t>
            </a:r>
          </a:p>
          <a:p>
            <a:pPr lvl="1"/>
            <a:r>
              <a:rPr lang="en-US" dirty="0" smtClean="0"/>
              <a:t>It is at the statement level</a:t>
            </a:r>
          </a:p>
          <a:p>
            <a:pPr lvl="1"/>
            <a:r>
              <a:rPr lang="en-US" dirty="0" smtClean="0"/>
              <a:t>Unlike Clustering, does not suggest moving attributes between classes</a:t>
            </a:r>
          </a:p>
          <a:p>
            <a:pPr lvl="1"/>
            <a:r>
              <a:rPr lang="en-US" dirty="0" smtClean="0"/>
              <a:t>We do not change the interface of the class</a:t>
            </a:r>
          </a:p>
          <a:p>
            <a:pPr lvl="1"/>
            <a:r>
              <a:rPr lang="en-US" dirty="0" smtClean="0"/>
              <a:t>Cannot measure for classes with no data members.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57</a:t>
            </a:fld>
            <a:endParaRPr lang="en-US"/>
          </a:p>
        </p:txBody>
      </p:sp>
    </p:spTree>
  </p:cSld>
  <p:clrMapOvr>
    <a:masterClrMapping/>
  </p:clrMapOvr>
  <p:transition advTm="108468"/>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dirty="0" smtClean="0"/>
              <a:t>Contribution 2: Identification of Extract Method Refactoring using Placement Trees</a:t>
            </a:r>
            <a:endParaRPr lang="en-US" dirty="0"/>
          </a:p>
        </p:txBody>
      </p:sp>
      <p:sp>
        <p:nvSpPr>
          <p:cNvPr id="3" name="Content Placeholder 2"/>
          <p:cNvSpPr>
            <a:spLocks noGrp="1"/>
          </p:cNvSpPr>
          <p:nvPr>
            <p:ph idx="1"/>
          </p:nvPr>
        </p:nvSpPr>
        <p:spPr>
          <a:xfrm>
            <a:off x="457200" y="2392680"/>
            <a:ext cx="8229600" cy="4389120"/>
          </a:xfrm>
        </p:spPr>
        <p:txBody>
          <a:bodyPr/>
          <a:lstStyle/>
          <a:p>
            <a:pPr algn="just"/>
            <a:r>
              <a:rPr lang="en-US" dirty="0" smtClean="0"/>
              <a:t>We try to build comprehensible, readable, and simple code</a:t>
            </a:r>
          </a:p>
          <a:p>
            <a:pPr algn="just"/>
            <a:r>
              <a:rPr lang="en-US" dirty="0" smtClean="0"/>
              <a:t>The </a:t>
            </a:r>
            <a:r>
              <a:rPr lang="en-US" dirty="0" smtClean="0"/>
              <a:t>refactored methods are optimal and extend the lifetime of programs </a:t>
            </a:r>
            <a:r>
              <a:rPr lang="en-US" dirty="0" smtClean="0"/>
              <a:t>[</a:t>
            </a:r>
            <a:r>
              <a:rPr lang="en-US" dirty="0" smtClean="0"/>
              <a:t>4,5] </a:t>
            </a:r>
          </a:p>
          <a:p>
            <a:pPr algn="just"/>
            <a:r>
              <a:rPr lang="en-US" dirty="0" smtClean="0"/>
              <a:t>Extract Method refactoring consists of two major activities: identification  and extraction</a:t>
            </a:r>
          </a:p>
          <a:p>
            <a:pPr algn="just"/>
            <a:r>
              <a:rPr lang="en-US" dirty="0" smtClean="0"/>
              <a:t>The </a:t>
            </a:r>
            <a:r>
              <a:rPr lang="en-US" dirty="0" smtClean="0"/>
              <a:t>goal is to create methods with focus on a single task </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58</a:t>
            </a:fld>
            <a:endParaRPr lang="en-US"/>
          </a:p>
        </p:txBody>
      </p:sp>
      <p:sp>
        <p:nvSpPr>
          <p:cNvPr id="5" name="TextBox 4"/>
          <p:cNvSpPr txBox="1"/>
          <p:nvPr/>
        </p:nvSpPr>
        <p:spPr>
          <a:xfrm>
            <a:off x="0" y="6488668"/>
            <a:ext cx="7771743" cy="369332"/>
          </a:xfrm>
          <a:prstGeom prst="rect">
            <a:avLst/>
          </a:prstGeom>
          <a:noFill/>
        </p:spPr>
        <p:txBody>
          <a:bodyPr wrap="none" rtlCol="0">
            <a:spAutoFit/>
          </a:bodyPr>
          <a:lstStyle/>
          <a:p>
            <a:r>
              <a:rPr lang="en-US" dirty="0" smtClean="0"/>
              <a:t>SEKE – Software Engineering and Knowledge Engineering </a:t>
            </a:r>
            <a:r>
              <a:rPr lang="en-US" dirty="0" err="1" smtClean="0"/>
              <a:t>Conf</a:t>
            </a:r>
            <a:r>
              <a:rPr lang="en-US" dirty="0" smtClean="0"/>
              <a:t> Proceedings</a:t>
            </a:r>
            <a:endParaRPr lang="en-US" dirty="0"/>
          </a:p>
        </p:txBody>
      </p:sp>
      <p:sp>
        <p:nvSpPr>
          <p:cNvPr id="6" name="TextBox 5"/>
          <p:cNvSpPr txBox="1"/>
          <p:nvPr/>
        </p:nvSpPr>
        <p:spPr>
          <a:xfrm>
            <a:off x="35169" y="5842337"/>
            <a:ext cx="1654812" cy="646331"/>
          </a:xfrm>
          <a:prstGeom prst="rect">
            <a:avLst/>
          </a:prstGeom>
          <a:noFill/>
        </p:spPr>
        <p:txBody>
          <a:bodyPr wrap="none" rtlCol="0">
            <a:spAutoFit/>
          </a:bodyPr>
          <a:lstStyle/>
          <a:p>
            <a:r>
              <a:rPr lang="en-US" dirty="0" smtClean="0">
                <a:hlinkClick r:id="rId3" action="ppaction://hlinksldjump"/>
              </a:rPr>
              <a:t>Contribution 1</a:t>
            </a:r>
            <a:endParaRPr lang="en-US" dirty="0" smtClean="0"/>
          </a:p>
          <a:p>
            <a:r>
              <a:rPr lang="en-US" dirty="0" smtClean="0">
                <a:hlinkClick r:id="rId4" action="ppaction://hlinksldjump"/>
              </a:rPr>
              <a:t>Contribution 3</a:t>
            </a:r>
            <a:endParaRPr lang="en-US" dirty="0"/>
          </a:p>
        </p:txBody>
      </p:sp>
    </p:spTree>
  </p:cSld>
  <p:clrMapOvr>
    <a:masterClrMapping/>
  </p:clrMapOvr>
  <p:transition advTm="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Trees</a:t>
            </a:r>
            <a:endParaRPr lang="en-US" dirty="0"/>
          </a:p>
        </p:txBody>
      </p:sp>
      <p:sp>
        <p:nvSpPr>
          <p:cNvPr id="3" name="Content Placeholder 2"/>
          <p:cNvSpPr>
            <a:spLocks noGrp="1"/>
          </p:cNvSpPr>
          <p:nvPr>
            <p:ph idx="1"/>
          </p:nvPr>
        </p:nvSpPr>
        <p:spPr/>
        <p:txBody>
          <a:bodyPr/>
          <a:lstStyle/>
          <a:p>
            <a:r>
              <a:rPr lang="en-US" dirty="0" smtClean="0"/>
              <a:t>Placement of scopes in a method</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59</a:t>
            </a:fld>
            <a:endParaRPr lang="en-US"/>
          </a:p>
        </p:txBody>
      </p:sp>
      <p:pic>
        <p:nvPicPr>
          <p:cNvPr id="139266" name="Picture 2"/>
          <p:cNvPicPr>
            <a:picLocks noChangeAspect="1" noChangeArrowheads="1"/>
          </p:cNvPicPr>
          <p:nvPr/>
        </p:nvPicPr>
        <p:blipFill>
          <a:blip r:embed="rId3" cstate="print"/>
          <a:srcRect/>
          <a:stretch>
            <a:fillRect/>
          </a:stretch>
        </p:blipFill>
        <p:spPr bwMode="auto">
          <a:xfrm>
            <a:off x="304800" y="2438400"/>
            <a:ext cx="8382000" cy="4067175"/>
          </a:xfrm>
          <a:prstGeom prst="rect">
            <a:avLst/>
          </a:prstGeom>
          <a:noFill/>
          <a:ln w="9525">
            <a:noFill/>
            <a:miter lim="800000"/>
            <a:headEnd/>
            <a:tailEnd/>
          </a:ln>
        </p:spPr>
      </p:pic>
    </p:spTree>
  </p:cSld>
  <p:clrMapOvr>
    <a:masterClrMapping/>
  </p:clrMapOvr>
  <p:transition advTm="76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Refactoring</a:t>
            </a:r>
            <a:endParaRPr lang="en-US" dirty="0"/>
          </a:p>
        </p:txBody>
      </p:sp>
      <p:sp>
        <p:nvSpPr>
          <p:cNvPr id="3" name="Content Placeholder 2"/>
          <p:cNvSpPr>
            <a:spLocks noGrp="1"/>
          </p:cNvSpPr>
          <p:nvPr>
            <p:ph idx="1"/>
          </p:nvPr>
        </p:nvSpPr>
        <p:spPr/>
        <p:txBody>
          <a:bodyPr>
            <a:normAutofit/>
          </a:bodyPr>
          <a:lstStyle/>
          <a:p>
            <a:pPr algn="just">
              <a:buFont typeface="Arial" panose="020B0604020202020204" pitchFamily="34" charset="0"/>
              <a:buChar char="•"/>
            </a:pPr>
            <a:r>
              <a:rPr lang="en-US" dirty="0" smtClean="0"/>
              <a:t>Refactoring is defined by Fowler et al. as "the exact reverse of the normal notion of software decay" [5] </a:t>
            </a:r>
          </a:p>
          <a:p>
            <a:pPr algn="just">
              <a:buFont typeface="Arial" panose="020B0604020202020204" pitchFamily="34" charset="0"/>
              <a:buChar char="•"/>
            </a:pPr>
            <a:r>
              <a:rPr lang="en-US" dirty="0" smtClean="0"/>
              <a:t>Example:</a:t>
            </a:r>
          </a:p>
          <a:p>
            <a:pPr lvl="1" algn="just">
              <a:buFont typeface="Arial" panose="020B0604020202020204" pitchFamily="34" charset="0"/>
              <a:buChar char="•"/>
            </a:pPr>
            <a:r>
              <a:rPr lang="en-US" dirty="0" smtClean="0"/>
              <a:t>Renaming an attribute</a:t>
            </a:r>
          </a:p>
          <a:p>
            <a:pPr lvl="1" algn="just">
              <a:buFont typeface="Arial" panose="020B0604020202020204" pitchFamily="34" charset="0"/>
              <a:buChar char="•"/>
            </a:pPr>
            <a:r>
              <a:rPr lang="en-US" dirty="0" smtClean="0"/>
              <a:t>Extraction of new units</a:t>
            </a:r>
          </a:p>
          <a:p>
            <a:pPr>
              <a:buFont typeface="Arial" panose="020B0604020202020204" pitchFamily="34" charset="0"/>
              <a:buChar char="•"/>
            </a:pPr>
            <a:r>
              <a:rPr lang="en-US" dirty="0" smtClean="0"/>
              <a:t>Goal: to make the software easier to understand and modify.</a:t>
            </a:r>
          </a:p>
          <a:p>
            <a:pPr algn="just">
              <a:buFont typeface="Arial" panose="020B0604020202020204" pitchFamily="34" charset="0"/>
              <a:buChar char="•"/>
            </a:pPr>
            <a:r>
              <a:rPr lang="en-US" dirty="0" smtClean="0"/>
              <a:t>Result: better understandable/readable/reusable code or reduced cost of maintenance/production</a:t>
            </a:r>
          </a:p>
          <a:p>
            <a:pPr lvl="1" algn="just">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6</a:t>
            </a:fld>
            <a:endParaRPr lang="en-US" dirty="0"/>
          </a:p>
        </p:txBody>
      </p:sp>
    </p:spTree>
  </p:cSld>
  <p:clrMapOvr>
    <a:masterClrMapping/>
  </p:clrMapOvr>
  <p:transition advTm="98421"/>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Tree </a:t>
            </a:r>
            <a:endParaRPr lang="en-US" dirty="0"/>
          </a:p>
        </p:txBody>
      </p:sp>
      <p:sp>
        <p:nvSpPr>
          <p:cNvPr id="3" name="Content Placeholder 2"/>
          <p:cNvSpPr>
            <a:spLocks noGrp="1"/>
          </p:cNvSpPr>
          <p:nvPr>
            <p:ph idx="1"/>
          </p:nvPr>
        </p:nvSpPr>
        <p:spPr/>
        <p:txBody>
          <a:bodyPr/>
          <a:lstStyle/>
          <a:p>
            <a:r>
              <a:rPr lang="en-US" dirty="0" smtClean="0"/>
              <a:t>Contains variable reference counts for individual scopes:</a:t>
            </a:r>
          </a:p>
        </p:txBody>
      </p:sp>
      <p:sp>
        <p:nvSpPr>
          <p:cNvPr id="4" name="Slide Number Placeholder 3"/>
          <p:cNvSpPr>
            <a:spLocks noGrp="1"/>
          </p:cNvSpPr>
          <p:nvPr>
            <p:ph type="sldNum" sz="quarter" idx="12"/>
          </p:nvPr>
        </p:nvSpPr>
        <p:spPr/>
        <p:txBody>
          <a:bodyPr/>
          <a:lstStyle/>
          <a:p>
            <a:fld id="{13F9BB74-13F1-46B0-949E-0F5C810988C2}" type="slidenum">
              <a:rPr lang="en-US" smtClean="0"/>
              <a:pPr/>
              <a:t>60</a:t>
            </a:fld>
            <a:endParaRPr lang="en-US"/>
          </a:p>
        </p:txBody>
      </p:sp>
      <p:pic>
        <p:nvPicPr>
          <p:cNvPr id="140291" name="Picture 3"/>
          <p:cNvPicPr>
            <a:picLocks noChangeAspect="1" noChangeArrowheads="1"/>
          </p:cNvPicPr>
          <p:nvPr/>
        </p:nvPicPr>
        <p:blipFill>
          <a:blip r:embed="rId3" cstate="print"/>
          <a:srcRect/>
          <a:stretch>
            <a:fillRect/>
          </a:stretch>
        </p:blipFill>
        <p:spPr bwMode="auto">
          <a:xfrm>
            <a:off x="838200" y="3048000"/>
            <a:ext cx="7419975" cy="3143250"/>
          </a:xfrm>
          <a:prstGeom prst="rect">
            <a:avLst/>
          </a:prstGeom>
          <a:noFill/>
          <a:ln w="9525">
            <a:noFill/>
            <a:miter lim="800000"/>
            <a:headEnd/>
            <a:tailEnd/>
          </a:ln>
        </p:spPr>
      </p:pic>
    </p:spTree>
  </p:cSld>
  <p:clrMapOvr>
    <a:masterClrMapping/>
  </p:clrMapOvr>
  <p:transition advTm="1076"/>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59" y="431294"/>
            <a:ext cx="8229600" cy="1143000"/>
          </a:xfrm>
        </p:spPr>
        <p:txBody>
          <a:bodyPr/>
          <a:lstStyle/>
          <a:p>
            <a:r>
              <a:rPr lang="en-US" dirty="0" smtClean="0"/>
              <a:t>Dominant Variables</a:t>
            </a:r>
            <a:endParaRPr lang="en-US" dirty="0"/>
          </a:p>
        </p:txBody>
      </p:sp>
      <p:sp>
        <p:nvSpPr>
          <p:cNvPr id="3" name="Content Placeholder 2"/>
          <p:cNvSpPr>
            <a:spLocks noGrp="1"/>
          </p:cNvSpPr>
          <p:nvPr>
            <p:ph idx="1"/>
          </p:nvPr>
        </p:nvSpPr>
        <p:spPr>
          <a:xfrm>
            <a:off x="236994" y="1574294"/>
            <a:ext cx="8651929" cy="4389120"/>
          </a:xfrm>
        </p:spPr>
        <p:txBody>
          <a:bodyPr/>
          <a:lstStyle/>
          <a:p>
            <a:r>
              <a:rPr lang="en-US" dirty="0" smtClean="0"/>
              <a:t>Let </a:t>
            </a:r>
            <a:r>
              <a:rPr lang="en-US" sz="2800" dirty="0" smtClean="0">
                <a:solidFill>
                  <a:srgbClr val="000000"/>
                </a:solidFill>
                <a:latin typeface="Times New Roman"/>
              </a:rPr>
              <a:t>V(F)={ v</a:t>
            </a:r>
            <a:r>
              <a:rPr lang="en-US" sz="1600" dirty="0" smtClean="0">
                <a:solidFill>
                  <a:srgbClr val="000000"/>
                </a:solidFill>
                <a:latin typeface="Times New Roman"/>
              </a:rPr>
              <a:t>1</a:t>
            </a:r>
            <a:r>
              <a:rPr lang="en-US" sz="2800" dirty="0" smtClean="0">
                <a:solidFill>
                  <a:srgbClr val="000000"/>
                </a:solidFill>
                <a:latin typeface="Times New Roman"/>
              </a:rPr>
              <a:t>, v</a:t>
            </a:r>
            <a:r>
              <a:rPr lang="en-US" sz="1600" dirty="0" smtClean="0">
                <a:solidFill>
                  <a:srgbClr val="000000"/>
                </a:solidFill>
                <a:latin typeface="Times New Roman"/>
              </a:rPr>
              <a:t>2</a:t>
            </a:r>
            <a:r>
              <a:rPr lang="en-US" sz="2800" dirty="0" smtClean="0">
                <a:solidFill>
                  <a:srgbClr val="000000"/>
                </a:solidFill>
                <a:latin typeface="Times New Roman"/>
              </a:rPr>
              <a:t>, .., </a:t>
            </a:r>
            <a:r>
              <a:rPr lang="en-US" sz="2800" dirty="0" err="1" smtClean="0">
                <a:solidFill>
                  <a:srgbClr val="000000"/>
                </a:solidFill>
                <a:latin typeface="Times New Roman"/>
              </a:rPr>
              <a:t>v</a:t>
            </a:r>
            <a:r>
              <a:rPr lang="en-US" sz="1600" dirty="0" err="1" smtClean="0">
                <a:solidFill>
                  <a:srgbClr val="000000"/>
                </a:solidFill>
                <a:latin typeface="Times New Roman"/>
              </a:rPr>
              <a:t>n</a:t>
            </a:r>
            <a:r>
              <a:rPr lang="en-US" sz="1600" dirty="0" smtClean="0">
                <a:solidFill>
                  <a:srgbClr val="000000"/>
                </a:solidFill>
                <a:latin typeface="Times New Roman"/>
              </a:rPr>
              <a:t> </a:t>
            </a:r>
            <a:r>
              <a:rPr lang="en-US" sz="2800" dirty="0" smtClean="0">
                <a:solidFill>
                  <a:srgbClr val="000000"/>
                </a:solidFill>
                <a:latin typeface="Times New Roman"/>
              </a:rPr>
              <a:t>} </a:t>
            </a:r>
            <a:r>
              <a:rPr lang="en-US" dirty="0" smtClean="0"/>
              <a:t>represent the set of all variable names</a:t>
            </a: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61</a:t>
            </a:fld>
            <a:endParaRPr lang="en-US"/>
          </a:p>
        </p:txBody>
      </p:sp>
      <p:pic>
        <p:nvPicPr>
          <p:cNvPr id="141316" name="Picture 4"/>
          <p:cNvPicPr>
            <a:picLocks noChangeAspect="1" noChangeArrowheads="1"/>
          </p:cNvPicPr>
          <p:nvPr/>
        </p:nvPicPr>
        <p:blipFill>
          <a:blip r:embed="rId3" cstate="print"/>
          <a:srcRect/>
          <a:stretch>
            <a:fillRect/>
          </a:stretch>
        </p:blipFill>
        <p:spPr bwMode="auto">
          <a:xfrm>
            <a:off x="1171575" y="2461805"/>
            <a:ext cx="6324600" cy="2028825"/>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1143000" y="4579022"/>
            <a:ext cx="6353175" cy="2286000"/>
          </a:xfrm>
          <a:prstGeom prst="rect">
            <a:avLst/>
          </a:prstGeom>
        </p:spPr>
      </p:pic>
    </p:spTree>
  </p:cSld>
  <p:clrMapOvr>
    <a:masterClrMapping/>
  </p:clrMapOvr>
  <p:transition advTm="1794"/>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Dominant Variables</a:t>
            </a:r>
            <a:endParaRPr lang="en-US" dirty="0"/>
          </a:p>
        </p:txBody>
      </p:sp>
      <p:sp>
        <p:nvSpPr>
          <p:cNvPr id="3" name="Content Placeholder 2"/>
          <p:cNvSpPr>
            <a:spLocks noGrp="1"/>
          </p:cNvSpPr>
          <p:nvPr>
            <p:ph idx="1"/>
          </p:nvPr>
        </p:nvSpPr>
        <p:spPr/>
        <p:txBody>
          <a:bodyPr/>
          <a:lstStyle/>
          <a:p>
            <a:r>
              <a:rPr lang="en-US" dirty="0" smtClean="0"/>
              <a:t>Heuristic: Variable with highest reference count is the dominant variable</a:t>
            </a:r>
          </a:p>
          <a:p>
            <a:r>
              <a:rPr lang="en-US" dirty="0" smtClean="0"/>
              <a:t>Let D(B) represent the dominant variables in scope B,</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62</a:t>
            </a:fld>
            <a:endParaRPr lang="en-US"/>
          </a:p>
        </p:txBody>
      </p:sp>
      <p:pic>
        <p:nvPicPr>
          <p:cNvPr id="142338" name="Picture 2"/>
          <p:cNvPicPr>
            <a:picLocks noChangeAspect="1" noChangeArrowheads="1"/>
          </p:cNvPicPr>
          <p:nvPr/>
        </p:nvPicPr>
        <p:blipFill>
          <a:blip r:embed="rId3" cstate="print"/>
          <a:srcRect/>
          <a:stretch>
            <a:fillRect/>
          </a:stretch>
        </p:blipFill>
        <p:spPr bwMode="auto">
          <a:xfrm>
            <a:off x="533400" y="3429000"/>
            <a:ext cx="8366234" cy="1219200"/>
          </a:xfrm>
          <a:prstGeom prst="rect">
            <a:avLst/>
          </a:prstGeom>
          <a:noFill/>
          <a:ln w="9525">
            <a:noFill/>
            <a:miter lim="800000"/>
            <a:headEnd/>
            <a:tailEnd/>
          </a:ln>
        </p:spPr>
      </p:pic>
    </p:spTree>
  </p:cSld>
  <p:clrMapOvr>
    <a:masterClrMapping/>
  </p:clrMapOvr>
  <p:transition advTm="1186"/>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Dominant Variables</a:t>
            </a:r>
            <a:endParaRPr lang="en-US" dirty="0"/>
          </a:p>
        </p:txBody>
      </p:sp>
      <p:sp>
        <p:nvSpPr>
          <p:cNvPr id="3" name="Content Placeholder 2"/>
          <p:cNvSpPr>
            <a:spLocks noGrp="1"/>
          </p:cNvSpPr>
          <p:nvPr>
            <p:ph idx="1"/>
          </p:nvPr>
        </p:nvSpPr>
        <p:spPr/>
        <p:txBody>
          <a:bodyPr/>
          <a:lstStyle/>
          <a:p>
            <a:r>
              <a:rPr lang="en-US" dirty="0" smtClean="0"/>
              <a:t>Parent Protection:</a:t>
            </a:r>
          </a:p>
          <a:p>
            <a:pPr lvl="1"/>
            <a:r>
              <a:rPr lang="en-US" dirty="0" smtClean="0"/>
              <a:t>Let dB and </a:t>
            </a:r>
            <a:r>
              <a:rPr lang="en-US" dirty="0" err="1" smtClean="0"/>
              <a:t>dBP</a:t>
            </a:r>
            <a:r>
              <a:rPr lang="en-US" dirty="0" smtClean="0"/>
              <a:t> represent the dominant variables of the nodes B and BP respectively.</a:t>
            </a:r>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13F9BB74-13F1-46B0-949E-0F5C810988C2}" type="slidenum">
              <a:rPr lang="en-US" smtClean="0"/>
              <a:pPr/>
              <a:t>63</a:t>
            </a:fld>
            <a:endParaRPr lang="en-US"/>
          </a:p>
        </p:txBody>
      </p:sp>
      <p:pic>
        <p:nvPicPr>
          <p:cNvPr id="143362" name="Picture 2"/>
          <p:cNvPicPr>
            <a:picLocks noChangeAspect="1" noChangeArrowheads="1"/>
          </p:cNvPicPr>
          <p:nvPr/>
        </p:nvPicPr>
        <p:blipFill>
          <a:blip r:embed="rId2" cstate="print"/>
          <a:srcRect/>
          <a:stretch>
            <a:fillRect/>
          </a:stretch>
        </p:blipFill>
        <p:spPr bwMode="auto">
          <a:xfrm>
            <a:off x="1905000" y="3581400"/>
            <a:ext cx="5402978"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Dominant Variables</a:t>
            </a:r>
            <a:endParaRPr lang="en-US" dirty="0"/>
          </a:p>
        </p:txBody>
      </p:sp>
      <p:sp>
        <p:nvSpPr>
          <p:cNvPr id="3" name="Content Placeholder 2"/>
          <p:cNvSpPr>
            <a:spLocks noGrp="1"/>
          </p:cNvSpPr>
          <p:nvPr>
            <p:ph idx="1"/>
          </p:nvPr>
        </p:nvSpPr>
        <p:spPr/>
        <p:txBody>
          <a:bodyPr/>
          <a:lstStyle/>
          <a:p>
            <a:r>
              <a:rPr lang="en-US" dirty="0" smtClean="0"/>
              <a:t>Sibling  Collaboration</a:t>
            </a:r>
          </a:p>
          <a:p>
            <a:pPr lvl="1"/>
            <a:r>
              <a:rPr lang="en-US" dirty="0" smtClean="0"/>
              <a:t>Let dB, </a:t>
            </a:r>
            <a:r>
              <a:rPr lang="en-US" dirty="0" err="1" smtClean="0"/>
              <a:t>dSB</a:t>
            </a:r>
            <a:r>
              <a:rPr lang="en-US" dirty="0" smtClean="0"/>
              <a:t> and </a:t>
            </a:r>
            <a:r>
              <a:rPr lang="en-US" dirty="0" err="1" smtClean="0"/>
              <a:t>dSA</a:t>
            </a:r>
            <a:r>
              <a:rPr lang="en-US" dirty="0" smtClean="0"/>
              <a:t> represent the dominant variables of the nodes B, SB and SA respectively.</a:t>
            </a: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64</a:t>
            </a:fld>
            <a:endParaRPr lang="en-US"/>
          </a:p>
        </p:txBody>
      </p:sp>
      <p:pic>
        <p:nvPicPr>
          <p:cNvPr id="144386" name="Picture 2"/>
          <p:cNvPicPr>
            <a:picLocks noChangeAspect="1" noChangeArrowheads="1"/>
          </p:cNvPicPr>
          <p:nvPr/>
        </p:nvPicPr>
        <p:blipFill>
          <a:blip r:embed="rId2" cstate="print"/>
          <a:srcRect/>
          <a:stretch>
            <a:fillRect/>
          </a:stretch>
        </p:blipFill>
        <p:spPr bwMode="auto">
          <a:xfrm>
            <a:off x="914400" y="3429000"/>
            <a:ext cx="7305675" cy="1552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Refactoring</a:t>
            </a:r>
            <a:endParaRPr lang="en-US" dirty="0"/>
          </a:p>
        </p:txBody>
      </p:sp>
      <p:sp>
        <p:nvSpPr>
          <p:cNvPr id="3" name="Content Placeholder 2"/>
          <p:cNvSpPr>
            <a:spLocks noGrp="1"/>
          </p:cNvSpPr>
          <p:nvPr>
            <p:ph idx="1"/>
          </p:nvPr>
        </p:nvSpPr>
        <p:spPr/>
        <p:txBody>
          <a:bodyPr/>
          <a:lstStyle/>
          <a:p>
            <a:r>
              <a:rPr lang="en-US" dirty="0" smtClean="0"/>
              <a:t>Each method should have one clear task to accomplish. </a:t>
            </a:r>
          </a:p>
          <a:p>
            <a:pPr algn="just"/>
            <a:r>
              <a:rPr lang="en-US" dirty="0" smtClean="0"/>
              <a:t>Method and all scopes subsequently will include references to some variables </a:t>
            </a:r>
          </a:p>
          <a:p>
            <a:r>
              <a:rPr lang="en-US" dirty="0" smtClean="0"/>
              <a:t>Start with one dominant variable, continue with the same dominant variable</a:t>
            </a:r>
          </a:p>
          <a:p>
            <a:r>
              <a:rPr lang="en-US" dirty="0" smtClean="0"/>
              <a:t>Scopes that are dominated by different variables are possible extract method refactoring opportunities. </a:t>
            </a:r>
          </a:p>
        </p:txBody>
      </p:sp>
      <p:sp>
        <p:nvSpPr>
          <p:cNvPr id="4" name="Slide Number Placeholder 3"/>
          <p:cNvSpPr>
            <a:spLocks noGrp="1"/>
          </p:cNvSpPr>
          <p:nvPr>
            <p:ph type="sldNum" sz="quarter" idx="12"/>
          </p:nvPr>
        </p:nvSpPr>
        <p:spPr/>
        <p:txBody>
          <a:bodyPr/>
          <a:lstStyle/>
          <a:p>
            <a:fld id="{13F9BB74-13F1-46B0-949E-0F5C810988C2}" type="slidenum">
              <a:rPr lang="en-US" smtClean="0"/>
              <a:pPr/>
              <a:t>65</a:t>
            </a:fld>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Overall Refactoring Process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3F9BB74-13F1-46B0-949E-0F5C810988C2}" type="slidenum">
              <a:rPr lang="en-US" smtClean="0"/>
              <a:pPr/>
              <a:t>66</a:t>
            </a:fld>
            <a:endParaRPr lang="en-US"/>
          </a:p>
        </p:txBody>
      </p:sp>
      <p:pic>
        <p:nvPicPr>
          <p:cNvPr id="145410" name="Picture 2"/>
          <p:cNvPicPr>
            <a:picLocks noChangeAspect="1" noChangeArrowheads="1"/>
          </p:cNvPicPr>
          <p:nvPr/>
        </p:nvPicPr>
        <p:blipFill>
          <a:blip r:embed="rId3" cstate="print"/>
          <a:srcRect/>
          <a:stretch>
            <a:fillRect/>
          </a:stretch>
        </p:blipFill>
        <p:spPr bwMode="auto">
          <a:xfrm>
            <a:off x="609600" y="1171575"/>
            <a:ext cx="7877175" cy="5686425"/>
          </a:xfrm>
          <a:prstGeom prst="rect">
            <a:avLst/>
          </a:prstGeom>
          <a:noFill/>
          <a:ln w="9525">
            <a:noFill/>
            <a:miter lim="800000"/>
            <a:headEnd/>
            <a:tailEnd/>
          </a:ln>
        </p:spPr>
      </p:pic>
    </p:spTree>
  </p:cSld>
  <p:clrMapOvr>
    <a:masterClrMapping/>
  </p:clrMapOvr>
  <p:transition advTm="14867"/>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Refactoring Suggestion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Large code fragments with a color different from parent's color. </a:t>
            </a:r>
          </a:p>
          <a:p>
            <a:pPr marL="514350" indent="-514350">
              <a:buFont typeface="+mj-lt"/>
              <a:buAutoNum type="arabicPeriod"/>
            </a:pPr>
            <a:r>
              <a:rPr lang="en-US" dirty="0" smtClean="0"/>
              <a:t>Consecutive sibling nodes with the same color. </a:t>
            </a: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67</a:t>
            </a:fld>
            <a:endParaRPr lang="en-US"/>
          </a:p>
        </p:txBody>
      </p:sp>
      <p:pic>
        <p:nvPicPr>
          <p:cNvPr id="146435" name="Picture 3"/>
          <p:cNvPicPr>
            <a:picLocks noChangeAspect="1" noChangeArrowheads="1"/>
          </p:cNvPicPr>
          <p:nvPr/>
        </p:nvPicPr>
        <p:blipFill>
          <a:blip r:embed="rId3" cstate="print"/>
          <a:srcRect/>
          <a:stretch>
            <a:fillRect/>
          </a:stretch>
        </p:blipFill>
        <p:spPr bwMode="auto">
          <a:xfrm>
            <a:off x="228600" y="3733800"/>
            <a:ext cx="8737183" cy="771525"/>
          </a:xfrm>
          <a:prstGeom prst="rect">
            <a:avLst/>
          </a:prstGeom>
          <a:noFill/>
          <a:ln w="9525">
            <a:noFill/>
            <a:miter lim="800000"/>
            <a:headEnd/>
            <a:tailEnd/>
          </a:ln>
        </p:spPr>
      </p:pic>
      <p:pic>
        <p:nvPicPr>
          <p:cNvPr id="146436" name="Picture 4"/>
          <p:cNvPicPr>
            <a:picLocks noChangeAspect="1" noChangeArrowheads="1"/>
          </p:cNvPicPr>
          <p:nvPr/>
        </p:nvPicPr>
        <p:blipFill>
          <a:blip r:embed="rId4" cstate="print"/>
          <a:srcRect/>
          <a:stretch>
            <a:fillRect/>
          </a:stretch>
        </p:blipFill>
        <p:spPr bwMode="auto">
          <a:xfrm>
            <a:off x="457200" y="4800600"/>
            <a:ext cx="8191500" cy="1096500"/>
          </a:xfrm>
          <a:prstGeom prst="rect">
            <a:avLst/>
          </a:prstGeom>
          <a:noFill/>
          <a:ln w="9525">
            <a:noFill/>
            <a:miter lim="800000"/>
            <a:headEnd/>
            <a:tailEnd/>
          </a:ln>
        </p:spPr>
      </p:pic>
    </p:spTree>
  </p:cSld>
  <p:clrMapOvr>
    <a:masterClrMapping/>
  </p:clrMapOvr>
  <p:transition advTm="7332"/>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Extraction of Code Fragments</a:t>
            </a:r>
            <a:endParaRPr lang="en-US" dirty="0"/>
          </a:p>
        </p:txBody>
      </p:sp>
      <p:sp>
        <p:nvSpPr>
          <p:cNvPr id="3" name="Content Placeholder 2"/>
          <p:cNvSpPr>
            <a:spLocks noGrp="1"/>
          </p:cNvSpPr>
          <p:nvPr>
            <p:ph idx="1"/>
          </p:nvPr>
        </p:nvSpPr>
        <p:spPr/>
        <p:txBody>
          <a:bodyPr/>
          <a:lstStyle/>
          <a:p>
            <a:r>
              <a:rPr lang="en-US" dirty="0" smtClean="0"/>
              <a:t>Return without a Value </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68</a:t>
            </a:fld>
            <a:endParaRPr lang="en-US"/>
          </a:p>
        </p:txBody>
      </p:sp>
      <p:pic>
        <p:nvPicPr>
          <p:cNvPr id="147458" name="Picture 2"/>
          <p:cNvPicPr>
            <a:picLocks noChangeAspect="1" noChangeArrowheads="1"/>
          </p:cNvPicPr>
          <p:nvPr/>
        </p:nvPicPr>
        <p:blipFill>
          <a:blip r:embed="rId2" cstate="print"/>
          <a:srcRect/>
          <a:stretch>
            <a:fillRect/>
          </a:stretch>
        </p:blipFill>
        <p:spPr bwMode="auto">
          <a:xfrm>
            <a:off x="0" y="2438400"/>
            <a:ext cx="3695700" cy="3133725"/>
          </a:xfrm>
          <a:prstGeom prst="rect">
            <a:avLst/>
          </a:prstGeom>
          <a:noFill/>
          <a:ln w="9525">
            <a:noFill/>
            <a:miter lim="800000"/>
            <a:headEnd/>
            <a:tailEnd/>
          </a:ln>
        </p:spPr>
      </p:pic>
      <p:pic>
        <p:nvPicPr>
          <p:cNvPr id="147459" name="Picture 3"/>
          <p:cNvPicPr>
            <a:picLocks noChangeAspect="1" noChangeArrowheads="1"/>
          </p:cNvPicPr>
          <p:nvPr/>
        </p:nvPicPr>
        <p:blipFill>
          <a:blip r:embed="rId3" cstate="print"/>
          <a:srcRect/>
          <a:stretch>
            <a:fillRect/>
          </a:stretch>
        </p:blipFill>
        <p:spPr bwMode="auto">
          <a:xfrm>
            <a:off x="3657600" y="2362200"/>
            <a:ext cx="5638800" cy="2295525"/>
          </a:xfrm>
          <a:prstGeom prst="rect">
            <a:avLst/>
          </a:prstGeom>
          <a:noFill/>
          <a:ln w="9525">
            <a:noFill/>
            <a:miter lim="800000"/>
            <a:headEnd/>
            <a:tailEnd/>
          </a:ln>
        </p:spPr>
      </p:pic>
      <p:pic>
        <p:nvPicPr>
          <p:cNvPr id="147460" name="Picture 4"/>
          <p:cNvPicPr>
            <a:picLocks noChangeAspect="1" noChangeArrowheads="1"/>
          </p:cNvPicPr>
          <p:nvPr/>
        </p:nvPicPr>
        <p:blipFill>
          <a:blip r:embed="rId4" cstate="print"/>
          <a:srcRect/>
          <a:stretch>
            <a:fillRect/>
          </a:stretch>
        </p:blipFill>
        <p:spPr bwMode="auto">
          <a:xfrm>
            <a:off x="3886200" y="4800600"/>
            <a:ext cx="3867150" cy="866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Extraction of Code Fragments</a:t>
            </a:r>
            <a:endParaRPr lang="en-US" dirty="0"/>
          </a:p>
        </p:txBody>
      </p:sp>
      <p:sp>
        <p:nvSpPr>
          <p:cNvPr id="3" name="Content Placeholder 2"/>
          <p:cNvSpPr>
            <a:spLocks noGrp="1"/>
          </p:cNvSpPr>
          <p:nvPr>
            <p:ph idx="1"/>
          </p:nvPr>
        </p:nvSpPr>
        <p:spPr/>
        <p:txBody>
          <a:bodyPr/>
          <a:lstStyle/>
          <a:p>
            <a:r>
              <a:rPr lang="en-US" dirty="0" smtClean="0"/>
              <a:t>Return with a Value </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69</a:t>
            </a:fld>
            <a:endParaRPr lang="en-US"/>
          </a:p>
        </p:txBody>
      </p:sp>
      <p:pic>
        <p:nvPicPr>
          <p:cNvPr id="148483" name="Picture 3"/>
          <p:cNvPicPr>
            <a:picLocks noChangeAspect="1" noChangeArrowheads="1"/>
          </p:cNvPicPr>
          <p:nvPr/>
        </p:nvPicPr>
        <p:blipFill>
          <a:blip r:embed="rId2" cstate="print"/>
          <a:srcRect/>
          <a:stretch>
            <a:fillRect/>
          </a:stretch>
        </p:blipFill>
        <p:spPr bwMode="auto">
          <a:xfrm>
            <a:off x="0" y="2362200"/>
            <a:ext cx="6553200" cy="847725"/>
          </a:xfrm>
          <a:prstGeom prst="rect">
            <a:avLst/>
          </a:prstGeom>
          <a:noFill/>
          <a:ln w="9525">
            <a:noFill/>
            <a:miter lim="800000"/>
            <a:headEnd/>
            <a:tailEnd/>
          </a:ln>
        </p:spPr>
      </p:pic>
      <p:pic>
        <p:nvPicPr>
          <p:cNvPr id="148484" name="Picture 4"/>
          <p:cNvPicPr>
            <a:picLocks noChangeAspect="1" noChangeArrowheads="1"/>
          </p:cNvPicPr>
          <p:nvPr/>
        </p:nvPicPr>
        <p:blipFill>
          <a:blip r:embed="rId3" cstate="print"/>
          <a:srcRect/>
          <a:stretch>
            <a:fillRect/>
          </a:stretch>
        </p:blipFill>
        <p:spPr bwMode="auto">
          <a:xfrm>
            <a:off x="0" y="3352800"/>
            <a:ext cx="3305175" cy="3505200"/>
          </a:xfrm>
          <a:prstGeom prst="rect">
            <a:avLst/>
          </a:prstGeom>
          <a:noFill/>
          <a:ln w="9525">
            <a:noFill/>
            <a:miter lim="800000"/>
            <a:headEnd/>
            <a:tailEnd/>
          </a:ln>
        </p:spPr>
      </p:pic>
      <p:pic>
        <p:nvPicPr>
          <p:cNvPr id="148485" name="Picture 5"/>
          <p:cNvPicPr>
            <a:picLocks noChangeAspect="1" noChangeArrowheads="1"/>
          </p:cNvPicPr>
          <p:nvPr/>
        </p:nvPicPr>
        <p:blipFill>
          <a:blip r:embed="rId4" cstate="print"/>
          <a:srcRect/>
          <a:stretch>
            <a:fillRect/>
          </a:stretch>
        </p:blipFill>
        <p:spPr bwMode="auto">
          <a:xfrm>
            <a:off x="5867400" y="3657600"/>
            <a:ext cx="3276600" cy="1323975"/>
          </a:xfrm>
          <a:prstGeom prst="rect">
            <a:avLst/>
          </a:prstGeom>
          <a:noFill/>
          <a:ln w="9525">
            <a:noFill/>
            <a:miter lim="800000"/>
            <a:headEnd/>
            <a:tailEnd/>
          </a:ln>
        </p:spPr>
      </p:pic>
      <p:pic>
        <p:nvPicPr>
          <p:cNvPr id="148486" name="Picture 6"/>
          <p:cNvPicPr>
            <a:picLocks noChangeAspect="1" noChangeArrowheads="1"/>
          </p:cNvPicPr>
          <p:nvPr/>
        </p:nvPicPr>
        <p:blipFill>
          <a:blip r:embed="rId5" cstate="print"/>
          <a:srcRect/>
          <a:stretch>
            <a:fillRect/>
          </a:stretch>
        </p:blipFill>
        <p:spPr bwMode="auto">
          <a:xfrm>
            <a:off x="3505200" y="2990850"/>
            <a:ext cx="3095625" cy="3867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Refactoring</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7</a:t>
            </a:fld>
            <a:endParaRPr lang="en-US"/>
          </a:p>
        </p:txBody>
      </p:sp>
      <p:graphicFrame>
        <p:nvGraphicFramePr>
          <p:cNvPr id="5" name="Table 4"/>
          <p:cNvGraphicFramePr>
            <a:graphicFrameLocks noGrp="1"/>
          </p:cNvGraphicFramePr>
          <p:nvPr/>
        </p:nvGraphicFramePr>
        <p:xfrm>
          <a:off x="1295400" y="2057400"/>
          <a:ext cx="6934200" cy="1112520"/>
        </p:xfrm>
        <a:graphic>
          <a:graphicData uri="http://schemas.openxmlformats.org/drawingml/2006/table">
            <a:tbl>
              <a:tblPr firstRow="1" bandRow="1">
                <a:tableStyleId>{5C22544A-7EE6-4342-B048-85BDC9FD1C3A}</a:tableStyleId>
              </a:tblPr>
              <a:tblGrid>
                <a:gridCol w="6934200"/>
              </a:tblGrid>
              <a:tr h="370840">
                <a:tc>
                  <a:txBody>
                    <a:bodyPr/>
                    <a:lstStyle/>
                    <a:p>
                      <a:r>
                        <a:rPr lang="en-US" dirty="0" smtClean="0"/>
                        <a:t>1. Selection of Code Fragments</a:t>
                      </a:r>
                      <a:endParaRPr lang="en-US" dirty="0"/>
                    </a:p>
                  </a:txBody>
                  <a:tcPr/>
                </a:tc>
              </a:tr>
              <a:tr h="370840">
                <a:tc>
                  <a:txBody>
                    <a:bodyPr/>
                    <a:lstStyle/>
                    <a:p>
                      <a:r>
                        <a:rPr lang="en-US" dirty="0" smtClean="0"/>
                        <a:t>a) Read the software code to get familiar</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Inspect the code to find code regions</a:t>
                      </a:r>
                    </a:p>
                  </a:txBody>
                  <a:tcPr/>
                </a:tc>
              </a:tr>
            </a:tbl>
          </a:graphicData>
        </a:graphic>
      </p:graphicFrame>
      <p:graphicFrame>
        <p:nvGraphicFramePr>
          <p:cNvPr id="6" name="Table 5"/>
          <p:cNvGraphicFramePr>
            <a:graphicFrameLocks noGrp="1"/>
          </p:cNvGraphicFramePr>
          <p:nvPr/>
        </p:nvGraphicFramePr>
        <p:xfrm>
          <a:off x="1295400" y="3124200"/>
          <a:ext cx="6934200" cy="1112520"/>
        </p:xfrm>
        <a:graphic>
          <a:graphicData uri="http://schemas.openxmlformats.org/drawingml/2006/table">
            <a:tbl>
              <a:tblPr firstRow="1" bandRow="1">
                <a:tableStyleId>{5C22544A-7EE6-4342-B048-85BDC9FD1C3A}</a:tableStyleId>
              </a:tblPr>
              <a:tblGrid>
                <a:gridCol w="6934200"/>
              </a:tblGrid>
              <a:tr h="370840">
                <a:tc>
                  <a:txBody>
                    <a:bodyPr/>
                    <a:lstStyle/>
                    <a:p>
                      <a:r>
                        <a:rPr lang="en-US" dirty="0" smtClean="0"/>
                        <a:t>2. Extraction of Code Fragments</a:t>
                      </a:r>
                      <a:endParaRPr lang="en-US" dirty="0"/>
                    </a:p>
                  </a:txBody>
                  <a:tcPr/>
                </a:tc>
              </a:tr>
              <a:tr h="370840">
                <a:tc>
                  <a:txBody>
                    <a:bodyPr/>
                    <a:lstStyle/>
                    <a:p>
                      <a:r>
                        <a:rPr lang="en-US" dirty="0" smtClean="0"/>
                        <a:t>a) Determine the feasibility of refactoring</a:t>
                      </a:r>
                    </a:p>
                  </a:txBody>
                  <a:tcPr/>
                </a:tc>
              </a:tr>
              <a:tr h="370840">
                <a:tc>
                  <a:txBody>
                    <a:bodyPr/>
                    <a:lstStyle/>
                    <a:p>
                      <a:r>
                        <a:rPr lang="en-US" dirty="0" smtClean="0"/>
                        <a:t>b) Perform Refactoring / Create method – replace</a:t>
                      </a:r>
                      <a:r>
                        <a:rPr lang="en-US" baseline="0" dirty="0" smtClean="0"/>
                        <a:t> with method call</a:t>
                      </a:r>
                      <a:endParaRPr lang="en-US" dirty="0"/>
                    </a:p>
                  </a:txBody>
                  <a:tcPr/>
                </a:tc>
              </a:tr>
            </a:tbl>
          </a:graphicData>
        </a:graphic>
      </p:graphicFrame>
      <p:sp>
        <p:nvSpPr>
          <p:cNvPr id="8" name="Left Brace 7"/>
          <p:cNvSpPr/>
          <p:nvPr/>
        </p:nvSpPr>
        <p:spPr>
          <a:xfrm>
            <a:off x="1066800" y="2133600"/>
            <a:ext cx="228600" cy="9144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a:off x="1066800" y="3200400"/>
            <a:ext cx="228600" cy="9144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hape 10"/>
          <p:cNvCxnSpPr>
            <a:stCxn id="8" idx="1"/>
            <a:endCxn id="13" idx="1"/>
          </p:cNvCxnSpPr>
          <p:nvPr/>
        </p:nvCxnSpPr>
        <p:spPr>
          <a:xfrm rot="10800000" flipH="1" flipV="1">
            <a:off x="1066800" y="2590800"/>
            <a:ext cx="914400" cy="2546866"/>
          </a:xfrm>
          <a:prstGeom prst="bentConnector3">
            <a:avLst>
              <a:gd name="adj1" fmla="val -25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81200" y="4953000"/>
            <a:ext cx="1077539" cy="369332"/>
          </a:xfrm>
          <a:prstGeom prst="rect">
            <a:avLst/>
          </a:prstGeom>
          <a:noFill/>
        </p:spPr>
        <p:txBody>
          <a:bodyPr wrap="none" rtlCol="0">
            <a:spAutoFit/>
          </a:bodyPr>
          <a:lstStyle/>
          <a:p>
            <a:r>
              <a:rPr lang="en-US" b="1" dirty="0" smtClean="0"/>
              <a:t>Manual!</a:t>
            </a:r>
            <a:endParaRPr lang="en-US" b="1" dirty="0"/>
          </a:p>
        </p:txBody>
      </p:sp>
      <p:sp>
        <p:nvSpPr>
          <p:cNvPr id="14" name="TextBox 13"/>
          <p:cNvSpPr txBox="1"/>
          <p:nvPr/>
        </p:nvSpPr>
        <p:spPr>
          <a:xfrm>
            <a:off x="1981200" y="5410200"/>
            <a:ext cx="5218608" cy="369332"/>
          </a:xfrm>
          <a:prstGeom prst="rect">
            <a:avLst/>
          </a:prstGeom>
          <a:noFill/>
        </p:spPr>
        <p:txBody>
          <a:bodyPr wrap="none" rtlCol="0">
            <a:spAutoFit/>
          </a:bodyPr>
          <a:lstStyle/>
          <a:p>
            <a:r>
              <a:rPr lang="en-US" b="1" dirty="0" smtClean="0"/>
              <a:t>Eclipse, Visual Studio, </a:t>
            </a:r>
            <a:r>
              <a:rPr lang="en-US" b="1" dirty="0" err="1" smtClean="0"/>
              <a:t>Resharper</a:t>
            </a:r>
            <a:r>
              <a:rPr lang="en-US" b="1" dirty="0" smtClean="0"/>
              <a:t>, </a:t>
            </a:r>
            <a:r>
              <a:rPr lang="en-US" b="1" dirty="0" err="1" smtClean="0"/>
              <a:t>Refactor</a:t>
            </a:r>
            <a:r>
              <a:rPr lang="en-US" b="1" dirty="0" smtClean="0"/>
              <a:t> Pro</a:t>
            </a:r>
            <a:endParaRPr lang="en-US" b="1" dirty="0"/>
          </a:p>
        </p:txBody>
      </p:sp>
      <p:cxnSp>
        <p:nvCxnSpPr>
          <p:cNvPr id="17" name="Elbow Connector 16"/>
          <p:cNvCxnSpPr>
            <a:stCxn id="9" idx="1"/>
            <a:endCxn id="14" idx="1"/>
          </p:cNvCxnSpPr>
          <p:nvPr/>
        </p:nvCxnSpPr>
        <p:spPr>
          <a:xfrm rot="10800000" flipH="1" flipV="1">
            <a:off x="1066800" y="3657600"/>
            <a:ext cx="914400" cy="1937266"/>
          </a:xfrm>
          <a:prstGeom prst="bentConnector3">
            <a:avLst>
              <a:gd name="adj1" fmla="val -45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475704" y="1920240"/>
            <a:ext cx="8229600" cy="4389120"/>
          </a:xfrm>
        </p:spPr>
        <p:txBody>
          <a:bodyPr>
            <a:normAutofit fontScale="92500"/>
          </a:bodyPr>
          <a:lstStyle/>
          <a:p>
            <a:r>
              <a:rPr lang="en-US" dirty="0" smtClean="0"/>
              <a:t>Error messages (Eclipse) [58]</a:t>
            </a:r>
            <a:endParaRPr lang="en-US" sz="3200" dirty="0" smtClean="0">
              <a:solidFill>
                <a:srgbClr val="000000"/>
              </a:solidFill>
              <a:latin typeface="Times New Roman"/>
            </a:endParaRPr>
          </a:p>
          <a:p>
            <a:pPr lvl="1"/>
            <a:r>
              <a:rPr lang="en-US" i="1" dirty="0" smtClean="0">
                <a:solidFill>
                  <a:srgbClr val="000000"/>
                </a:solidFill>
                <a:latin typeface="Times New Roman"/>
              </a:rPr>
              <a:t>Selected block references a local type declared outside the selection: A local type declaration is not part of the selection but is referenced by one of the statements selected for extraction. </a:t>
            </a:r>
          </a:p>
          <a:p>
            <a:pPr lvl="1"/>
            <a:r>
              <a:rPr lang="en-US" i="1" dirty="0" smtClean="0">
                <a:solidFill>
                  <a:srgbClr val="000000"/>
                </a:solidFill>
                <a:latin typeface="Times New Roman"/>
              </a:rPr>
              <a:t>A local type declared in the selected block is referenced outside the selection: The selection covers a local type declaration but the type is also referenced outside the selected statements. </a:t>
            </a:r>
          </a:p>
          <a:p>
            <a:r>
              <a:rPr lang="en-US" i="1" dirty="0" smtClean="0"/>
              <a:t>Error messages are non-specific and unhelpful in diagnosing problems [73]</a:t>
            </a:r>
          </a:p>
          <a:p>
            <a:r>
              <a:rPr lang="en-US" i="1" dirty="0" smtClean="0"/>
              <a:t>Discouraging programmers from refactoring at all [73]</a:t>
            </a:r>
          </a:p>
          <a:p>
            <a:endParaRPr lang="en-US" dirty="0"/>
          </a:p>
        </p:txBody>
      </p:sp>
    </p:spTree>
    <p:custDataLst>
      <p:tags r:id="rId1"/>
    </p:custDataLst>
  </p:cSld>
  <p:clrMapOvr>
    <a:masterClrMapping/>
  </p:clrMapOvr>
  <p:transition advTm="24802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12">
                                            <p:txEl>
                                              <p:pRg st="1" end="1"/>
                                            </p:txEl>
                                          </p:spTgt>
                                        </p:tgtEl>
                                        <p:attrNameLst>
                                          <p:attrName>style.visibility</p:attrName>
                                        </p:attrNameLst>
                                      </p:cBhvr>
                                      <p:to>
                                        <p:strVal val="visible"/>
                                      </p:to>
                                    </p:se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2">
                                            <p:txEl>
                                              <p:pRg st="2" end="2"/>
                                            </p:txEl>
                                          </p:spTgt>
                                        </p:tgtEl>
                                        <p:attrNameLst>
                                          <p:attrName>style.visibility</p:attrName>
                                        </p:attrNameLst>
                                      </p:cBhvr>
                                      <p:to>
                                        <p:strVal val="visible"/>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12">
                                            <p:txEl>
                                              <p:pRg st="3" end="3"/>
                                            </p:txEl>
                                          </p:spTgt>
                                        </p:tgtEl>
                                        <p:attrNameLst>
                                          <p:attrName>style.visibility</p:attrName>
                                        </p:attrNameLst>
                                      </p:cBhvr>
                                      <p:to>
                                        <p:strVal val="visible"/>
                                      </p:to>
                                    </p:se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8" grpId="1" animBg="1"/>
      <p:bldP spid="9" grpId="0" animBg="1"/>
      <p:bldP spid="9" grpId="1" animBg="1"/>
      <p:bldP spid="13" grpId="0"/>
      <p:bldP spid="13" grpId="1"/>
      <p:bldP spid="14" grpId="0"/>
      <p:bldP spid="14" grpId="1"/>
      <p:bldP spid="12"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Extraction of Code Fragments</a:t>
            </a:r>
            <a:endParaRPr lang="en-US" dirty="0"/>
          </a:p>
        </p:txBody>
      </p:sp>
      <p:sp>
        <p:nvSpPr>
          <p:cNvPr id="3" name="Content Placeholder 2"/>
          <p:cNvSpPr>
            <a:spLocks noGrp="1"/>
          </p:cNvSpPr>
          <p:nvPr>
            <p:ph idx="1"/>
          </p:nvPr>
        </p:nvSpPr>
        <p:spPr/>
        <p:txBody>
          <a:bodyPr/>
          <a:lstStyle/>
          <a:p>
            <a:r>
              <a:rPr lang="en-US" dirty="0" smtClean="0"/>
              <a:t>Return with a Value </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70</a:t>
            </a:fld>
            <a:endParaRPr lang="en-US"/>
          </a:p>
        </p:txBody>
      </p:sp>
      <p:pic>
        <p:nvPicPr>
          <p:cNvPr id="148485" name="Picture 5"/>
          <p:cNvPicPr>
            <a:picLocks noChangeAspect="1" noChangeArrowheads="1"/>
          </p:cNvPicPr>
          <p:nvPr/>
        </p:nvPicPr>
        <p:blipFill>
          <a:blip r:embed="rId2" cstate="print"/>
          <a:srcRect/>
          <a:stretch>
            <a:fillRect/>
          </a:stretch>
        </p:blipFill>
        <p:spPr bwMode="auto">
          <a:xfrm>
            <a:off x="4876800" y="3505200"/>
            <a:ext cx="3276600" cy="1323975"/>
          </a:xfrm>
          <a:prstGeom prst="rect">
            <a:avLst/>
          </a:prstGeom>
          <a:noFill/>
          <a:ln w="9525">
            <a:noFill/>
            <a:miter lim="800000"/>
            <a:headEnd/>
            <a:tailEnd/>
          </a:ln>
        </p:spPr>
      </p:pic>
      <p:pic>
        <p:nvPicPr>
          <p:cNvPr id="148486" name="Picture 6"/>
          <p:cNvPicPr>
            <a:picLocks noChangeAspect="1" noChangeArrowheads="1"/>
          </p:cNvPicPr>
          <p:nvPr/>
        </p:nvPicPr>
        <p:blipFill>
          <a:blip r:embed="rId3" cstate="print"/>
          <a:srcRect/>
          <a:stretch>
            <a:fillRect/>
          </a:stretch>
        </p:blipFill>
        <p:spPr bwMode="auto">
          <a:xfrm>
            <a:off x="1524000" y="2590800"/>
            <a:ext cx="3095625" cy="3867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Extraction of Code Fragments</a:t>
            </a:r>
            <a:endParaRPr lang="en-US" dirty="0"/>
          </a:p>
        </p:txBody>
      </p:sp>
      <p:sp>
        <p:nvSpPr>
          <p:cNvPr id="3" name="Content Placeholder 2"/>
          <p:cNvSpPr>
            <a:spLocks noGrp="1"/>
          </p:cNvSpPr>
          <p:nvPr>
            <p:ph idx="1"/>
          </p:nvPr>
        </p:nvSpPr>
        <p:spPr/>
        <p:txBody>
          <a:bodyPr/>
          <a:lstStyle/>
          <a:p>
            <a:r>
              <a:rPr lang="en-US" dirty="0" smtClean="0"/>
              <a:t>Bound Blocks</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71</a:t>
            </a:fld>
            <a:endParaRPr lang="en-US"/>
          </a:p>
        </p:txBody>
      </p:sp>
      <p:pic>
        <p:nvPicPr>
          <p:cNvPr id="149506" name="Picture 2"/>
          <p:cNvPicPr>
            <a:picLocks noChangeAspect="1" noChangeArrowheads="1"/>
          </p:cNvPicPr>
          <p:nvPr/>
        </p:nvPicPr>
        <p:blipFill>
          <a:blip r:embed="rId2" cstate="print"/>
          <a:srcRect/>
          <a:stretch>
            <a:fillRect/>
          </a:stretch>
        </p:blipFill>
        <p:spPr bwMode="auto">
          <a:xfrm>
            <a:off x="2895600" y="2514600"/>
            <a:ext cx="2809875"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dirty="0" smtClean="0"/>
              <a:t>Analyzer – Our Tool </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72</a:t>
            </a:fld>
            <a:endParaRPr lang="en-US"/>
          </a:p>
        </p:txBody>
      </p:sp>
      <p:pic>
        <p:nvPicPr>
          <p:cNvPr id="150530" name="Picture 2"/>
          <p:cNvPicPr>
            <a:picLocks noChangeAspect="1" noChangeArrowheads="1"/>
          </p:cNvPicPr>
          <p:nvPr/>
        </p:nvPicPr>
        <p:blipFill>
          <a:blip r:embed="rId2" cstate="print"/>
          <a:srcRect/>
          <a:stretch>
            <a:fillRect/>
          </a:stretch>
        </p:blipFill>
        <p:spPr bwMode="auto">
          <a:xfrm>
            <a:off x="533400" y="2590800"/>
            <a:ext cx="8229600" cy="945838"/>
          </a:xfrm>
          <a:prstGeom prst="rect">
            <a:avLst/>
          </a:prstGeom>
          <a:noFill/>
          <a:ln w="9525">
            <a:noFill/>
            <a:miter lim="800000"/>
            <a:headEnd/>
            <a:tailEnd/>
          </a:ln>
        </p:spPr>
      </p:pic>
      <p:pic>
        <p:nvPicPr>
          <p:cNvPr id="150531" name="Picture 3"/>
          <p:cNvPicPr>
            <a:picLocks noChangeAspect="1" noChangeArrowheads="1"/>
          </p:cNvPicPr>
          <p:nvPr/>
        </p:nvPicPr>
        <p:blipFill>
          <a:blip r:embed="rId3" cstate="print"/>
          <a:srcRect/>
          <a:stretch>
            <a:fillRect/>
          </a:stretch>
        </p:blipFill>
        <p:spPr bwMode="auto">
          <a:xfrm>
            <a:off x="990600" y="3733800"/>
            <a:ext cx="7315200" cy="2038350"/>
          </a:xfrm>
          <a:prstGeom prst="rect">
            <a:avLst/>
          </a:prstGeom>
          <a:noFill/>
          <a:ln w="9525">
            <a:noFill/>
            <a:miter lim="800000"/>
            <a:headEnd/>
            <a:tailEnd/>
          </a:ln>
        </p:spPr>
      </p:pic>
    </p:spTree>
  </p:cSld>
  <p:clrMapOvr>
    <a:masterClrMapping/>
  </p:clrMapOvr>
  <p:transition advTm="749"/>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dirty="0" smtClean="0"/>
              <a:t>Medical Imaging Research Code -&gt; from 400 to 40</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73</a:t>
            </a:fld>
            <a:endParaRPr lang="en-US"/>
          </a:p>
        </p:txBody>
      </p:sp>
      <p:pic>
        <p:nvPicPr>
          <p:cNvPr id="151554" name="Picture 2"/>
          <p:cNvPicPr>
            <a:picLocks noChangeAspect="1" noChangeArrowheads="1"/>
          </p:cNvPicPr>
          <p:nvPr/>
        </p:nvPicPr>
        <p:blipFill>
          <a:blip r:embed="rId3" cstate="print"/>
          <a:srcRect/>
          <a:stretch>
            <a:fillRect/>
          </a:stretch>
        </p:blipFill>
        <p:spPr bwMode="auto">
          <a:xfrm>
            <a:off x="152400" y="2514600"/>
            <a:ext cx="8791324" cy="771525"/>
          </a:xfrm>
          <a:prstGeom prst="rect">
            <a:avLst/>
          </a:prstGeom>
          <a:noFill/>
          <a:ln w="9525">
            <a:noFill/>
            <a:miter lim="800000"/>
            <a:headEnd/>
            <a:tailEnd/>
          </a:ln>
        </p:spPr>
      </p:pic>
      <p:pic>
        <p:nvPicPr>
          <p:cNvPr id="151555" name="Picture 3"/>
          <p:cNvPicPr>
            <a:picLocks noChangeAspect="1" noChangeArrowheads="1"/>
          </p:cNvPicPr>
          <p:nvPr/>
        </p:nvPicPr>
        <p:blipFill>
          <a:blip r:embed="rId4" cstate="print"/>
          <a:srcRect/>
          <a:stretch>
            <a:fillRect/>
          </a:stretch>
        </p:blipFill>
        <p:spPr bwMode="auto">
          <a:xfrm>
            <a:off x="381000" y="3657600"/>
            <a:ext cx="8466669" cy="1219200"/>
          </a:xfrm>
          <a:prstGeom prst="rect">
            <a:avLst/>
          </a:prstGeom>
          <a:noFill/>
          <a:ln w="9525">
            <a:noFill/>
            <a:miter lim="800000"/>
            <a:headEnd/>
            <a:tailEnd/>
          </a:ln>
        </p:spPr>
      </p:pic>
    </p:spTree>
  </p:cSld>
  <p:clrMapOvr>
    <a:masterClrMapping/>
  </p:clrMapOvr>
  <p:transition advTm="327"/>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dirty="0" smtClean="0"/>
              <a:t>Medical Imaging Research Code -&gt; 4000</a:t>
            </a:r>
          </a:p>
          <a:p>
            <a:endParaRPr lang="en-US" dirty="0" smtClean="0"/>
          </a:p>
          <a:p>
            <a:endParaRPr lang="en-US" dirty="0" smtClean="0"/>
          </a:p>
          <a:p>
            <a:endParaRPr lang="en-US" dirty="0" smtClean="0"/>
          </a:p>
          <a:p>
            <a:r>
              <a:rPr lang="en-US" dirty="0" smtClean="0"/>
              <a:t>Notepad++ - &gt; 800</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74</a:t>
            </a:fld>
            <a:endParaRPr lang="en-US"/>
          </a:p>
        </p:txBody>
      </p:sp>
      <p:pic>
        <p:nvPicPr>
          <p:cNvPr id="152578" name="Picture 2"/>
          <p:cNvPicPr>
            <a:picLocks noChangeAspect="1" noChangeArrowheads="1"/>
          </p:cNvPicPr>
          <p:nvPr/>
        </p:nvPicPr>
        <p:blipFill>
          <a:blip r:embed="rId2" cstate="print"/>
          <a:srcRect/>
          <a:stretch>
            <a:fillRect/>
          </a:stretch>
        </p:blipFill>
        <p:spPr bwMode="auto">
          <a:xfrm>
            <a:off x="165544" y="2667000"/>
            <a:ext cx="8826056" cy="1019175"/>
          </a:xfrm>
          <a:prstGeom prst="rect">
            <a:avLst/>
          </a:prstGeom>
          <a:noFill/>
          <a:ln w="9525">
            <a:noFill/>
            <a:miter lim="800000"/>
            <a:headEnd/>
            <a:tailEnd/>
          </a:ln>
        </p:spPr>
      </p:pic>
      <p:pic>
        <p:nvPicPr>
          <p:cNvPr id="152579" name="Picture 3"/>
          <p:cNvPicPr>
            <a:picLocks noChangeAspect="1" noChangeArrowheads="1"/>
          </p:cNvPicPr>
          <p:nvPr/>
        </p:nvPicPr>
        <p:blipFill>
          <a:blip r:embed="rId3" cstate="print"/>
          <a:srcRect/>
          <a:stretch>
            <a:fillRect/>
          </a:stretch>
        </p:blipFill>
        <p:spPr bwMode="auto">
          <a:xfrm>
            <a:off x="119902" y="4572000"/>
            <a:ext cx="8947898" cy="762000"/>
          </a:xfrm>
          <a:prstGeom prst="rect">
            <a:avLst/>
          </a:prstGeom>
          <a:noFill/>
          <a:ln w="9525">
            <a:noFill/>
            <a:miter lim="800000"/>
            <a:headEnd/>
            <a:tailEnd/>
          </a:ln>
        </p:spPr>
      </p:pic>
    </p:spTree>
  </p:cSld>
  <p:clrMapOvr>
    <a:masterClrMapping/>
  </p:clrMapOvr>
  <p:transition advTm="359"/>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Contribution 2</a:t>
            </a:r>
            <a:endParaRPr lang="en-US" dirty="0"/>
          </a:p>
        </p:txBody>
      </p:sp>
      <p:sp>
        <p:nvSpPr>
          <p:cNvPr id="3" name="Content Placeholder 2"/>
          <p:cNvSpPr>
            <a:spLocks noGrp="1"/>
          </p:cNvSpPr>
          <p:nvPr>
            <p:ph idx="1"/>
          </p:nvPr>
        </p:nvSpPr>
        <p:spPr/>
        <p:txBody>
          <a:bodyPr>
            <a:normAutofit lnSpcReduction="10000"/>
          </a:bodyPr>
          <a:lstStyle/>
          <a:p>
            <a:r>
              <a:rPr lang="en-US" dirty="0" smtClean="0"/>
              <a:t>Main focus is on identification of code fragments </a:t>
            </a:r>
          </a:p>
          <a:p>
            <a:r>
              <a:rPr lang="en-US" dirty="0" smtClean="0"/>
              <a:t>Introduced techniques and tools based on placement trees and variable reference counts </a:t>
            </a:r>
          </a:p>
          <a:p>
            <a:r>
              <a:rPr lang="en-US" dirty="0" smtClean="0"/>
              <a:t>Works effectively in real software systems</a:t>
            </a:r>
          </a:p>
          <a:p>
            <a:r>
              <a:rPr lang="en-US" dirty="0" smtClean="0"/>
              <a:t>Current heuristic works well, future improvements are planned</a:t>
            </a:r>
          </a:p>
          <a:p>
            <a:r>
              <a:rPr lang="en-US" dirty="0" smtClean="0"/>
              <a:t>Visual representation helps user observe refactoring suggestion easily</a:t>
            </a:r>
          </a:p>
          <a:p>
            <a:r>
              <a:rPr lang="en-US" dirty="0" smtClean="0"/>
              <a:t>Do not consider </a:t>
            </a:r>
            <a:r>
              <a:rPr lang="en-US" dirty="0" err="1" smtClean="0"/>
              <a:t>goto</a:t>
            </a:r>
            <a:r>
              <a:rPr lang="en-US" dirty="0" smtClean="0"/>
              <a:t> statements!</a:t>
            </a:r>
          </a:p>
          <a:p>
            <a:r>
              <a:rPr lang="en-US" dirty="0" smtClean="0"/>
              <a:t>May result in long parameter lists!</a:t>
            </a: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75</a:t>
            </a:fld>
            <a:endParaRPr lang="en-US"/>
          </a:p>
        </p:txBody>
      </p:sp>
    </p:spTree>
  </p:cSld>
  <p:clrMapOvr>
    <a:masterClrMapping/>
  </p:clrMapOvr>
  <p:transition advTm="16645"/>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Contribution 3 Refactoring using Hammock Graphs</a:t>
            </a:r>
            <a:endParaRPr lang="en-US" dirty="0"/>
          </a:p>
        </p:txBody>
      </p:sp>
      <p:sp>
        <p:nvSpPr>
          <p:cNvPr id="3" name="Content Placeholder 2"/>
          <p:cNvSpPr>
            <a:spLocks noGrp="1"/>
          </p:cNvSpPr>
          <p:nvPr>
            <p:ph idx="1"/>
          </p:nvPr>
        </p:nvSpPr>
        <p:spPr>
          <a:xfrm>
            <a:off x="457200" y="2209800"/>
            <a:ext cx="8229600" cy="4389120"/>
          </a:xfrm>
        </p:spPr>
        <p:txBody>
          <a:bodyPr/>
          <a:lstStyle/>
          <a:p>
            <a:pPr algn="just"/>
            <a:r>
              <a:rPr lang="en-US" dirty="0" smtClean="0"/>
              <a:t>This contribution focuses on managing the number of arguments in an extracted method’s parameter list</a:t>
            </a:r>
          </a:p>
          <a:p>
            <a:pPr algn="just"/>
            <a:r>
              <a:rPr lang="en-US" dirty="0" smtClean="0"/>
              <a:t>In contribution 2, length of parameter lists is omitted</a:t>
            </a:r>
          </a:p>
          <a:p>
            <a:pPr algn="just"/>
            <a:r>
              <a:rPr lang="en-US" dirty="0" smtClean="0"/>
              <a:t>A long parameter list increases the complexity of a method and makes it difficult to maintain and to comprehend</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76</a:t>
            </a:fld>
            <a:endParaRPr lang="en-US"/>
          </a:p>
        </p:txBody>
      </p:sp>
      <p:sp>
        <p:nvSpPr>
          <p:cNvPr id="5" name="Rectangle 4"/>
          <p:cNvSpPr/>
          <p:nvPr/>
        </p:nvSpPr>
        <p:spPr>
          <a:xfrm>
            <a:off x="0" y="6477000"/>
            <a:ext cx="7772400" cy="369332"/>
          </a:xfrm>
          <a:prstGeom prst="rect">
            <a:avLst/>
          </a:prstGeom>
        </p:spPr>
        <p:txBody>
          <a:bodyPr wrap="square">
            <a:spAutoFit/>
          </a:bodyPr>
          <a:lstStyle/>
          <a:p>
            <a:r>
              <a:rPr lang="en-US" dirty="0" smtClean="0"/>
              <a:t>Under Review: IEEE Transactions on Software Engineering</a:t>
            </a:r>
            <a:endParaRPr lang="en-US" dirty="0"/>
          </a:p>
        </p:txBody>
      </p:sp>
      <p:sp>
        <p:nvSpPr>
          <p:cNvPr id="6" name="TextBox 5"/>
          <p:cNvSpPr txBox="1"/>
          <p:nvPr/>
        </p:nvSpPr>
        <p:spPr>
          <a:xfrm>
            <a:off x="0" y="5690701"/>
            <a:ext cx="1661224" cy="646331"/>
          </a:xfrm>
          <a:prstGeom prst="rect">
            <a:avLst/>
          </a:prstGeom>
          <a:noFill/>
        </p:spPr>
        <p:txBody>
          <a:bodyPr wrap="none" rtlCol="0">
            <a:spAutoFit/>
          </a:bodyPr>
          <a:lstStyle/>
          <a:p>
            <a:r>
              <a:rPr lang="en-US" dirty="0" smtClean="0">
                <a:hlinkClick r:id="rId2" action="ppaction://hlinksldjump"/>
              </a:rPr>
              <a:t>Contribution 1</a:t>
            </a:r>
            <a:endParaRPr lang="en-US" dirty="0" smtClean="0"/>
          </a:p>
          <a:p>
            <a:r>
              <a:rPr lang="en-US" dirty="0" smtClean="0">
                <a:hlinkClick r:id="rId3" action="ppaction://hlinksldjump"/>
              </a:rPr>
              <a:t>Contribution 2</a:t>
            </a:r>
            <a:endParaRPr lang="en-US" dirty="0"/>
          </a:p>
        </p:txBody>
      </p:sp>
    </p:spTree>
  </p:cSld>
  <p:clrMapOvr>
    <a:masterClrMapping/>
  </p:clrMapOvr>
  <p:transition advTm="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Identification of Code Fragments</a:t>
            </a:r>
            <a:endParaRPr lang="en-US" dirty="0"/>
          </a:p>
        </p:txBody>
      </p:sp>
      <p:sp>
        <p:nvSpPr>
          <p:cNvPr id="3" name="Content Placeholder 2"/>
          <p:cNvSpPr>
            <a:spLocks noGrp="1"/>
          </p:cNvSpPr>
          <p:nvPr>
            <p:ph idx="1"/>
          </p:nvPr>
        </p:nvSpPr>
        <p:spPr/>
        <p:txBody>
          <a:bodyPr/>
          <a:lstStyle/>
          <a:p>
            <a:pPr algn="just"/>
            <a:r>
              <a:rPr lang="en-US" dirty="0" smtClean="0"/>
              <a:t>A method has a single entry and single exit point</a:t>
            </a:r>
          </a:p>
          <a:p>
            <a:pPr algn="just"/>
            <a:r>
              <a:rPr lang="en-US" dirty="0" smtClean="0"/>
              <a:t>A method usually starts with one or more variable declarations and carries out a set of operations around these variables and ends with or without returning one of the variables</a:t>
            </a:r>
          </a:p>
          <a:p>
            <a:pPr algn="just"/>
            <a:r>
              <a:rPr lang="en-US" dirty="0" smtClean="0"/>
              <a:t>Hammock graph is used to select appropriate code regions that do not violate any refactoring pre-conditions</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77</a:t>
            </a:fld>
            <a:endParaRPr lang="en-US"/>
          </a:p>
        </p:txBody>
      </p:sp>
    </p:spTree>
  </p:cSld>
  <p:clrMapOvr>
    <a:masterClrMapping/>
  </p:clrMapOvr>
  <p:transition advTm="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Hammock Graph</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3F9BB74-13F1-46B0-949E-0F5C810988C2}" type="slidenum">
              <a:rPr lang="en-US" smtClean="0"/>
              <a:pPr/>
              <a:t>78</a:t>
            </a:fld>
            <a:endParaRPr lang="en-US"/>
          </a:p>
        </p:txBody>
      </p:sp>
      <p:pic>
        <p:nvPicPr>
          <p:cNvPr id="153602" name="Picture 2"/>
          <p:cNvPicPr>
            <a:picLocks noChangeAspect="1" noChangeArrowheads="1"/>
          </p:cNvPicPr>
          <p:nvPr/>
        </p:nvPicPr>
        <p:blipFill>
          <a:blip r:embed="rId2" cstate="print"/>
          <a:srcRect/>
          <a:stretch>
            <a:fillRect/>
          </a:stretch>
        </p:blipFill>
        <p:spPr bwMode="auto">
          <a:xfrm>
            <a:off x="1447800" y="2590800"/>
            <a:ext cx="5619750" cy="235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of Hammocks</a:t>
            </a:r>
            <a:endParaRPr lang="en-US" dirty="0"/>
          </a:p>
        </p:txBody>
      </p:sp>
      <p:sp>
        <p:nvSpPr>
          <p:cNvPr id="3" name="Content Placeholder 2"/>
          <p:cNvSpPr>
            <a:spLocks noGrp="1"/>
          </p:cNvSpPr>
          <p:nvPr>
            <p:ph idx="1"/>
          </p:nvPr>
        </p:nvSpPr>
        <p:spPr/>
        <p:txBody>
          <a:bodyPr>
            <a:normAutofit/>
          </a:bodyPr>
          <a:lstStyle/>
          <a:p>
            <a:r>
              <a:rPr lang="en-US" dirty="0" smtClean="0"/>
              <a:t>Our technique proceeds in following steps:</a:t>
            </a:r>
          </a:p>
          <a:p>
            <a:pPr marL="880110" lvl="1" indent="-514350">
              <a:buFont typeface="+mj-lt"/>
              <a:buAutoNum type="arabicPeriod"/>
            </a:pPr>
            <a:r>
              <a:rPr lang="en-US" dirty="0" smtClean="0"/>
              <a:t>Generate the initial graph of variable declarations and references together with control blocks </a:t>
            </a:r>
          </a:p>
          <a:p>
            <a:pPr marL="880110" lvl="1" indent="-514350">
              <a:buFont typeface="+mj-lt"/>
              <a:buAutoNum type="arabicPeriod"/>
            </a:pPr>
            <a:r>
              <a:rPr lang="en-US" dirty="0" smtClean="0"/>
              <a:t>Convert all variable span into hammocks </a:t>
            </a:r>
          </a:p>
          <a:p>
            <a:pPr marL="880110" lvl="1" indent="-514350">
              <a:buFont typeface="+mj-lt"/>
              <a:buAutoNum type="arabicPeriod"/>
            </a:pPr>
            <a:r>
              <a:rPr lang="en-US" dirty="0" smtClean="0"/>
              <a:t>For each hammock, determine the number of variables referenced in the hammock </a:t>
            </a:r>
          </a:p>
          <a:p>
            <a:pPr marL="850392" lvl="1" indent="-457200">
              <a:buFont typeface="+mj-lt"/>
              <a:buAutoNum type="arabicPeriod"/>
            </a:pPr>
            <a:r>
              <a:rPr lang="en-US" dirty="0" smtClean="0"/>
              <a:t>Visualize the candidates based on a selected number of parameters dynamically </a:t>
            </a:r>
          </a:p>
          <a:p>
            <a:pPr marL="850392" lvl="1" indent="-457200">
              <a:buFont typeface="+mj-lt"/>
              <a:buAutoNum type="arabicPeriod"/>
            </a:pPr>
            <a:r>
              <a:rPr lang="en-US" dirty="0" smtClean="0"/>
              <a:t>Observe refactoring opportunities, re-factor the code and continue if necessary </a:t>
            </a:r>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79</a:t>
            </a:fld>
            <a:endParaRPr lang="en-US"/>
          </a:p>
        </p:txBody>
      </p:sp>
    </p:spTree>
  </p:cSld>
  <p:clrMapOvr>
    <a:masterClrMapping/>
  </p:clrMapOvr>
  <p:transition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are saying!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Does anybody know a fully featured refactoring tool for C++ that works reliably with large code bases (some 100.000 lines)? I tried whatever </a:t>
            </a:r>
            <a:r>
              <a:rPr lang="en-US" dirty="0" err="1" smtClean="0"/>
              <a:t>i</a:t>
            </a:r>
            <a:r>
              <a:rPr lang="en-US" dirty="0" smtClean="0"/>
              <a:t> can find again and again over the last years. They all were not at all usable.</a:t>
            </a:r>
          </a:p>
          <a:p>
            <a:pPr fontAlgn="base"/>
            <a:r>
              <a:rPr lang="en-US" b="1" dirty="0" smtClean="0"/>
              <a:t>SUMMARY</a:t>
            </a:r>
            <a:r>
              <a:rPr lang="en-US" dirty="0" smtClean="0"/>
              <a:t>: I took time and evaluated "Visual Assist X" as well as "</a:t>
            </a:r>
            <a:r>
              <a:rPr lang="en-US" dirty="0" err="1" smtClean="0"/>
              <a:t>Refactor</a:t>
            </a:r>
            <a:r>
              <a:rPr lang="en-US" dirty="0" smtClean="0"/>
              <a:t> for C++". </a:t>
            </a:r>
            <a:r>
              <a:rPr lang="en-US" b="1" u="sng" dirty="0" smtClean="0">
                <a:solidFill>
                  <a:srgbClr val="FF0000"/>
                </a:solidFill>
              </a:rPr>
              <a:t>Both have some impressing features, but both as well are far from perfect. Extracting a large block of code usually is not done satisfying without manual modifications - and therefore does not pay off.</a:t>
            </a:r>
          </a:p>
          <a:p>
            <a:pPr fontAlgn="base">
              <a:buNone/>
            </a:pPr>
            <a:r>
              <a:rPr lang="en-US" dirty="0" smtClean="0"/>
              <a:t>	"Visual Assist X" has nice features such as much more complete </a:t>
            </a:r>
            <a:r>
              <a:rPr lang="en-US" dirty="0" err="1" smtClean="0"/>
              <a:t>autocompletition</a:t>
            </a:r>
            <a:r>
              <a:rPr lang="en-US" dirty="0" smtClean="0"/>
              <a:t> etc. But it leads to so much flickering and slows down much at certain points.</a:t>
            </a:r>
          </a:p>
          <a:p>
            <a:pPr fontAlgn="base">
              <a:buNone/>
            </a:pPr>
            <a:r>
              <a:rPr lang="en-US" dirty="0" smtClean="0"/>
              <a:t> 	By my opinion therefore the answer is: </a:t>
            </a:r>
            <a:r>
              <a:rPr lang="en-US" dirty="0" smtClean="0">
                <a:solidFill>
                  <a:srgbClr val="FF0000"/>
                </a:solidFill>
              </a:rPr>
              <a:t>"No, there is no production ready refactoring tool for C++"</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3F9BB74-13F1-46B0-949E-0F5C810988C2}"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Graph</a:t>
            </a:r>
            <a:endParaRPr lang="en-US" dirty="0"/>
          </a:p>
        </p:txBody>
      </p:sp>
      <p:sp>
        <p:nvSpPr>
          <p:cNvPr id="3" name="Content Placeholder 2"/>
          <p:cNvSpPr>
            <a:spLocks noGrp="1"/>
          </p:cNvSpPr>
          <p:nvPr>
            <p:ph idx="1"/>
          </p:nvPr>
        </p:nvSpPr>
        <p:spPr/>
        <p:txBody>
          <a:bodyPr>
            <a:normAutofit/>
          </a:bodyPr>
          <a:lstStyle/>
          <a:p>
            <a:pPr algn="just"/>
            <a:endParaRPr lang="en-US" dirty="0" smtClean="0"/>
          </a:p>
          <a:p>
            <a:pPr algn="just"/>
            <a:r>
              <a:rPr lang="en-US" i="1" dirty="0" smtClean="0"/>
              <a:t>G= (V, E) is a directed graph such that V is the set of program statements and E represents variable relationships</a:t>
            </a:r>
          </a:p>
          <a:p>
            <a:pPr algn="just"/>
            <a:r>
              <a:rPr lang="en-US" i="1" dirty="0" smtClean="0"/>
              <a:t>L is the set of all local variables</a:t>
            </a:r>
          </a:p>
          <a:p>
            <a:pPr algn="just"/>
            <a:r>
              <a:rPr lang="en-US" i="1" dirty="0" smtClean="0"/>
              <a:t>D(l) = statement where l is declared</a:t>
            </a:r>
          </a:p>
          <a:p>
            <a:pPr algn="just"/>
            <a:r>
              <a:rPr lang="en-US" i="1" dirty="0" smtClean="0"/>
              <a:t>LR(l) = statement where last reference of l appears</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80</a:t>
            </a:fld>
            <a:endParaRPr lang="en-US"/>
          </a:p>
        </p:txBody>
      </p:sp>
      <p:sp>
        <p:nvSpPr>
          <p:cNvPr id="6" name="TextBox 5"/>
          <p:cNvSpPr txBox="1"/>
          <p:nvPr/>
        </p:nvSpPr>
        <p:spPr>
          <a:xfrm>
            <a:off x="6658704" y="0"/>
            <a:ext cx="2485296" cy="369332"/>
          </a:xfrm>
          <a:prstGeom prst="rect">
            <a:avLst/>
          </a:prstGeom>
          <a:noFill/>
        </p:spPr>
        <p:txBody>
          <a:bodyPr wrap="none" rtlCol="0">
            <a:spAutoFit/>
          </a:bodyPr>
          <a:lstStyle/>
          <a:p>
            <a:r>
              <a:rPr lang="en-US" dirty="0" smtClean="0"/>
              <a:t>Page 86 of Dissertation</a:t>
            </a:r>
            <a:endParaRPr lang="en-US" dirty="0"/>
          </a:p>
        </p:txBody>
      </p:sp>
    </p:spTree>
  </p:cSld>
  <p:clrMapOvr>
    <a:masterClrMapping/>
  </p:clrMapOvr>
  <p:transition advTm="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Graph</a:t>
            </a:r>
            <a:endParaRPr lang="en-US" dirty="0"/>
          </a:p>
        </p:txBody>
      </p:sp>
      <p:sp>
        <p:nvSpPr>
          <p:cNvPr id="3" name="Content Placeholder 2"/>
          <p:cNvSpPr>
            <a:spLocks noGrp="1"/>
          </p:cNvSpPr>
          <p:nvPr>
            <p:ph idx="1"/>
          </p:nvPr>
        </p:nvSpPr>
        <p:spPr/>
        <p:txBody>
          <a:bodyPr/>
          <a:lstStyle/>
          <a:p>
            <a:r>
              <a:rPr lang="en-US" i="1" dirty="0" smtClean="0"/>
              <a:t>Therefore: </a:t>
            </a:r>
          </a:p>
          <a:p>
            <a:endParaRPr lang="en-US" dirty="0" smtClean="0"/>
          </a:p>
          <a:p>
            <a:r>
              <a:rPr lang="en-US" i="1" dirty="0" smtClean="0"/>
              <a:t>Furthermore, let the set C, line number S(c), and line number E(c) represent the set of all control statements in the given method, the line number where the </a:t>
            </a:r>
          </a:p>
          <a:p>
            <a:r>
              <a:rPr lang="en-US" i="1" dirty="0" smtClean="0"/>
              <a:t>Therefore: </a:t>
            </a:r>
          </a:p>
          <a:p>
            <a:endParaRPr lang="en-US" i="1" dirty="0" smtClean="0"/>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81</a:t>
            </a:fld>
            <a:endParaRPr lang="en-US"/>
          </a:p>
        </p:txBody>
      </p:sp>
      <p:pic>
        <p:nvPicPr>
          <p:cNvPr id="154627" name="Picture 3"/>
          <p:cNvPicPr>
            <a:picLocks noChangeAspect="1" noChangeArrowheads="1"/>
          </p:cNvPicPr>
          <p:nvPr/>
        </p:nvPicPr>
        <p:blipFill>
          <a:blip r:embed="rId2" cstate="print"/>
          <a:srcRect/>
          <a:stretch>
            <a:fillRect/>
          </a:stretch>
        </p:blipFill>
        <p:spPr bwMode="auto">
          <a:xfrm>
            <a:off x="2743200" y="2438400"/>
            <a:ext cx="2354515" cy="376237"/>
          </a:xfrm>
          <a:prstGeom prst="rect">
            <a:avLst/>
          </a:prstGeom>
          <a:noFill/>
          <a:ln w="9525">
            <a:noFill/>
            <a:miter lim="800000"/>
            <a:headEnd/>
            <a:tailEnd/>
          </a:ln>
        </p:spPr>
      </p:pic>
      <p:pic>
        <p:nvPicPr>
          <p:cNvPr id="154628" name="Picture 4"/>
          <p:cNvPicPr>
            <a:picLocks noChangeAspect="1" noChangeArrowheads="1"/>
          </p:cNvPicPr>
          <p:nvPr/>
        </p:nvPicPr>
        <p:blipFill>
          <a:blip r:embed="rId3" cstate="print"/>
          <a:srcRect/>
          <a:stretch>
            <a:fillRect/>
          </a:stretch>
        </p:blipFill>
        <p:spPr bwMode="auto">
          <a:xfrm>
            <a:off x="2819400" y="4648200"/>
            <a:ext cx="2322871" cy="381000"/>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Graph Example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3F9BB74-13F1-46B0-949E-0F5C810988C2}" type="slidenum">
              <a:rPr lang="en-US" smtClean="0"/>
              <a:pPr/>
              <a:t>82</a:t>
            </a:fld>
            <a:endParaRPr lang="en-US"/>
          </a:p>
        </p:txBody>
      </p:sp>
      <p:pic>
        <p:nvPicPr>
          <p:cNvPr id="155650" name="Picture 2"/>
          <p:cNvPicPr>
            <a:picLocks noChangeAspect="1" noChangeArrowheads="1"/>
          </p:cNvPicPr>
          <p:nvPr/>
        </p:nvPicPr>
        <p:blipFill>
          <a:blip r:embed="rId2" cstate="print"/>
          <a:srcRect/>
          <a:stretch>
            <a:fillRect/>
          </a:stretch>
        </p:blipFill>
        <p:spPr bwMode="auto">
          <a:xfrm>
            <a:off x="2057400" y="2209800"/>
            <a:ext cx="4953000" cy="2695575"/>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Problems with the initial graph</a:t>
            </a:r>
            <a:endParaRPr lang="en-US" dirty="0"/>
          </a:p>
        </p:txBody>
      </p:sp>
      <p:sp>
        <p:nvSpPr>
          <p:cNvPr id="3" name="Content Placeholder 2"/>
          <p:cNvSpPr>
            <a:spLocks noGrp="1"/>
          </p:cNvSpPr>
          <p:nvPr>
            <p:ph idx="1"/>
          </p:nvPr>
        </p:nvSpPr>
        <p:spPr>
          <a:xfrm>
            <a:off x="457200" y="1935480"/>
            <a:ext cx="7086600" cy="4389120"/>
          </a:xfrm>
        </p:spPr>
        <p:txBody>
          <a:bodyPr>
            <a:normAutofit/>
          </a:bodyPr>
          <a:lstStyle/>
          <a:p>
            <a:pPr algn="just"/>
            <a:endParaRPr lang="en-US" dirty="0" smtClean="0"/>
          </a:p>
          <a:p>
            <a:pPr marL="514350" indent="-514350" algn="just">
              <a:buFont typeface="+mj-lt"/>
              <a:buAutoNum type="arabicPeriod"/>
            </a:pPr>
            <a:r>
              <a:rPr lang="en-US" dirty="0" smtClean="0"/>
              <a:t>Extraction of a variable span from the initial graph may split a control block. </a:t>
            </a:r>
          </a:p>
          <a:p>
            <a:pPr marL="514350" indent="-514350" algn="just">
              <a:buFont typeface="+mj-lt"/>
              <a:buAutoNum type="arabicPeriod"/>
            </a:pPr>
            <a:r>
              <a:rPr lang="en-US" dirty="0" smtClean="0"/>
              <a:t>Extraction of a variable span from the initial graph into a new method may move the declaration of another local variable to a new scope leaving references of that variable in the original method. </a:t>
            </a:r>
          </a:p>
          <a:p>
            <a:pPr algn="just"/>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83</a:t>
            </a:fld>
            <a:endParaRPr lang="en-US"/>
          </a:p>
        </p:txBody>
      </p:sp>
      <p:pic>
        <p:nvPicPr>
          <p:cNvPr id="148482" name="Picture 2"/>
          <p:cNvPicPr>
            <a:picLocks noChangeAspect="1" noChangeArrowheads="1"/>
          </p:cNvPicPr>
          <p:nvPr/>
        </p:nvPicPr>
        <p:blipFill>
          <a:blip r:embed="rId2" cstate="print"/>
          <a:srcRect/>
          <a:stretch>
            <a:fillRect/>
          </a:stretch>
        </p:blipFill>
        <p:spPr bwMode="auto">
          <a:xfrm>
            <a:off x="7620000" y="2362200"/>
            <a:ext cx="1244742" cy="3276600"/>
          </a:xfrm>
          <a:prstGeom prst="rect">
            <a:avLst/>
          </a:prstGeom>
          <a:noFill/>
          <a:ln w="9525">
            <a:noFill/>
            <a:miter lim="800000"/>
            <a:headEnd/>
            <a:tailEnd/>
          </a:ln>
        </p:spPr>
      </p:pic>
    </p:spTree>
  </p:cSld>
  <p:clrMapOvr>
    <a:masterClrMapping/>
  </p:clrMapOvr>
  <p:transition advTm="195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Hammocks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Variable Spans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Control Edges and Variable Spans</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84</a:t>
            </a:fld>
            <a:endParaRPr lang="en-US"/>
          </a:p>
        </p:txBody>
      </p:sp>
      <p:pic>
        <p:nvPicPr>
          <p:cNvPr id="156674" name="Picture 2"/>
          <p:cNvPicPr>
            <a:picLocks noChangeAspect="1" noChangeArrowheads="1"/>
          </p:cNvPicPr>
          <p:nvPr/>
        </p:nvPicPr>
        <p:blipFill>
          <a:blip r:embed="rId3" cstate="print"/>
          <a:srcRect/>
          <a:stretch>
            <a:fillRect/>
          </a:stretch>
        </p:blipFill>
        <p:spPr bwMode="auto">
          <a:xfrm>
            <a:off x="2286000" y="2438400"/>
            <a:ext cx="4221956" cy="1371600"/>
          </a:xfrm>
          <a:prstGeom prst="rect">
            <a:avLst/>
          </a:prstGeom>
          <a:noFill/>
          <a:ln w="9525">
            <a:noFill/>
            <a:miter lim="800000"/>
            <a:headEnd/>
            <a:tailEnd/>
          </a:ln>
        </p:spPr>
      </p:pic>
      <p:pic>
        <p:nvPicPr>
          <p:cNvPr id="156676" name="Picture 4"/>
          <p:cNvPicPr>
            <a:picLocks noChangeAspect="1" noChangeArrowheads="1"/>
          </p:cNvPicPr>
          <p:nvPr/>
        </p:nvPicPr>
        <p:blipFill>
          <a:blip r:embed="rId4" cstate="print"/>
          <a:srcRect/>
          <a:stretch>
            <a:fillRect/>
          </a:stretch>
        </p:blipFill>
        <p:spPr bwMode="auto">
          <a:xfrm>
            <a:off x="2133600" y="4419600"/>
            <a:ext cx="4850219"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Graph</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13F9BB74-13F1-46B0-949E-0F5C810988C2}" type="slidenum">
              <a:rPr lang="en-US" smtClean="0"/>
              <a:pPr/>
              <a:t>85</a:t>
            </a:fld>
            <a:endParaRPr lang="en-US"/>
          </a:p>
        </p:txBody>
      </p:sp>
      <p:pic>
        <p:nvPicPr>
          <p:cNvPr id="157698" name="Picture 2"/>
          <p:cNvPicPr>
            <a:picLocks noChangeAspect="1" noChangeArrowheads="1"/>
          </p:cNvPicPr>
          <p:nvPr/>
        </p:nvPicPr>
        <p:blipFill>
          <a:blip r:embed="rId3" cstate="print"/>
          <a:srcRect/>
          <a:stretch>
            <a:fillRect/>
          </a:stretch>
        </p:blipFill>
        <p:spPr bwMode="auto">
          <a:xfrm>
            <a:off x="1676400" y="2133600"/>
            <a:ext cx="55435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Graph</a:t>
            </a:r>
            <a:endParaRPr lang="en-US" dirty="0"/>
          </a:p>
        </p:txBody>
      </p:sp>
      <p:sp>
        <p:nvSpPr>
          <p:cNvPr id="3" name="Content Placeholder 2"/>
          <p:cNvSpPr>
            <a:spLocks noGrp="1"/>
          </p:cNvSpPr>
          <p:nvPr>
            <p:ph idx="1"/>
          </p:nvPr>
        </p:nvSpPr>
        <p:spPr/>
        <p:txBody>
          <a:bodyPr/>
          <a:lstStyle/>
          <a:p>
            <a:r>
              <a:rPr lang="en-US" dirty="0" smtClean="0"/>
              <a:t>Each reference edge represents a hammock </a:t>
            </a:r>
          </a:p>
          <a:p>
            <a:pPr lvl="1"/>
            <a:r>
              <a:rPr lang="en-US" dirty="0" smtClean="0"/>
              <a:t>Therefore they are extractable</a:t>
            </a:r>
          </a:p>
          <a:p>
            <a:pPr lvl="1"/>
            <a:r>
              <a:rPr lang="en-US" dirty="0" smtClean="0"/>
              <a:t>One can observe all possible extract method refactoring opportunities with a selected number of arguments dynamically through a visual representation </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86</a:t>
            </a:fld>
            <a:endParaRPr lang="en-US"/>
          </a:p>
        </p:txBody>
      </p:sp>
      <p:pic>
        <p:nvPicPr>
          <p:cNvPr id="158722" name="Picture 2"/>
          <p:cNvPicPr>
            <a:picLocks noChangeAspect="1" noChangeArrowheads="1"/>
          </p:cNvPicPr>
          <p:nvPr/>
        </p:nvPicPr>
        <p:blipFill>
          <a:blip r:embed="rId2" cstate="print"/>
          <a:srcRect/>
          <a:stretch>
            <a:fillRect/>
          </a:stretch>
        </p:blipFill>
        <p:spPr bwMode="auto">
          <a:xfrm>
            <a:off x="1600200" y="4267200"/>
            <a:ext cx="589597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1524000" cy="5849112"/>
          </a:xfrm>
        </p:spPr>
        <p:txBody>
          <a:bodyPr vert="vert270">
            <a:normAutofit/>
          </a:bodyPr>
          <a:lstStyle/>
          <a:p>
            <a:r>
              <a:rPr lang="en-US" dirty="0" smtClean="0"/>
              <a:t>Observing Refactoring Opportunities</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87</a:t>
            </a:fld>
            <a:endParaRPr lang="en-US"/>
          </a:p>
        </p:txBody>
      </p:sp>
      <p:pic>
        <p:nvPicPr>
          <p:cNvPr id="149506" name="Picture 2"/>
          <p:cNvPicPr>
            <a:picLocks noChangeAspect="1" noChangeArrowheads="1"/>
          </p:cNvPicPr>
          <p:nvPr/>
        </p:nvPicPr>
        <p:blipFill>
          <a:blip r:embed="rId3" cstate="print"/>
          <a:srcRect/>
          <a:stretch>
            <a:fillRect/>
          </a:stretch>
        </p:blipFill>
        <p:spPr bwMode="auto">
          <a:xfrm>
            <a:off x="2362200" y="685800"/>
            <a:ext cx="1971675" cy="5667375"/>
          </a:xfrm>
          <a:prstGeom prst="rect">
            <a:avLst/>
          </a:prstGeom>
          <a:noFill/>
          <a:ln w="9525">
            <a:noFill/>
            <a:miter lim="800000"/>
            <a:headEnd/>
            <a:tailEnd/>
          </a:ln>
        </p:spPr>
      </p:pic>
      <p:pic>
        <p:nvPicPr>
          <p:cNvPr id="149507" name="Picture 3"/>
          <p:cNvPicPr>
            <a:picLocks noChangeAspect="1" noChangeArrowheads="1"/>
          </p:cNvPicPr>
          <p:nvPr/>
        </p:nvPicPr>
        <p:blipFill>
          <a:blip r:embed="rId4" cstate="print"/>
          <a:srcRect/>
          <a:stretch>
            <a:fillRect/>
          </a:stretch>
        </p:blipFill>
        <p:spPr bwMode="auto">
          <a:xfrm>
            <a:off x="5486400" y="762000"/>
            <a:ext cx="1781175" cy="5743575"/>
          </a:xfrm>
          <a:prstGeom prst="rect">
            <a:avLst/>
          </a:prstGeom>
          <a:noFill/>
          <a:ln w="9525">
            <a:noFill/>
            <a:miter lim="800000"/>
            <a:headEnd/>
            <a:tailEnd/>
          </a:ln>
        </p:spPr>
      </p:pic>
      <p:pic>
        <p:nvPicPr>
          <p:cNvPr id="162820" name="Picture 4"/>
          <p:cNvPicPr>
            <a:picLocks noChangeAspect="1" noChangeArrowheads="1"/>
          </p:cNvPicPr>
          <p:nvPr/>
        </p:nvPicPr>
        <p:blipFill>
          <a:blip r:embed="rId5" cstate="print"/>
          <a:srcRect/>
          <a:stretch>
            <a:fillRect/>
          </a:stretch>
        </p:blipFill>
        <p:spPr bwMode="auto">
          <a:xfrm>
            <a:off x="3733800" y="304800"/>
            <a:ext cx="5076825" cy="2809875"/>
          </a:xfrm>
          <a:prstGeom prst="rect">
            <a:avLst/>
          </a:prstGeom>
          <a:noFill/>
          <a:ln w="9525">
            <a:noFill/>
            <a:miter lim="800000"/>
            <a:headEnd/>
            <a:tailEnd/>
          </a:ln>
        </p:spPr>
      </p:pic>
      <p:cxnSp>
        <p:nvCxnSpPr>
          <p:cNvPr id="10" name="Straight Arrow Connector 9"/>
          <p:cNvCxnSpPr/>
          <p:nvPr/>
        </p:nvCxnSpPr>
        <p:spPr>
          <a:xfrm flipV="1">
            <a:off x="6400800" y="3124200"/>
            <a:ext cx="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67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507"/>
                                        </p:tgtEl>
                                        <p:attrNameLst>
                                          <p:attrName>style.visibility</p:attrName>
                                        </p:attrNameLst>
                                      </p:cBhvr>
                                      <p:to>
                                        <p:strVal val="visible"/>
                                      </p:to>
                                    </p:set>
                                    <p:animEffect transition="in" filter="fade">
                                      <p:cBhvr>
                                        <p:cTn id="7" dur="2000"/>
                                        <p:tgtEl>
                                          <p:spTgt spid="14950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62820"/>
                                        </p:tgtEl>
                                        <p:attrNameLst>
                                          <p:attrName>style.visibility</p:attrName>
                                        </p:attrNameLst>
                                      </p:cBhvr>
                                      <p:to>
                                        <p:strVal val="visible"/>
                                      </p:to>
                                    </p:set>
                                    <p:animEffect transition="in" filter="fade">
                                      <p:cBhvr>
                                        <p:cTn id="18" dur="20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57200" y="1935480"/>
            <a:ext cx="4343400" cy="4389120"/>
          </a:xfrm>
        </p:spPr>
        <p:txBody>
          <a:bodyPr/>
          <a:lstStyle/>
          <a:p>
            <a:pPr algn="just"/>
            <a:r>
              <a:rPr lang="en-US" dirty="0" smtClean="0"/>
              <a:t>The size of these boxes shows the length of the method or code fragment</a:t>
            </a:r>
          </a:p>
          <a:p>
            <a:pPr algn="just"/>
            <a:r>
              <a:rPr lang="en-US" dirty="0" smtClean="0"/>
              <a:t>The color is determined based on the number of arguments prospective methods will take</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88</a:t>
            </a:fld>
            <a:endParaRPr lang="en-US"/>
          </a:p>
        </p:txBody>
      </p:sp>
      <p:pic>
        <p:nvPicPr>
          <p:cNvPr id="159746" name="Picture 2"/>
          <p:cNvPicPr>
            <a:picLocks noChangeAspect="1" noChangeArrowheads="1"/>
          </p:cNvPicPr>
          <p:nvPr/>
        </p:nvPicPr>
        <p:blipFill>
          <a:blip r:embed="rId3" cstate="print"/>
          <a:srcRect/>
          <a:stretch>
            <a:fillRect/>
          </a:stretch>
        </p:blipFill>
        <p:spPr bwMode="auto">
          <a:xfrm>
            <a:off x="5091113" y="0"/>
            <a:ext cx="3214687" cy="6912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914400" cy="4782312"/>
          </a:xfrm>
        </p:spPr>
        <p:txBody>
          <a:bodyPr vert="vert270"/>
          <a:lstStyle/>
          <a:p>
            <a:r>
              <a:rPr lang="en-US" dirty="0" smtClean="0"/>
              <a:t>Experiments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89</a:t>
            </a:fld>
            <a:endParaRPr lang="en-US"/>
          </a:p>
        </p:txBody>
      </p:sp>
      <p:pic>
        <p:nvPicPr>
          <p:cNvPr id="160770" name="Picture 2"/>
          <p:cNvPicPr>
            <a:picLocks noChangeAspect="1" noChangeArrowheads="1"/>
          </p:cNvPicPr>
          <p:nvPr/>
        </p:nvPicPr>
        <p:blipFill>
          <a:blip r:embed="rId3" cstate="print"/>
          <a:srcRect/>
          <a:stretch>
            <a:fillRect/>
          </a:stretch>
        </p:blipFill>
        <p:spPr bwMode="auto">
          <a:xfrm>
            <a:off x="1295400" y="683490"/>
            <a:ext cx="6681787" cy="6174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people are saying!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problem with C++ is its very complex, context-sensitive syntax. Without actually parsing the full source, you cannot be sure what an identifier means</a:t>
            </a:r>
          </a:p>
          <a:p>
            <a:r>
              <a:rPr lang="en-US" dirty="0" smtClean="0"/>
              <a:t>See also: </a:t>
            </a:r>
            <a:r>
              <a:rPr lang="en-US" dirty="0" smtClean="0">
                <a:hlinkClick r:id="rId2" tooltip="are there c free and fast maybe standalone refactoring tools for windows"/>
              </a:rPr>
              <a:t>stackoverflow.com/questions/249827/…</a:t>
            </a:r>
            <a:r>
              <a:rPr lang="en-US" dirty="0" smtClean="0"/>
              <a:t> but it doesn't have much to offer</a:t>
            </a:r>
          </a:p>
          <a:p>
            <a:r>
              <a:rPr lang="en-US" dirty="0" smtClean="0"/>
              <a:t>Unfortunately, </a:t>
            </a:r>
            <a:r>
              <a:rPr lang="en-US" dirty="0" err="1" smtClean="0"/>
              <a:t>Refactor</a:t>
            </a:r>
            <a:r>
              <a:rPr lang="en-US" dirty="0" smtClean="0"/>
              <a:t> for C++ doesn't work well (if at all) with large codebases</a:t>
            </a:r>
          </a:p>
          <a:p>
            <a:r>
              <a:rPr lang="en-US" dirty="0" smtClean="0"/>
              <a:t>@</a:t>
            </a:r>
            <a:r>
              <a:rPr lang="en-US" dirty="0" err="1" smtClean="0"/>
              <a:t>IraBaxter</a:t>
            </a:r>
            <a:r>
              <a:rPr lang="en-US" dirty="0" smtClean="0"/>
              <a:t> It simply is broken. The refactoring options either don't show up or don't complete. </a:t>
            </a:r>
            <a:r>
              <a:rPr lang="en-US" dirty="0" smtClean="0">
                <a:solidFill>
                  <a:srgbClr val="FF0000"/>
                </a:solidFill>
              </a:rPr>
              <a:t>There are strange error messages or none at all. </a:t>
            </a:r>
          </a:p>
          <a:p>
            <a:r>
              <a:rPr lang="en-US" dirty="0" err="1" smtClean="0"/>
              <a:t>Refactor</a:t>
            </a:r>
            <a:r>
              <a:rPr lang="en-US" dirty="0" smtClean="0"/>
              <a:t> for C++ doesn't work well even for small codebases, it is broken and unusable at all.</a:t>
            </a:r>
          </a:p>
          <a:p>
            <a:r>
              <a:rPr lang="en-US" dirty="0" smtClean="0"/>
              <a:t>VA </a:t>
            </a:r>
            <a:r>
              <a:rPr lang="en-US" dirty="0" smtClean="0">
                <a:solidFill>
                  <a:srgbClr val="FF0000"/>
                </a:solidFill>
              </a:rPr>
              <a:t>does not seem to understand C++ at all</a:t>
            </a:r>
            <a:r>
              <a:rPr lang="en-US" dirty="0" smtClean="0"/>
              <a:t>.</a:t>
            </a:r>
          </a:p>
          <a:p>
            <a:r>
              <a:rPr lang="en-US" dirty="0" smtClean="0">
                <a:solidFill>
                  <a:srgbClr val="FF0000"/>
                </a:solidFill>
              </a:rPr>
              <a:t>Currently I can't recommend </a:t>
            </a:r>
            <a:r>
              <a:rPr lang="en-US" i="1" dirty="0" smtClean="0">
                <a:solidFill>
                  <a:srgbClr val="FF0000"/>
                </a:solidFill>
              </a:rPr>
              <a:t>any</a:t>
            </a:r>
            <a:r>
              <a:rPr lang="en-US" dirty="0" smtClean="0">
                <a:solidFill>
                  <a:srgbClr val="FF0000"/>
                </a:solidFill>
              </a:rPr>
              <a:t> refactoring tool for C++, certainly not for large code bases of 100k lines and above.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3F9BB74-13F1-46B0-949E-0F5C810988C2}" type="slidenum">
              <a:rPr lang="en-US" smtClean="0"/>
              <a:pPr/>
              <a:t>9</a:t>
            </a:fld>
            <a:endParaRPr lang="en-US"/>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088"/>
            <a:ext cx="914400" cy="4782312"/>
          </a:xfrm>
        </p:spPr>
        <p:txBody>
          <a:bodyPr vert="vert270"/>
          <a:lstStyle/>
          <a:p>
            <a:r>
              <a:rPr lang="en-US" dirty="0" smtClean="0"/>
              <a:t>Experiments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90</a:t>
            </a:fld>
            <a:endParaRPr lang="en-US"/>
          </a:p>
        </p:txBody>
      </p:sp>
      <p:pic>
        <p:nvPicPr>
          <p:cNvPr id="161794" name="Picture 2"/>
          <p:cNvPicPr>
            <a:picLocks noChangeAspect="1" noChangeArrowheads="1"/>
          </p:cNvPicPr>
          <p:nvPr/>
        </p:nvPicPr>
        <p:blipFill>
          <a:blip r:embed="rId3" cstate="print"/>
          <a:srcRect/>
          <a:stretch>
            <a:fillRect/>
          </a:stretch>
        </p:blipFill>
        <p:spPr bwMode="auto">
          <a:xfrm>
            <a:off x="1219200" y="1295400"/>
            <a:ext cx="747236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Contribution 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new technique and tool are introduced to identify code fragments for method extraction with constraints on number of parameters. </a:t>
            </a:r>
          </a:p>
          <a:p>
            <a:r>
              <a:rPr lang="en-US" dirty="0" smtClean="0"/>
              <a:t>Developers have the opportunity to observe different code fragments suggested as candidates for method extraction based on a desired number of arguments.</a:t>
            </a:r>
          </a:p>
          <a:p>
            <a:r>
              <a:rPr lang="en-US" dirty="0" smtClean="0"/>
              <a:t>Novel visualization and technique to observe based on desired number of parameters</a:t>
            </a:r>
          </a:p>
          <a:p>
            <a:r>
              <a:rPr lang="en-US" dirty="0" smtClean="0"/>
              <a:t>Will not work effectively with methods that do not have any local variables</a:t>
            </a:r>
          </a:p>
          <a:p>
            <a:r>
              <a:rPr lang="en-US" dirty="0" smtClean="0"/>
              <a:t>Extracted methods can be smaller when </a:t>
            </a:r>
            <a:r>
              <a:rPr lang="en-US" dirty="0"/>
              <a:t>v</a:t>
            </a:r>
            <a:r>
              <a:rPr lang="en-US" dirty="0" smtClean="0"/>
              <a:t>ariables are declared </a:t>
            </a:r>
            <a:r>
              <a:rPr lang="en-US" dirty="0"/>
              <a:t>as close to where they are used as possible</a:t>
            </a:r>
          </a:p>
        </p:txBody>
      </p:sp>
      <p:sp>
        <p:nvSpPr>
          <p:cNvPr id="4" name="Slide Number Placeholder 3"/>
          <p:cNvSpPr>
            <a:spLocks noGrp="1"/>
          </p:cNvSpPr>
          <p:nvPr>
            <p:ph type="sldNum" sz="quarter" idx="12"/>
          </p:nvPr>
        </p:nvSpPr>
        <p:spPr/>
        <p:txBody>
          <a:bodyPr/>
          <a:lstStyle/>
          <a:p>
            <a:fld id="{13F9BB74-13F1-46B0-949E-0F5C810988C2}"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a:t>
            </a:r>
            <a:endParaRPr lang="en-US" dirty="0"/>
          </a:p>
        </p:txBody>
      </p:sp>
      <p:sp>
        <p:nvSpPr>
          <p:cNvPr id="3" name="Content Placeholder 2"/>
          <p:cNvSpPr>
            <a:spLocks noGrp="1"/>
          </p:cNvSpPr>
          <p:nvPr>
            <p:ph idx="1"/>
          </p:nvPr>
        </p:nvSpPr>
        <p:spPr/>
        <p:txBody>
          <a:bodyPr/>
          <a:lstStyle/>
          <a:p>
            <a:r>
              <a:rPr lang="en-US" dirty="0" smtClean="0"/>
              <a:t>Contribution 1:</a:t>
            </a:r>
          </a:p>
          <a:p>
            <a:pPr lvl="1"/>
            <a:r>
              <a:rPr lang="en-US" dirty="0" smtClean="0"/>
              <a:t>A novel technique using a technique similar to slicing</a:t>
            </a:r>
          </a:p>
          <a:p>
            <a:pPr lvl="1"/>
            <a:r>
              <a:rPr lang="en-US" dirty="0" smtClean="0"/>
              <a:t>Analysis at statement level</a:t>
            </a:r>
          </a:p>
          <a:p>
            <a:pPr lvl="1"/>
            <a:r>
              <a:rPr lang="en-US" dirty="0" smtClean="0"/>
              <a:t>Experiments on real code demonstrate its effectiveness</a:t>
            </a:r>
          </a:p>
          <a:p>
            <a:r>
              <a:rPr lang="en-US" dirty="0" smtClean="0"/>
              <a:t>Future Work:</a:t>
            </a:r>
          </a:p>
          <a:p>
            <a:pPr lvl="1"/>
            <a:r>
              <a:rPr lang="en-US" dirty="0" smtClean="0"/>
              <a:t>Enhancement of the conditions that establish the relationships between statements </a:t>
            </a:r>
          </a:p>
          <a:p>
            <a:pPr lvl="1"/>
            <a:r>
              <a:rPr lang="en-US" dirty="0" smtClean="0"/>
              <a:t>Improvement on the Data-Slice-Graph: convert the graph into a weighted graph  </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Contribution 2:</a:t>
            </a:r>
          </a:p>
          <a:p>
            <a:pPr lvl="1"/>
            <a:r>
              <a:rPr lang="en-US" dirty="0" smtClean="0"/>
              <a:t>A novel technique using scope placement trees</a:t>
            </a:r>
          </a:p>
          <a:p>
            <a:pPr lvl="1"/>
            <a:r>
              <a:rPr lang="en-US" dirty="0" smtClean="0"/>
              <a:t>Eliminates any possibility of violating refactoring conditions</a:t>
            </a:r>
          </a:p>
          <a:p>
            <a:pPr lvl="1"/>
            <a:r>
              <a:rPr lang="en-US" dirty="0" smtClean="0"/>
              <a:t>Does not require one to have any knowledge of code</a:t>
            </a:r>
          </a:p>
          <a:p>
            <a:pPr lvl="1"/>
            <a:r>
              <a:rPr lang="en-US" dirty="0" smtClean="0"/>
              <a:t>Automates the identification phase</a:t>
            </a:r>
          </a:p>
          <a:p>
            <a:pPr lvl="1"/>
            <a:r>
              <a:rPr lang="en-US" dirty="0" smtClean="0"/>
              <a:t>Visualization helps to evaluate refactoring</a:t>
            </a:r>
          </a:p>
          <a:p>
            <a:pPr lvl="1"/>
            <a:r>
              <a:rPr lang="en-US" dirty="0" smtClean="0"/>
              <a:t>Final decision is up to the user</a:t>
            </a:r>
          </a:p>
          <a:p>
            <a:pPr lvl="1"/>
            <a:r>
              <a:rPr lang="en-US" dirty="0" smtClean="0"/>
              <a:t>May result in long parameter lists!</a:t>
            </a:r>
          </a:p>
          <a:p>
            <a:r>
              <a:rPr lang="en-US" dirty="0" smtClean="0"/>
              <a:t> Future Work:</a:t>
            </a:r>
          </a:p>
          <a:p>
            <a:pPr lvl="1"/>
            <a:r>
              <a:rPr lang="en-US" dirty="0" smtClean="0"/>
              <a:t>Selection of dominant variables : Centrality analysis</a:t>
            </a:r>
          </a:p>
          <a:p>
            <a:pPr lvl="1"/>
            <a:r>
              <a:rPr lang="en-US" dirty="0" smtClean="0"/>
              <a:t>Visualization: Show the effect of all variables</a:t>
            </a:r>
          </a:p>
          <a:p>
            <a:pPr lvl="1"/>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Contribution 3:</a:t>
            </a:r>
          </a:p>
          <a:p>
            <a:pPr lvl="1"/>
            <a:r>
              <a:rPr lang="en-US" dirty="0" smtClean="0"/>
              <a:t>A technique using hammocks in a novel way</a:t>
            </a:r>
          </a:p>
          <a:p>
            <a:pPr lvl="1"/>
            <a:r>
              <a:rPr lang="en-US" dirty="0" smtClean="0"/>
              <a:t>First approach using hammock to method extraction</a:t>
            </a:r>
          </a:p>
          <a:p>
            <a:pPr lvl="1"/>
            <a:r>
              <a:rPr lang="en-US" dirty="0" smtClean="0"/>
              <a:t>Eliminates any possibility of violating refactoring conditions</a:t>
            </a:r>
          </a:p>
          <a:p>
            <a:pPr lvl="1"/>
            <a:r>
              <a:rPr lang="en-US" dirty="0" smtClean="0"/>
              <a:t>Does not require one to have any knowledge of code</a:t>
            </a:r>
          </a:p>
          <a:p>
            <a:pPr lvl="1"/>
            <a:r>
              <a:rPr lang="en-US" dirty="0" smtClean="0"/>
              <a:t>Automates the identification phase</a:t>
            </a:r>
          </a:p>
          <a:p>
            <a:pPr lvl="1"/>
            <a:r>
              <a:rPr lang="en-US" dirty="0" smtClean="0"/>
              <a:t>Visualization helps to evaluate refactoring</a:t>
            </a:r>
          </a:p>
          <a:p>
            <a:pPr lvl="1"/>
            <a:r>
              <a:rPr lang="en-US" dirty="0" smtClean="0"/>
              <a:t>Final decision is up to the user with a desired number of arguments</a:t>
            </a:r>
          </a:p>
          <a:p>
            <a:r>
              <a:rPr lang="en-US" dirty="0" smtClean="0"/>
              <a:t> Future Work:</a:t>
            </a:r>
          </a:p>
          <a:p>
            <a:pPr lvl="1"/>
            <a:r>
              <a:rPr lang="en-US" dirty="0" smtClean="0"/>
              <a:t>May optimize by moving variable declaration before analysis</a:t>
            </a:r>
          </a:p>
          <a:p>
            <a:pPr lvl="1"/>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Autofit/>
          </a:bodyPr>
          <a:lstStyle/>
          <a:p>
            <a:r>
              <a:rPr lang="en-US" sz="1050" dirty="0"/>
              <a:t>[2] Grady, Robert B, "Practical Software Metrics For Project Management and Process Improvement," Prentice Hall, Englewood Cliffs, NJ (1992)</a:t>
            </a:r>
          </a:p>
          <a:p>
            <a:r>
              <a:rPr lang="en-US" sz="1050" dirty="0"/>
              <a:t>[3] Hunt, B.; Turner, B.; </a:t>
            </a:r>
            <a:r>
              <a:rPr lang="en-US" sz="1050" dirty="0" err="1"/>
              <a:t>McRitchie</a:t>
            </a:r>
            <a:r>
              <a:rPr lang="en-US" sz="1050" dirty="0"/>
              <a:t>, K., "Software Maintenance Implications on Cost and Schedule," Aerospace Conference, 2008 IEEE , vol., no., pp.1,6, 1-8 March 2008</a:t>
            </a:r>
          </a:p>
          <a:p>
            <a:r>
              <a:rPr lang="en-US" sz="1050" dirty="0"/>
              <a:t>[4] </a:t>
            </a:r>
            <a:r>
              <a:rPr lang="en-US" sz="1050" dirty="0" err="1"/>
              <a:t>Tu</a:t>
            </a:r>
            <a:r>
              <a:rPr lang="en-US" sz="1050" dirty="0"/>
              <a:t> </a:t>
            </a:r>
            <a:r>
              <a:rPr lang="en-US" sz="1050" dirty="0" err="1"/>
              <a:t>Honglei</a:t>
            </a:r>
            <a:r>
              <a:rPr lang="en-US" sz="1050" dirty="0"/>
              <a:t>; Sun Wei; Zhang </a:t>
            </a:r>
            <a:r>
              <a:rPr lang="en-US" sz="1050" dirty="0" err="1"/>
              <a:t>Yanan</a:t>
            </a:r>
            <a:r>
              <a:rPr lang="en-US" sz="1050" dirty="0"/>
              <a:t>, "The Research on Software Metrics and Software Complexity Metrics," Computer Science-Technology and Applications, 2009. IFCSTA '09. International Forum on , vol.1, no., pp.131,136, 25-27 Dec. 2009</a:t>
            </a:r>
          </a:p>
          <a:p>
            <a:r>
              <a:rPr lang="en-US" sz="1050" dirty="0"/>
              <a:t>[5] M. Fowler, K. Beck, J. Brant, W. </a:t>
            </a:r>
            <a:r>
              <a:rPr lang="en-US" sz="1050" dirty="0" err="1"/>
              <a:t>Opdyke</a:t>
            </a:r>
            <a:r>
              <a:rPr lang="en-US" sz="1050" dirty="0"/>
              <a:t>, and D. Roberts, "Refactoring: Improving the Design of Existing Code," Addison Wesley, Boston, MA, 1999.</a:t>
            </a:r>
          </a:p>
          <a:p>
            <a:r>
              <a:rPr lang="en-US" sz="1050" dirty="0"/>
              <a:t>[9] M. Weiser, “Program slices: formal, psychological, and practical investigations of an automatic program abstraction method,” PhD thesis, University of Michigan, Ann Arbor, 1979.</a:t>
            </a:r>
          </a:p>
          <a:p>
            <a:r>
              <a:rPr lang="en-US" sz="1050" dirty="0"/>
              <a:t>[46] Simon, F.; </a:t>
            </a:r>
            <a:r>
              <a:rPr lang="en-US" sz="1050" dirty="0" err="1"/>
              <a:t>Steinbruckner</a:t>
            </a:r>
            <a:r>
              <a:rPr lang="en-US" sz="1050" dirty="0"/>
              <a:t>, F.; </a:t>
            </a:r>
            <a:r>
              <a:rPr lang="en-US" sz="1050" dirty="0" err="1"/>
              <a:t>Lewerentz</a:t>
            </a:r>
            <a:r>
              <a:rPr lang="en-US" sz="1050" dirty="0"/>
              <a:t>, C., "Metrics based refactoring," Software Maintenance and Reengineering, 2001. Fifth European Conference on , vol., no., pp.30,38, 2001</a:t>
            </a:r>
          </a:p>
          <a:p>
            <a:r>
              <a:rPr lang="en-US" sz="1050" dirty="0"/>
              <a:t>[50] Draft Standard for Software engineering - Software life cycle processes - maintenance," IEEE </a:t>
            </a:r>
            <a:r>
              <a:rPr lang="en-US" sz="1050" dirty="0" err="1"/>
              <a:t>Std</a:t>
            </a:r>
            <a:r>
              <a:rPr lang="en-US" sz="1050" dirty="0"/>
              <a:t> P14764, Nov 2004</a:t>
            </a:r>
          </a:p>
          <a:p>
            <a:r>
              <a:rPr lang="en-US" sz="1050" dirty="0"/>
              <a:t>[51] Mealy, E.; </a:t>
            </a:r>
            <a:r>
              <a:rPr lang="en-US" sz="1050" dirty="0" err="1"/>
              <a:t>Strooper</a:t>
            </a:r>
            <a:r>
              <a:rPr lang="en-US" sz="1050" dirty="0"/>
              <a:t>, P., "Evaluating software refactoring tool support," Software Engineering Conference, 2006. Australian , pp.10 pp.,, 18-21 April 2006</a:t>
            </a:r>
          </a:p>
          <a:p>
            <a:r>
              <a:rPr lang="en-US" sz="1050" dirty="0"/>
              <a:t>[58] http://help.eclipse.org/indigo/index.jsp?topic=%2Forg.eclipse.jdt.doc.user%2Freference%2Fref-menu-refactor.htm</a:t>
            </a:r>
          </a:p>
          <a:p>
            <a:r>
              <a:rPr lang="en-US" sz="1050" dirty="0"/>
              <a:t>[64] </a:t>
            </a:r>
            <a:r>
              <a:rPr lang="en-US" sz="1050" dirty="0" err="1"/>
              <a:t>Zhenchang</a:t>
            </a:r>
            <a:r>
              <a:rPr lang="en-US" sz="1050" dirty="0"/>
              <a:t> Xing; </a:t>
            </a:r>
            <a:r>
              <a:rPr lang="en-US" sz="1050" dirty="0" err="1"/>
              <a:t>Stroulia</a:t>
            </a:r>
            <a:r>
              <a:rPr lang="en-US" sz="1050" dirty="0"/>
              <a:t>, E., "Refactoring Practice: How it is and How it Should be Supported - An Eclipse Case Study," Software Maintenance, 2006. ICSM '06. 22nd IEEE International Conference on , vol., no., pp.458,468, 24-27 Sept. 2006</a:t>
            </a:r>
          </a:p>
          <a:p>
            <a:r>
              <a:rPr lang="en-US" sz="1050" dirty="0"/>
              <a:t>[65] Emerson Murphy-Hill, Chris </a:t>
            </a:r>
            <a:r>
              <a:rPr lang="en-US" sz="1050" dirty="0" err="1"/>
              <a:t>Parnin</a:t>
            </a:r>
            <a:r>
              <a:rPr lang="en-US" sz="1050" dirty="0"/>
              <a:t>, and Andrew P. Black. 2009. How we refactor, and how we know it. In Proceedings of the 31st International Conference on Software Engineering (ICSE '09). IEEE Computer Society, Washington, DC, USA, 287-297</a:t>
            </a:r>
          </a:p>
          <a:p>
            <a:r>
              <a:rPr lang="en-US" sz="1050" dirty="0"/>
              <a:t>[72] Yip, S.W.L.; Lam, T., "A software maintenance survey," Software Engineering Conference, 1994. Proceedings., 1994 First Asia-Pacific , vol., no., pp.70,79, 7-9 Dec 1994</a:t>
            </a:r>
          </a:p>
          <a:p>
            <a:r>
              <a:rPr lang="en-US" sz="1050" dirty="0"/>
              <a:t>[73] Emerson Murphy-Hill and Andrew P. Black. 2008. Breaking the barriers to successful refactoring: observations and tools for extract method. In Proceedings of the 30th international conference on Software engineering (ICSE '08). ACM, New York, NY, USA, 421-430.</a:t>
            </a:r>
          </a:p>
          <a:p>
            <a:r>
              <a:rPr lang="en-US" sz="1050" dirty="0"/>
              <a:t>[78] Riel, A. Object-Oriented Design Heuristics. Addison-Wesley Professional, 1996</a:t>
            </a:r>
            <a:r>
              <a:rPr lang="en-US" sz="1050" dirty="0" smtClean="0"/>
              <a:t>.</a:t>
            </a:r>
            <a:endParaRPr lang="en-US" sz="1050"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95</a:t>
            </a:fld>
            <a:endParaRPr lang="en-US"/>
          </a:p>
        </p:txBody>
      </p:sp>
    </p:spTree>
    <p:extLst>
      <p:ext uri="{BB962C8B-B14F-4D97-AF65-F5344CB8AC3E}">
        <p14:creationId xmlns:p14="http://schemas.microsoft.com/office/powerpoint/2010/main" val="42572715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590800"/>
            <a:ext cx="3048000" cy="1143000"/>
          </a:xfrm>
        </p:spPr>
        <p:txBody>
          <a:bodyPr>
            <a:normAutofit fontScale="90000"/>
          </a:bodyPr>
          <a:lstStyle/>
          <a:p>
            <a:r>
              <a:rPr lang="en-US" dirty="0" smtClean="0"/>
              <a:t>Thanks!		</a:t>
            </a:r>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pPr/>
              <a:t>96</a:t>
            </a:fld>
            <a:endParaRPr lang="en-US"/>
          </a:p>
        </p:txBody>
      </p:sp>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Relationships Between Statements</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pPr marL="514350" indent="-514350">
              <a:buFont typeface="+mj-lt"/>
              <a:buAutoNum type="arabicPeriod"/>
            </a:pPr>
            <a:r>
              <a:rPr lang="en-US" i="1" dirty="0" smtClean="0"/>
              <a:t> Execution of statement S1 is affected by statement S2, or vice versa. </a:t>
            </a:r>
          </a:p>
          <a:p>
            <a:pPr marL="514350" indent="-514350">
              <a:buFont typeface="+mj-lt"/>
              <a:buAutoNum type="arabicPeriod"/>
            </a:pPr>
            <a:r>
              <a:rPr lang="en-US" i="1" dirty="0" smtClean="0"/>
              <a:t>A variable defined in S1 is being used in S2 </a:t>
            </a:r>
          </a:p>
          <a:p>
            <a:pPr marL="514350" indent="-514350">
              <a:buFont typeface="+mj-lt"/>
              <a:buAutoNum type="arabicPeriod"/>
            </a:pPr>
            <a:r>
              <a:rPr lang="en-US" i="1" dirty="0" smtClean="0"/>
              <a:t>A variable, defined in statement S' which uses a variable defined in S1, is being used in S2. </a:t>
            </a:r>
          </a:p>
          <a:p>
            <a:pPr marL="514350" indent="-514350">
              <a:buFont typeface="+mj-lt"/>
              <a:buAutoNum type="arabicPeriod"/>
            </a:pPr>
            <a:r>
              <a:rPr lang="en-US" i="1" dirty="0" smtClean="0"/>
              <a:t>A variable defined in statement S' is being used in both S1 and S2. </a:t>
            </a:r>
            <a:endParaRPr lang="en-US" dirty="0" smtClean="0"/>
          </a:p>
          <a:p>
            <a:pPr marL="514350" indent="-514350">
              <a:buFont typeface="+mj-lt"/>
              <a:buAutoNum type="arabicPeriod"/>
            </a:pPr>
            <a:r>
              <a:rPr lang="en-US" i="1" dirty="0" smtClean="0"/>
              <a:t>Invocation of a method f() which includes the statement S1 is affected by statement S2. </a:t>
            </a:r>
          </a:p>
          <a:p>
            <a:pPr marL="514350" indent="-514350">
              <a:buFont typeface="+mj-lt"/>
              <a:buAutoNum type="arabicPeriod"/>
            </a:pPr>
            <a:r>
              <a:rPr lang="en-US" i="1" dirty="0" smtClean="0"/>
              <a:t>Execution of both S1 and S2 is affected by the statement S'. </a:t>
            </a:r>
          </a:p>
          <a:p>
            <a:pPr marL="514350" indent="-514350">
              <a:buFont typeface="+mj-lt"/>
              <a:buAutoNum type="arabicPeriod"/>
            </a:pPr>
            <a:r>
              <a:rPr lang="en-US" i="1" dirty="0" smtClean="0"/>
              <a:t> A variable defined in S1 is passed to a method f as an argument and the argument is being used in statement S2 of method f. </a:t>
            </a:r>
          </a:p>
          <a:p>
            <a:endParaRPr lang="en-US" i="1" dirty="0" smtClean="0"/>
          </a:p>
          <a:p>
            <a:endParaRPr lang="en-US" dirty="0"/>
          </a:p>
        </p:txBody>
      </p:sp>
      <p:sp>
        <p:nvSpPr>
          <p:cNvPr id="4" name="Slide Number Placeholder 3"/>
          <p:cNvSpPr>
            <a:spLocks noGrp="1"/>
          </p:cNvSpPr>
          <p:nvPr>
            <p:ph type="sldNum" sz="quarter" idx="12"/>
          </p:nvPr>
        </p:nvSpPr>
        <p:spPr/>
        <p:txBody>
          <a:bodyPr/>
          <a:lstStyle/>
          <a:p>
            <a:fld id="{13F9BB74-13F1-46B0-949E-0F5C810988C2}" type="slidenum">
              <a:rPr lang="en-US" smtClean="0">
                <a:solidFill>
                  <a:srgbClr val="04617B">
                    <a:shade val="90000"/>
                  </a:srgbClr>
                </a:solidFill>
              </a:rPr>
              <a:pPr/>
              <a:t>97</a:t>
            </a:fld>
            <a:endParaRPr lang="en-US">
              <a:solidFill>
                <a:srgbClr val="04617B">
                  <a:shade val="90000"/>
                </a:srgbClr>
              </a:solidFill>
            </a:endParaRPr>
          </a:p>
        </p:txBody>
      </p:sp>
      <p:sp>
        <p:nvSpPr>
          <p:cNvPr id="6" name="TextBox 5"/>
          <p:cNvSpPr txBox="1"/>
          <p:nvPr/>
        </p:nvSpPr>
        <p:spPr>
          <a:xfrm>
            <a:off x="328246" y="6162919"/>
            <a:ext cx="662361" cy="369332"/>
          </a:xfrm>
          <a:prstGeom prst="rect">
            <a:avLst/>
          </a:prstGeom>
          <a:noFill/>
        </p:spPr>
        <p:txBody>
          <a:bodyPr wrap="none" rtlCol="0">
            <a:spAutoFit/>
          </a:bodyPr>
          <a:lstStyle/>
          <a:p>
            <a:r>
              <a:rPr lang="en-US" dirty="0" smtClean="0">
                <a:hlinkClick r:id="rId3" action="ppaction://hlinksldjump"/>
              </a:rPr>
              <a:t>Back</a:t>
            </a:r>
            <a:endParaRPr lang="en-US" dirty="0"/>
          </a:p>
        </p:txBody>
      </p:sp>
    </p:spTree>
    <p:custDataLst>
      <p:tags r:id="rId1"/>
    </p:custDataLst>
    <p:extLst>
      <p:ext uri="{BB962C8B-B14F-4D97-AF65-F5344CB8AC3E}">
        <p14:creationId xmlns:p14="http://schemas.microsoft.com/office/powerpoint/2010/main" val="1509965705"/>
      </p:ext>
    </p:extLst>
  </p:cSld>
  <p:clrMapOvr>
    <a:masterClrMapping/>
  </p:clrMapOvr>
  <p:transition advTm="219415"/>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8.7|80.9"/>
</p:tagLst>
</file>

<file path=ppt/tags/tag2.xml><?xml version="1.0" encoding="utf-8"?>
<p:tagLst xmlns:a="http://schemas.openxmlformats.org/drawingml/2006/main" xmlns:r="http://schemas.openxmlformats.org/officeDocument/2006/relationships" xmlns:p="http://schemas.openxmlformats.org/presentationml/2006/main">
  <p:tag name="TIMING" val="|43.1"/>
</p:tagLst>
</file>

<file path=ppt/tags/tag3.xml><?xml version="1.0" encoding="utf-8"?>
<p:tagLst xmlns:a="http://schemas.openxmlformats.org/drawingml/2006/main" xmlns:r="http://schemas.openxmlformats.org/officeDocument/2006/relationships" xmlns:p="http://schemas.openxmlformats.org/presentationml/2006/main">
  <p:tag name="TIMING" val="|10.7"/>
</p:tagLst>
</file>

<file path=ppt/tags/tag4.xml><?xml version="1.0" encoding="utf-8"?>
<p:tagLst xmlns:a="http://schemas.openxmlformats.org/drawingml/2006/main" xmlns:r="http://schemas.openxmlformats.org/officeDocument/2006/relationships" xmlns:p="http://schemas.openxmlformats.org/presentationml/2006/main">
  <p:tag name="TIMING" val="|0.6|1|0.9|1.1"/>
</p:tagLst>
</file>

<file path=ppt/tags/tag5.xml><?xml version="1.0" encoding="utf-8"?>
<p:tagLst xmlns:a="http://schemas.openxmlformats.org/drawingml/2006/main" xmlns:r="http://schemas.openxmlformats.org/officeDocument/2006/relationships" xmlns:p="http://schemas.openxmlformats.org/presentationml/2006/main">
  <p:tag name="TIMING" val="|123.3"/>
</p:tagLst>
</file>

<file path=ppt/tags/tag6.xml><?xml version="1.0" encoding="utf-8"?>
<p:tagLst xmlns:a="http://schemas.openxmlformats.org/drawingml/2006/main" xmlns:r="http://schemas.openxmlformats.org/officeDocument/2006/relationships" xmlns:p="http://schemas.openxmlformats.org/presentationml/2006/main">
  <p:tag name="TIMING" val="|123.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7486</TotalTime>
  <Words>7910</Words>
  <Application>Microsoft Office PowerPoint</Application>
  <PresentationFormat>On-screen Show (4:3)</PresentationFormat>
  <Paragraphs>1104</Paragraphs>
  <Slides>97</Slides>
  <Notes>54</Notes>
  <HiddenSlides>32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97</vt:i4>
      </vt:variant>
    </vt:vector>
  </HeadingPairs>
  <TitlesOfParts>
    <vt:vector size="103" baseType="lpstr">
      <vt:lpstr>Arial</vt:lpstr>
      <vt:lpstr>Calibri</vt:lpstr>
      <vt:lpstr>Constantia</vt:lpstr>
      <vt:lpstr>Times New Roman</vt:lpstr>
      <vt:lpstr>Wingdings 2</vt:lpstr>
      <vt:lpstr>Flow</vt:lpstr>
      <vt:lpstr>Syracuse University Department of Electrical and Computer Engineering</vt:lpstr>
      <vt:lpstr>Outline</vt:lpstr>
      <vt:lpstr>Maintenance Phase</vt:lpstr>
      <vt:lpstr>Software Quality vs. Cost</vt:lpstr>
      <vt:lpstr>Quality vs. Bad Smells in Code</vt:lpstr>
      <vt:lpstr>Software Refactoring</vt:lpstr>
      <vt:lpstr>Steps to Refactoring</vt:lpstr>
      <vt:lpstr>What people are saying!</vt:lpstr>
      <vt:lpstr>What people are saying!</vt:lpstr>
      <vt:lpstr>Identifying Refactoring Opportunities</vt:lpstr>
      <vt:lpstr>Goal of Our Research</vt:lpstr>
      <vt:lpstr>Overview of Contribution 1</vt:lpstr>
      <vt:lpstr>Some Results of Contribution 1</vt:lpstr>
      <vt:lpstr>Overview of Contribution 2</vt:lpstr>
      <vt:lpstr>Some Results of Contribution 2</vt:lpstr>
      <vt:lpstr>Overview of Contribution 3</vt:lpstr>
      <vt:lpstr>Some Results of Contribution 3</vt:lpstr>
      <vt:lpstr>Tools and Techniques</vt:lpstr>
      <vt:lpstr>PowerPoint Presentation</vt:lpstr>
      <vt:lpstr>Tools and Techniques (cont'd.)</vt:lpstr>
      <vt:lpstr>Tools and Techniques (cont'd.)</vt:lpstr>
      <vt:lpstr>Tools and Techniques (cont'd.)</vt:lpstr>
      <vt:lpstr>Tools and Techniques (cont'd.)</vt:lpstr>
      <vt:lpstr>Tools and Techniques (cont'd.)</vt:lpstr>
      <vt:lpstr>Tools and Techniques (cont'd.)</vt:lpstr>
      <vt:lpstr>Tools and Techniques (cont'd.)</vt:lpstr>
      <vt:lpstr>Overview of Contributions</vt:lpstr>
      <vt:lpstr>Overview of Contributions (cont'd.)</vt:lpstr>
      <vt:lpstr>Overview of Contributions (cont'd.)</vt:lpstr>
      <vt:lpstr>Literature Survey</vt:lpstr>
      <vt:lpstr>Literature Survey</vt:lpstr>
      <vt:lpstr>Literature Survey</vt:lpstr>
      <vt:lpstr>Literature Survey</vt:lpstr>
      <vt:lpstr>Literature Survey</vt:lpstr>
      <vt:lpstr>Literature Survey</vt:lpstr>
      <vt:lpstr>Literature Survey</vt:lpstr>
      <vt:lpstr>Contribution 1: Class Cohesion and Refactoring </vt:lpstr>
      <vt:lpstr>Construction of Slices</vt:lpstr>
      <vt:lpstr>Relationships Between Statements</vt:lpstr>
      <vt:lpstr>Conditions 1,5 and 6 </vt:lpstr>
      <vt:lpstr>Conditions 2 and 3</vt:lpstr>
      <vt:lpstr>Condition 4</vt:lpstr>
      <vt:lpstr>Condition 7</vt:lpstr>
      <vt:lpstr>Determination of Our Slices</vt:lpstr>
      <vt:lpstr>Data Slice Graph</vt:lpstr>
      <vt:lpstr>Data Slice Graph</vt:lpstr>
      <vt:lpstr>Cohesion Metric</vt:lpstr>
      <vt:lpstr>Possible Cohesion Values</vt:lpstr>
      <vt:lpstr>Suggesting Extract Class Refactoring</vt:lpstr>
      <vt:lpstr>Edge Cases</vt:lpstr>
      <vt:lpstr>Edge Cases</vt:lpstr>
      <vt:lpstr>Edge Cases</vt:lpstr>
      <vt:lpstr>Resultant DSG </vt:lpstr>
      <vt:lpstr>Example – Construct Slices</vt:lpstr>
      <vt:lpstr>Before and After</vt:lpstr>
      <vt:lpstr>Example 2</vt:lpstr>
      <vt:lpstr>Summary of Contribution 1</vt:lpstr>
      <vt:lpstr>Contribution 2: Identification of Extract Method Refactoring using Placement Trees</vt:lpstr>
      <vt:lpstr>Placement Trees</vt:lpstr>
      <vt:lpstr>Placement Tree </vt:lpstr>
      <vt:lpstr>Dominant Variables</vt:lpstr>
      <vt:lpstr>Dominant Variables</vt:lpstr>
      <vt:lpstr>Dominant Variables</vt:lpstr>
      <vt:lpstr>Dominant Variables</vt:lpstr>
      <vt:lpstr>Identifying Refactoring</vt:lpstr>
      <vt:lpstr>Overall Refactoring Process</vt:lpstr>
      <vt:lpstr>Refactoring Suggestion</vt:lpstr>
      <vt:lpstr>Extraction of Code Fragments</vt:lpstr>
      <vt:lpstr>Extraction of Code Fragments</vt:lpstr>
      <vt:lpstr>Extraction of Code Fragments</vt:lpstr>
      <vt:lpstr>Extraction of Code Fragments</vt:lpstr>
      <vt:lpstr>Experiments</vt:lpstr>
      <vt:lpstr>Experiments</vt:lpstr>
      <vt:lpstr>Experiments</vt:lpstr>
      <vt:lpstr>Summary of Contribution 2</vt:lpstr>
      <vt:lpstr>Contribution 3 Refactoring using Hammock Graphs</vt:lpstr>
      <vt:lpstr>Identification of Code Fragments</vt:lpstr>
      <vt:lpstr>Hammock Graph</vt:lpstr>
      <vt:lpstr>Constructing of Hammocks</vt:lpstr>
      <vt:lpstr>Initial Graph</vt:lpstr>
      <vt:lpstr>Initial Graph</vt:lpstr>
      <vt:lpstr>Initial Graph Example</vt:lpstr>
      <vt:lpstr>Problems with the initial graph</vt:lpstr>
      <vt:lpstr>Generating Hammocks </vt:lpstr>
      <vt:lpstr>Extended Graph</vt:lpstr>
      <vt:lpstr>Extended Graph</vt:lpstr>
      <vt:lpstr>Observing Refactoring Opportunities</vt:lpstr>
      <vt:lpstr>Experiments</vt:lpstr>
      <vt:lpstr>Experiments</vt:lpstr>
      <vt:lpstr>Experiments</vt:lpstr>
      <vt:lpstr>Summary of Contribution 3</vt:lpstr>
      <vt:lpstr>Conclusion and Future Work</vt:lpstr>
      <vt:lpstr>Conclusion and Future Work</vt:lpstr>
      <vt:lpstr>Conclusion and Future Work</vt:lpstr>
      <vt:lpstr>Bibliography</vt:lpstr>
      <vt:lpstr>Thanks!  </vt:lpstr>
      <vt:lpstr>Relationships Between Statements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mehmet</dc:creator>
  <cp:lastModifiedBy>mkaya@syr.edu</cp:lastModifiedBy>
  <cp:revision>649</cp:revision>
  <dcterms:created xsi:type="dcterms:W3CDTF">2014-05-06T21:36:43Z</dcterms:created>
  <dcterms:modified xsi:type="dcterms:W3CDTF">2014-05-30T14:57:12Z</dcterms:modified>
</cp:coreProperties>
</file>