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8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876A1-5ECC-408B-B046-F3E8E8D94C4E}" type="datetimeFigureOut">
              <a:rPr lang="en-US" smtClean="0"/>
              <a:pPr/>
              <a:t>12/6/2007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81DF-44BB-477B-A650-1ADE65403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876A1-5ECC-408B-B046-F3E8E8D94C4E}" type="datetimeFigureOut">
              <a:rPr lang="en-US" smtClean="0"/>
              <a:pPr/>
              <a:t>12/6/2007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81DF-44BB-477B-A650-1ADE65403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876A1-5ECC-408B-B046-F3E8E8D94C4E}" type="datetimeFigureOut">
              <a:rPr lang="en-US" smtClean="0"/>
              <a:pPr/>
              <a:t>12/6/2007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81DF-44BB-477B-A650-1ADE65403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876A1-5ECC-408B-B046-F3E8E8D94C4E}" type="datetimeFigureOut">
              <a:rPr lang="en-US" smtClean="0"/>
              <a:pPr/>
              <a:t>12/6/2007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81DF-44BB-477B-A650-1ADE65403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876A1-5ECC-408B-B046-F3E8E8D94C4E}" type="datetimeFigureOut">
              <a:rPr lang="en-US" smtClean="0"/>
              <a:pPr/>
              <a:t>12/6/2007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81DF-44BB-477B-A650-1ADE65403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876A1-5ECC-408B-B046-F3E8E8D94C4E}" type="datetimeFigureOut">
              <a:rPr lang="en-US" smtClean="0"/>
              <a:pPr/>
              <a:t>12/6/2007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81DF-44BB-477B-A650-1ADE65403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876A1-5ECC-408B-B046-F3E8E8D94C4E}" type="datetimeFigureOut">
              <a:rPr lang="en-US" smtClean="0"/>
              <a:pPr/>
              <a:t>12/6/2007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81DF-44BB-477B-A650-1ADE65403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876A1-5ECC-408B-B046-F3E8E8D94C4E}" type="datetimeFigureOut">
              <a:rPr lang="en-US" smtClean="0"/>
              <a:pPr/>
              <a:t>12/6/2007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81DF-44BB-477B-A650-1ADE65403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876A1-5ECC-408B-B046-F3E8E8D94C4E}" type="datetimeFigureOut">
              <a:rPr lang="en-US" smtClean="0"/>
              <a:pPr/>
              <a:t>12/6/2007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81DF-44BB-477B-A650-1ADE65403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876A1-5ECC-408B-B046-F3E8E8D94C4E}" type="datetimeFigureOut">
              <a:rPr lang="en-US" smtClean="0"/>
              <a:pPr/>
              <a:t>12/6/2007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81DF-44BB-477B-A650-1ADE65403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876A1-5ECC-408B-B046-F3E8E8D94C4E}" type="datetimeFigureOut">
              <a:rPr lang="en-US" smtClean="0"/>
              <a:pPr/>
              <a:t>12/6/2007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01C681DF-44BB-477B-A650-1ADE65403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D0876A1-5ECC-408B-B046-F3E8E8D94C4E}" type="datetimeFigureOut">
              <a:rPr lang="en-US" smtClean="0"/>
              <a:pPr/>
              <a:t>12/6/2007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1C681DF-44BB-477B-A650-1ADE65403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cap="none" dirty="0" smtClean="0"/>
              <a:t>12</a:t>
            </a:r>
            <a:r>
              <a:rPr lang="en-US" dirty="0" smtClean="0"/>
              <a:t> – 3D Graphics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031080"/>
          </a:xfrm>
        </p:spPr>
        <p:txBody>
          <a:bodyPr/>
          <a:lstStyle/>
          <a:p>
            <a:r>
              <a:rPr lang="en-US" dirty="0" smtClean="0"/>
              <a:t>Jim Fawcett</a:t>
            </a:r>
          </a:p>
          <a:p>
            <a:r>
              <a:rPr lang="en-US" dirty="0" smtClean="0"/>
              <a:t>Brown-Bag Seminar, December 2007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DirectionalLight</a:t>
            </a:r>
            <a:endParaRPr lang="en-US" sz="2800" dirty="0" smtClean="0"/>
          </a:p>
          <a:p>
            <a:pPr lvl="1"/>
            <a:r>
              <a:rPr lang="en-US" sz="2400" dirty="0" smtClean="0"/>
              <a:t>P</a:t>
            </a:r>
            <a:r>
              <a:rPr lang="en-US" sz="2400" dirty="0" smtClean="0"/>
              <a:t>arallel </a:t>
            </a:r>
            <a:r>
              <a:rPr lang="en-US" sz="2400" dirty="0" smtClean="0"/>
              <a:t>rays from source at infinity</a:t>
            </a:r>
          </a:p>
          <a:p>
            <a:r>
              <a:rPr lang="en-US" sz="2800" dirty="0" err="1" smtClean="0"/>
              <a:t>PointLight</a:t>
            </a:r>
            <a:endParaRPr lang="en-US" sz="2800" dirty="0" smtClean="0"/>
          </a:p>
          <a:p>
            <a:pPr lvl="1"/>
            <a:r>
              <a:rPr lang="en-US" sz="2400" dirty="0" smtClean="0"/>
              <a:t>Radiates </a:t>
            </a:r>
            <a:r>
              <a:rPr lang="en-US" sz="2400" dirty="0" smtClean="0"/>
              <a:t>light uniformly from point in </a:t>
            </a:r>
            <a:r>
              <a:rPr lang="en-US" sz="2400" dirty="0" smtClean="0"/>
              <a:t>scene</a:t>
            </a:r>
          </a:p>
          <a:p>
            <a:pPr lvl="1"/>
            <a:r>
              <a:rPr lang="en-US" sz="2400" dirty="0" smtClean="0"/>
              <a:t>Appears unfocused</a:t>
            </a:r>
            <a:endParaRPr lang="en-US" sz="2400" dirty="0" smtClean="0"/>
          </a:p>
          <a:p>
            <a:r>
              <a:rPr lang="en-US" sz="2800" dirty="0" err="1" smtClean="0"/>
              <a:t>SpotLight</a:t>
            </a:r>
            <a:endParaRPr lang="en-US" sz="2800" dirty="0" smtClean="0"/>
          </a:p>
          <a:p>
            <a:pPr lvl="1"/>
            <a:r>
              <a:rPr lang="en-US" sz="2400" dirty="0" smtClean="0"/>
              <a:t>Emits </a:t>
            </a:r>
            <a:r>
              <a:rPr lang="en-US" sz="2400" dirty="0" smtClean="0"/>
              <a:t>cone of light from point in </a:t>
            </a:r>
            <a:r>
              <a:rPr lang="en-US" sz="2400" dirty="0" smtClean="0"/>
              <a:t>scene</a:t>
            </a:r>
          </a:p>
          <a:p>
            <a:pPr lvl="1"/>
            <a:r>
              <a:rPr lang="en-US" sz="2400" dirty="0" smtClean="0"/>
              <a:t>Appears focused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</a:t>
            </a:r>
            <a:r>
              <a:rPr lang="en-US" dirty="0" err="1" smtClean="0"/>
              <a:t>iffuseMaterial</a:t>
            </a:r>
            <a:endParaRPr lang="en-US" dirty="0" smtClean="0"/>
          </a:p>
          <a:p>
            <a:pPr lvl="1"/>
            <a:r>
              <a:rPr lang="en-US" dirty="0" smtClean="0"/>
              <a:t>Scatters light striking surface in all directions, producing a flat affect</a:t>
            </a:r>
          </a:p>
          <a:p>
            <a:r>
              <a:rPr lang="en-US" dirty="0" err="1" smtClean="0"/>
              <a:t>SpecularMaterial</a:t>
            </a:r>
            <a:endParaRPr lang="en-US" dirty="0" smtClean="0"/>
          </a:p>
          <a:p>
            <a:pPr lvl="1"/>
            <a:r>
              <a:rPr lang="en-US" dirty="0" smtClean="0"/>
              <a:t>Reflects light at same angle as incident ray.  Creates glossy highlights on smooth surfaces</a:t>
            </a:r>
          </a:p>
          <a:p>
            <a:r>
              <a:rPr lang="en-US" dirty="0" err="1" smtClean="0"/>
              <a:t>EmissiveMaterial</a:t>
            </a:r>
            <a:endParaRPr lang="en-US" dirty="0" smtClean="0"/>
          </a:p>
          <a:p>
            <a:pPr lvl="1"/>
            <a:r>
              <a:rPr lang="en-US" dirty="0" smtClean="0"/>
              <a:t>A surface that is emitting light</a:t>
            </a:r>
          </a:p>
          <a:p>
            <a:r>
              <a:rPr lang="en-US" dirty="0" err="1" smtClean="0"/>
              <a:t>MaterialGroup</a:t>
            </a:r>
            <a:endParaRPr lang="en-US" dirty="0" smtClean="0"/>
          </a:p>
          <a:p>
            <a:pPr lvl="1"/>
            <a:r>
              <a:rPr lang="en-US" dirty="0" smtClean="0"/>
              <a:t>Applies multiple materials to a model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Geometry3Ds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Positions</a:t>
            </a:r>
          </a:p>
          <a:p>
            <a:pPr lvl="1"/>
            <a:r>
              <a:rPr lang="en-US" dirty="0" smtClean="0"/>
              <a:t>Defines vertices of triangles in a mesh</a:t>
            </a:r>
          </a:p>
          <a:p>
            <a:r>
              <a:rPr lang="en-US" dirty="0" err="1" smtClean="0"/>
              <a:t>TriangleIndices</a:t>
            </a:r>
            <a:endParaRPr lang="en-US" dirty="0" smtClean="0"/>
          </a:p>
          <a:p>
            <a:pPr lvl="1"/>
            <a:r>
              <a:rPr lang="en-US" dirty="0" smtClean="0"/>
              <a:t>Describes connections between vertices to form triangles</a:t>
            </a:r>
          </a:p>
          <a:p>
            <a:r>
              <a:rPr lang="en-US" dirty="0" err="1" smtClean="0"/>
              <a:t>Normals</a:t>
            </a:r>
            <a:endParaRPr lang="en-US" dirty="0" smtClean="0"/>
          </a:p>
          <a:p>
            <a:pPr lvl="1"/>
            <a:r>
              <a:rPr lang="en-US" dirty="0" smtClean="0"/>
              <a:t>Vector in direction normal to a surface, used for shading</a:t>
            </a:r>
          </a:p>
          <a:p>
            <a:r>
              <a:rPr lang="en-US" dirty="0" err="1" smtClean="0"/>
              <a:t>TextureCoordinates</a:t>
            </a:r>
            <a:endParaRPr lang="en-US" dirty="0" smtClean="0"/>
          </a:p>
          <a:p>
            <a:pPr lvl="1"/>
            <a:r>
              <a:rPr lang="en-US" dirty="0" smtClean="0"/>
              <a:t>Provides 3D-to-2D mapping of positions used by materials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dirty="0" smtClean="0"/>
              <a:t>ModelVisual3Ds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>
            <a:normAutofit fontScale="55000" lnSpcReduction="20000"/>
          </a:bodyPr>
          <a:lstStyle/>
          <a:p>
            <a:r>
              <a:rPr lang="en-US" sz="5100" dirty="0" smtClean="0"/>
              <a:t>Node in visual tree that can render 3D content</a:t>
            </a:r>
          </a:p>
          <a:p>
            <a:r>
              <a:rPr lang="en-US" sz="5100" dirty="0" smtClean="0"/>
              <a:t>To set content use the Content property:</a:t>
            </a:r>
          </a:p>
          <a:p>
            <a:endParaRPr lang="en-US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419600" cy="48006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&lt;ModelVisual3D x:Name="Light"&gt;</a:t>
            </a:r>
          </a:p>
          <a:p>
            <a:pPr>
              <a:buNone/>
            </a:pPr>
            <a:r>
              <a:rPr lang="en-US" dirty="0" smtClean="0"/>
              <a:t>        &lt;ModelVisual3D.Content&gt;</a:t>
            </a:r>
          </a:p>
          <a:p>
            <a:pPr>
              <a:buNone/>
            </a:pPr>
            <a:r>
              <a:rPr lang="en-US" dirty="0" smtClean="0"/>
              <a:t>          &lt;</a:t>
            </a:r>
            <a:r>
              <a:rPr lang="en-US" dirty="0" err="1" smtClean="0"/>
              <a:t>AmbientLight</a:t>
            </a:r>
            <a:r>
              <a:rPr lang="en-US" dirty="0" smtClean="0"/>
              <a:t>/&gt;</a:t>
            </a:r>
          </a:p>
          <a:p>
            <a:pPr>
              <a:buNone/>
            </a:pPr>
            <a:r>
              <a:rPr lang="en-US" dirty="0" smtClean="0"/>
              <a:t>        &lt;/ModelVisual3D.Content&gt;</a:t>
            </a:r>
          </a:p>
          <a:p>
            <a:pPr>
              <a:buNone/>
            </a:pPr>
            <a:r>
              <a:rPr lang="en-US" dirty="0" smtClean="0"/>
              <a:t>      &lt;/ModelVisual3D&gt;</a:t>
            </a:r>
          </a:p>
          <a:p>
            <a:pPr>
              <a:buNone/>
            </a:pPr>
            <a:r>
              <a:rPr lang="en-US" dirty="0" smtClean="0"/>
              <a:t>      &lt;ModelVisual3D&gt;</a:t>
            </a:r>
          </a:p>
          <a:p>
            <a:pPr>
              <a:buNone/>
            </a:pPr>
            <a:r>
              <a:rPr lang="en-US" dirty="0" smtClean="0"/>
              <a:t>        &lt;ModelVisual3D.Content&gt;</a:t>
            </a:r>
          </a:p>
          <a:p>
            <a:pPr>
              <a:buNone/>
            </a:pPr>
            <a:r>
              <a:rPr lang="en-US" dirty="0" smtClean="0"/>
              <a:t>          &lt;Model3DGroup x:Name="House"&gt;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&lt;GeometryModel3D x:Name="Roof"&gt;</a:t>
            </a:r>
          </a:p>
          <a:p>
            <a:pPr>
              <a:buNone/>
            </a:pPr>
            <a:r>
              <a:rPr lang="en-US" dirty="0" smtClean="0"/>
              <a:t>              &lt;GeometryModel3D.Material&gt;</a:t>
            </a:r>
          </a:p>
          <a:p>
            <a:pPr>
              <a:buNone/>
            </a:pPr>
            <a:r>
              <a:rPr lang="en-US" dirty="0" smtClean="0"/>
              <a:t>                &lt;</a:t>
            </a:r>
            <a:r>
              <a:rPr lang="en-US" dirty="0" err="1" smtClean="0"/>
              <a:t>DiffuseMaterial</a:t>
            </a:r>
            <a:r>
              <a:rPr lang="en-US" dirty="0" smtClean="0"/>
              <a:t> Brush="Blue"/&gt;</a:t>
            </a:r>
          </a:p>
          <a:p>
            <a:pPr>
              <a:buNone/>
            </a:pPr>
            <a:r>
              <a:rPr lang="en-US" dirty="0" smtClean="0"/>
              <a:t>              &lt;/GeometryModel3D.Material&gt;</a:t>
            </a:r>
          </a:p>
          <a:p>
            <a:pPr>
              <a:buNone/>
            </a:pPr>
            <a:r>
              <a:rPr lang="en-US" dirty="0" smtClean="0"/>
              <a:t>              &lt;GeometryModel3D.Geometry&gt;</a:t>
            </a:r>
          </a:p>
          <a:p>
            <a:pPr>
              <a:buNone/>
            </a:pPr>
            <a:r>
              <a:rPr lang="en-US" dirty="0" smtClean="0"/>
              <a:t>                &lt;</a:t>
            </a:r>
            <a:r>
              <a:rPr lang="en-US" dirty="0" smtClean="0"/>
              <a:t>MeshGeometry3D</a:t>
            </a:r>
            <a:br>
              <a:rPr lang="en-US" dirty="0" smtClean="0"/>
            </a:br>
            <a:r>
              <a:rPr lang="en-US" dirty="0" smtClean="0"/>
              <a:t>              Positions</a:t>
            </a:r>
            <a:r>
              <a:rPr lang="en-US" dirty="0" smtClean="0"/>
              <a:t>="-1,1,1 0,2,1 0,2,-1 -1,1,-1 </a:t>
            </a:r>
            <a:r>
              <a:rPr lang="en-US" dirty="0" smtClean="0"/>
              <a:t>0,2,1</a:t>
            </a:r>
            <a:br>
              <a:rPr lang="en-US" dirty="0" smtClean="0"/>
            </a:br>
            <a:r>
              <a:rPr lang="en-US" dirty="0" smtClean="0"/>
              <a:t> 		1,1,1,1,1</a:t>
            </a:r>
            <a:r>
              <a:rPr lang="en-US" dirty="0" smtClean="0"/>
              <a:t>,-1 0,2,-1"</a:t>
            </a:r>
          </a:p>
          <a:p>
            <a:pPr>
              <a:buNone/>
            </a:pPr>
            <a:r>
              <a:rPr lang="en-US" dirty="0" smtClean="0"/>
              <a:t>                        </a:t>
            </a:r>
            <a:r>
              <a:rPr lang="en-US" dirty="0" err="1" smtClean="0"/>
              <a:t>TriangleIndices</a:t>
            </a:r>
            <a:r>
              <a:rPr lang="en-US" dirty="0" smtClean="0"/>
              <a:t>="0 1 2 0 2 3 4 5 6 4 6 7"/&gt;</a:t>
            </a:r>
          </a:p>
          <a:p>
            <a:pPr>
              <a:buNone/>
            </a:pPr>
            <a:r>
              <a:rPr lang="en-US" dirty="0" smtClean="0"/>
              <a:t>              &lt;/GeometryModel3D.Geometry&gt;</a:t>
            </a:r>
          </a:p>
          <a:p>
            <a:pPr>
              <a:buNone/>
            </a:pPr>
            <a:r>
              <a:rPr lang="en-US" dirty="0" smtClean="0"/>
              <a:t>            &lt;/GeometryModel3D&gt;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Viewport3D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2D </a:t>
            </a:r>
            <a:r>
              <a:rPr lang="en-US" dirty="0" err="1" smtClean="0"/>
              <a:t>FrameworkElement</a:t>
            </a:r>
            <a:r>
              <a:rPr lang="en-US" dirty="0" smtClean="0"/>
              <a:t> that bridges 2D and 3D</a:t>
            </a:r>
          </a:p>
          <a:p>
            <a:r>
              <a:rPr lang="en-US" dirty="0" smtClean="0"/>
              <a:t>Parent is always a 2D element like a Window or Grid</a:t>
            </a:r>
          </a:p>
          <a:p>
            <a:r>
              <a:rPr lang="en-US" dirty="0" smtClean="0"/>
              <a:t>Children are Visual3D elements</a:t>
            </a:r>
          </a:p>
          <a:p>
            <a:r>
              <a:rPr lang="en-US" dirty="0" smtClean="0"/>
              <a:t>3D scene described by the child elements is rendered inside the rectangular bounds of the Viewport</a:t>
            </a:r>
          </a:p>
          <a:p>
            <a:r>
              <a:rPr lang="en-US" dirty="0" smtClean="0"/>
              <a:t>The Camera property of the Viewport controls the view of the scene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Nathan’s Examples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Seventeen XAML files you can open in notepad, copy to </a:t>
            </a:r>
            <a:r>
              <a:rPr lang="en-US" dirty="0" err="1" smtClean="0"/>
              <a:t>XamlPad</a:t>
            </a:r>
            <a:r>
              <a:rPr lang="en-US" dirty="0" smtClean="0"/>
              <a:t> to view, and manipulate</a:t>
            </a:r>
          </a:p>
          <a:p>
            <a:r>
              <a:rPr lang="en-US" dirty="0" smtClean="0"/>
              <a:t>Two WPF projects</a:t>
            </a:r>
          </a:p>
          <a:p>
            <a:pPr lvl="1"/>
            <a:r>
              <a:rPr lang="en-US" dirty="0" smtClean="0"/>
              <a:t>3D House with hit testing on its elements</a:t>
            </a:r>
          </a:p>
          <a:p>
            <a:pPr lvl="1"/>
            <a:r>
              <a:rPr lang="en-US" dirty="0" smtClean="0"/>
              <a:t>Rather sophisticated photo gallery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dirty="0" smtClean="0"/>
              <a:t>Drawing a 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94237"/>
          </a:xfrm>
        </p:spPr>
        <p:txBody>
          <a:bodyPr>
            <a:normAutofit fontScale="55000" lnSpcReduction="20000"/>
          </a:bodyPr>
          <a:lstStyle/>
          <a:p>
            <a:r>
              <a:rPr lang="en-US" sz="5100" dirty="0" smtClean="0"/>
              <a:t>Purpose of 3D graphics is to produce 2D image from 3D model</a:t>
            </a:r>
          </a:p>
          <a:p>
            <a:pPr lvl="1">
              <a:buNone/>
            </a:pPr>
            <a:r>
              <a:rPr lang="en-US" dirty="0" smtClean="0"/>
              <a:t>&lt;Page Background="Black"</a:t>
            </a:r>
          </a:p>
          <a:p>
            <a:pPr lvl="1">
              <a:buNone/>
            </a:pPr>
            <a:r>
              <a:rPr lang="en-US" dirty="0" smtClean="0"/>
              <a:t>  </a:t>
            </a:r>
            <a:r>
              <a:rPr lang="en-US" dirty="0" err="1" smtClean="0"/>
              <a:t>xmlns</a:t>
            </a:r>
            <a:r>
              <a:rPr lang="en-US" dirty="0" smtClean="0"/>
              <a:t>="http://schemas.microsoft.com/winfx/2006/xaml/presentation"</a:t>
            </a:r>
          </a:p>
          <a:p>
            <a:pPr lvl="1">
              <a:buNone/>
            </a:pPr>
            <a:r>
              <a:rPr lang="en-US" dirty="0" smtClean="0"/>
              <a:t>  </a:t>
            </a:r>
            <a:r>
              <a:rPr lang="en-US" dirty="0" err="1" smtClean="0"/>
              <a:t>xmlns:x</a:t>
            </a:r>
            <a:r>
              <a:rPr lang="en-US" dirty="0" smtClean="0"/>
              <a:t>="http://schemas.microsoft.com/winfx/2006/xaml"&gt;</a:t>
            </a:r>
          </a:p>
          <a:p>
            <a:pPr lvl="1">
              <a:buNone/>
            </a:pPr>
            <a:r>
              <a:rPr lang="en-US" dirty="0" smtClean="0"/>
              <a:t>  &lt;Viewport3D&gt;</a:t>
            </a:r>
          </a:p>
          <a:p>
            <a:pPr lvl="1">
              <a:buNone/>
            </a:pPr>
            <a:r>
              <a:rPr lang="en-US" dirty="0" smtClean="0"/>
              <a:t>    &lt;Viewport3D.Camera&gt;</a:t>
            </a:r>
          </a:p>
          <a:p>
            <a:pPr lvl="1">
              <a:buNone/>
            </a:pPr>
            <a:r>
              <a:rPr lang="en-US" dirty="0" smtClean="0"/>
              <a:t>      &lt;</a:t>
            </a:r>
            <a:r>
              <a:rPr lang="en-US" dirty="0" err="1" smtClean="0"/>
              <a:t>OrthographicCamera</a:t>
            </a:r>
            <a:r>
              <a:rPr lang="en-US" dirty="0" smtClean="0"/>
              <a:t> Position="5,5,5" </a:t>
            </a:r>
            <a:r>
              <a:rPr lang="en-US" dirty="0" err="1" smtClean="0"/>
              <a:t>LookDirection</a:t>
            </a:r>
            <a:r>
              <a:rPr lang="en-US" dirty="0" smtClean="0"/>
              <a:t>="-1,-1,-1" Width="5"/&gt;</a:t>
            </a:r>
          </a:p>
          <a:p>
            <a:pPr lvl="1">
              <a:buNone/>
            </a:pPr>
            <a:r>
              <a:rPr lang="en-US" dirty="0" smtClean="0"/>
              <a:t>    &lt;/Viewport3D.Camera&gt;</a:t>
            </a:r>
          </a:p>
          <a:p>
            <a:pPr lvl="1">
              <a:buNone/>
            </a:pPr>
            <a:r>
              <a:rPr lang="en-US" dirty="0" smtClean="0"/>
              <a:t>    &lt;Viewport3D.Children&gt;</a:t>
            </a:r>
          </a:p>
          <a:p>
            <a:pPr lvl="1">
              <a:buNone/>
            </a:pPr>
            <a:r>
              <a:rPr lang="en-US" dirty="0" smtClean="0"/>
              <a:t>      &lt;ModelVisual3D x:Name="Light"&gt;</a:t>
            </a:r>
          </a:p>
          <a:p>
            <a:pPr lvl="1">
              <a:buNone/>
            </a:pPr>
            <a:r>
              <a:rPr lang="en-US" dirty="0" smtClean="0"/>
              <a:t>        &lt;ModelVisual3D.Content&gt;</a:t>
            </a:r>
          </a:p>
          <a:p>
            <a:pPr lvl="1">
              <a:buNone/>
            </a:pPr>
            <a:r>
              <a:rPr lang="en-US" dirty="0" smtClean="0"/>
              <a:t>          &lt;</a:t>
            </a:r>
            <a:r>
              <a:rPr lang="en-US" dirty="0" err="1" smtClean="0"/>
              <a:t>AmbientLight</a:t>
            </a:r>
            <a:r>
              <a:rPr lang="en-US" dirty="0" smtClean="0"/>
              <a:t>/&gt;</a:t>
            </a:r>
          </a:p>
          <a:p>
            <a:pPr lvl="1">
              <a:buNone/>
            </a:pPr>
            <a:r>
              <a:rPr lang="en-US" dirty="0" smtClean="0"/>
              <a:t>        &lt;/ModelVisual3D.Content&gt;</a:t>
            </a:r>
          </a:p>
          <a:p>
            <a:pPr lvl="1">
              <a:buNone/>
            </a:pPr>
            <a:r>
              <a:rPr lang="en-US" dirty="0" smtClean="0"/>
              <a:t>      &lt;/ModelVisual3D&gt;</a:t>
            </a:r>
          </a:p>
          <a:p>
            <a:pPr lvl="1">
              <a:buNone/>
            </a:pPr>
            <a:r>
              <a:rPr lang="en-US" dirty="0" smtClean="0"/>
              <a:t>      &lt;ModelVisual3D&gt;</a:t>
            </a:r>
          </a:p>
          <a:p>
            <a:pPr lvl="1">
              <a:buNone/>
            </a:pPr>
            <a:r>
              <a:rPr lang="en-US" dirty="0" smtClean="0"/>
              <a:t>        &lt;ModelVisual3D.Content&gt;</a:t>
            </a:r>
          </a:p>
          <a:p>
            <a:pPr lvl="1">
              <a:buNone/>
            </a:pPr>
            <a:r>
              <a:rPr lang="en-US" dirty="0" smtClean="0"/>
              <a:t>          &lt;Model3DGroup x:Name="House</a:t>
            </a:r>
            <a:r>
              <a:rPr lang="en-US" dirty="0" smtClean="0"/>
              <a:t>"&gt;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More Stuff Here – See House3DTransforms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2D types to 3D 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Drawing</a:t>
            </a:r>
          </a:p>
          <a:p>
            <a:pPr lvl="1"/>
            <a:r>
              <a:rPr lang="en-US" dirty="0" smtClean="0"/>
              <a:t>Pieces of 2D content</a:t>
            </a:r>
          </a:p>
          <a:p>
            <a:r>
              <a:rPr lang="en-US" dirty="0" smtClean="0"/>
              <a:t>Geometry	</a:t>
            </a:r>
          </a:p>
          <a:p>
            <a:pPr lvl="1"/>
            <a:r>
              <a:rPr lang="en-US" dirty="0" smtClean="0"/>
              <a:t>2D shape</a:t>
            </a:r>
          </a:p>
          <a:p>
            <a:r>
              <a:rPr lang="en-US" dirty="0" smtClean="0"/>
              <a:t>Visual</a:t>
            </a:r>
          </a:p>
          <a:p>
            <a:pPr lvl="1"/>
            <a:r>
              <a:rPr lang="en-US" dirty="0" smtClean="0"/>
              <a:t>Base for 2D rendering</a:t>
            </a:r>
          </a:p>
          <a:p>
            <a:r>
              <a:rPr lang="en-US" dirty="0" smtClean="0"/>
              <a:t>Transform</a:t>
            </a:r>
          </a:p>
          <a:p>
            <a:pPr lvl="1"/>
            <a:r>
              <a:rPr lang="en-US" dirty="0" smtClean="0"/>
              <a:t>Position, rotate, size 2D drawings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Model3D</a:t>
            </a:r>
          </a:p>
          <a:p>
            <a:pPr lvl="1"/>
            <a:r>
              <a:rPr lang="en-US" dirty="0" smtClean="0"/>
              <a:t>Pieces of 3D models</a:t>
            </a:r>
          </a:p>
          <a:p>
            <a:r>
              <a:rPr lang="en-US" dirty="0" smtClean="0"/>
              <a:t>Geometry3D</a:t>
            </a:r>
          </a:p>
          <a:p>
            <a:pPr lvl="1"/>
            <a:r>
              <a:rPr lang="en-US" dirty="0" smtClean="0"/>
              <a:t>3D surface</a:t>
            </a:r>
          </a:p>
          <a:p>
            <a:r>
              <a:rPr lang="en-US" dirty="0" smtClean="0"/>
              <a:t>Visual3D</a:t>
            </a:r>
          </a:p>
          <a:p>
            <a:pPr lvl="1"/>
            <a:r>
              <a:rPr lang="en-US" dirty="0" smtClean="0"/>
              <a:t>Base for 3D rendering</a:t>
            </a:r>
          </a:p>
          <a:p>
            <a:r>
              <a:rPr lang="en-US" dirty="0" smtClean="0"/>
              <a:t>Transform3D</a:t>
            </a:r>
          </a:p>
          <a:p>
            <a:pPr lvl="1"/>
            <a:r>
              <a:rPr lang="en-US" dirty="0" smtClean="0"/>
              <a:t>Position, rotate, size 3D drawings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Camera provides a view of a 3D model</a:t>
            </a:r>
          </a:p>
          <a:p>
            <a:pPr lvl="1"/>
            <a:r>
              <a:rPr lang="en-US" sz="2800" dirty="0" smtClean="0"/>
              <a:t>Position, orientation, and other properties determine view of 3D model.</a:t>
            </a:r>
          </a:p>
          <a:p>
            <a:pPr lvl="2">
              <a:buNone/>
            </a:pPr>
            <a:r>
              <a:rPr lang="en-US" sz="2000" dirty="0" smtClean="0"/>
              <a:t> &lt;Viewport3D.Camera&gt;</a:t>
            </a:r>
          </a:p>
          <a:p>
            <a:pPr lvl="2">
              <a:buNone/>
            </a:pPr>
            <a:r>
              <a:rPr lang="en-US" sz="2000" dirty="0" smtClean="0"/>
              <a:t>      &lt;</a:t>
            </a:r>
            <a:r>
              <a:rPr lang="en-US" sz="2000" dirty="0" err="1" smtClean="0"/>
              <a:t>OrthographicCamera</a:t>
            </a:r>
            <a:r>
              <a:rPr lang="en-US" sz="2000" dirty="0" smtClean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   Position</a:t>
            </a:r>
            <a:r>
              <a:rPr lang="en-US" sz="2000" dirty="0" smtClean="0"/>
              <a:t>="5,5,5"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   </a:t>
            </a:r>
            <a:r>
              <a:rPr lang="en-US" sz="2000" dirty="0" err="1" smtClean="0"/>
              <a:t>LookDirection</a:t>
            </a:r>
            <a:r>
              <a:rPr lang="en-US" sz="2000" dirty="0" smtClean="0"/>
              <a:t>="-1,-1,-1"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   Width</a:t>
            </a:r>
            <a:r>
              <a:rPr lang="en-US" sz="2000" dirty="0" smtClean="0"/>
              <a:t>="5"/&gt;</a:t>
            </a:r>
          </a:p>
          <a:p>
            <a:pPr lvl="2">
              <a:buNone/>
            </a:pPr>
            <a:r>
              <a:rPr lang="en-US" sz="2000" dirty="0" smtClean="0"/>
              <a:t>    &lt;/Viewport3D.Camera</a:t>
            </a:r>
            <a:r>
              <a:rPr lang="en-US" sz="2000" dirty="0" smtClean="0"/>
              <a:t>&gt;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Orthographic and Perspective Cameras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Orthographic projection</a:t>
            </a:r>
          </a:p>
          <a:p>
            <a:pPr lvl="1"/>
            <a:r>
              <a:rPr lang="en-US" dirty="0" smtClean="0"/>
              <a:t>Distance from viewer does not affect size</a:t>
            </a:r>
          </a:p>
          <a:p>
            <a:pPr lvl="2">
              <a:buNone/>
            </a:pPr>
            <a:r>
              <a:rPr lang="en-US" sz="2000" dirty="0" smtClean="0"/>
              <a:t> &lt;Viewport3D.Camera&gt;</a:t>
            </a:r>
          </a:p>
          <a:p>
            <a:pPr lvl="2">
              <a:buNone/>
            </a:pPr>
            <a:r>
              <a:rPr lang="en-US" sz="2000" dirty="0" smtClean="0"/>
              <a:t>      &lt;</a:t>
            </a:r>
            <a:r>
              <a:rPr lang="en-US" sz="2000" dirty="0" err="1" smtClean="0"/>
              <a:t>OrthographicCamera</a:t>
            </a:r>
            <a:r>
              <a:rPr lang="en-US" sz="2000" dirty="0" smtClean="0"/>
              <a:t> Position="5,5,5" </a:t>
            </a:r>
            <a:r>
              <a:rPr lang="en-US" sz="2000" dirty="0" err="1" smtClean="0"/>
              <a:t>LookDirection</a:t>
            </a:r>
            <a:r>
              <a:rPr lang="en-US" sz="2000" dirty="0" smtClean="0"/>
              <a:t>="-1,-1,-1" Width="5"/&gt;</a:t>
            </a:r>
          </a:p>
          <a:p>
            <a:pPr lvl="2">
              <a:buNone/>
            </a:pPr>
            <a:r>
              <a:rPr lang="en-US" sz="2000" dirty="0" smtClean="0"/>
              <a:t>    &lt;/Viewport3D.Camera&gt;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Perspective </a:t>
            </a:r>
            <a:br>
              <a:rPr lang="en-US" dirty="0" smtClean="0"/>
            </a:br>
            <a:r>
              <a:rPr lang="en-US" dirty="0" smtClean="0"/>
              <a:t>projection</a:t>
            </a:r>
          </a:p>
          <a:p>
            <a:pPr lvl="1"/>
            <a:r>
              <a:rPr lang="en-US" dirty="0" smtClean="0"/>
              <a:t>Distant objects appear smaller</a:t>
            </a:r>
          </a:p>
          <a:p>
            <a:pPr lvl="2">
              <a:buNone/>
            </a:pPr>
            <a:r>
              <a:rPr lang="en-US" dirty="0" smtClean="0"/>
              <a:t> &lt;Viewport3D.Camera&gt;</a:t>
            </a:r>
          </a:p>
          <a:p>
            <a:pPr lvl="2">
              <a:buNone/>
            </a:pPr>
            <a:r>
              <a:rPr lang="en-US" dirty="0" smtClean="0"/>
              <a:t>      &lt;</a:t>
            </a:r>
            <a:r>
              <a:rPr lang="en-US" dirty="0" err="1" smtClean="0"/>
              <a:t>PerspectiveCamera</a:t>
            </a:r>
            <a:r>
              <a:rPr lang="en-US" dirty="0" smtClean="0"/>
              <a:t> Position="6,6,6" </a:t>
            </a:r>
            <a:r>
              <a:rPr lang="en-US" dirty="0" err="1" smtClean="0"/>
              <a:t>LookDirection</a:t>
            </a:r>
            <a:r>
              <a:rPr lang="en-US" dirty="0" smtClean="0"/>
              <a:t>="-1,-1,-1" </a:t>
            </a:r>
            <a:r>
              <a:rPr lang="en-US" dirty="0" err="1" smtClean="0"/>
              <a:t>FieldOfView</a:t>
            </a:r>
            <a:r>
              <a:rPr lang="en-US" dirty="0" smtClean="0"/>
              <a:t>="45"/&gt;</a:t>
            </a:r>
          </a:p>
          <a:p>
            <a:pPr lvl="2">
              <a:buNone/>
            </a:pPr>
            <a:r>
              <a:rPr lang="en-US" dirty="0" smtClean="0"/>
              <a:t>    &lt;/Viewport3D.Camera&gt;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Orthographic and Perspective</a:t>
            </a:r>
            <a:br>
              <a:rPr lang="en-US" dirty="0" smtClean="0"/>
            </a:br>
            <a:r>
              <a:rPr lang="en-US" dirty="0" smtClean="0"/>
              <a:t>Cameras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56403"/>
            <a:ext cx="4038600" cy="304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756403"/>
            <a:ext cx="4038600" cy="304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and 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lvl="1" indent="-320040"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en-US" dirty="0" smtClean="0"/>
              <a:t>As </a:t>
            </a:r>
            <a:r>
              <a:rPr lang="en-US" dirty="0" smtClean="0"/>
              <a:t>in 2D, you use brushes to specify appearance of filled geometry.  Lights influence gradients of hue and saturation</a:t>
            </a:r>
            <a:r>
              <a:rPr lang="en-US" dirty="0" smtClean="0"/>
              <a:t>. </a:t>
            </a:r>
          </a:p>
          <a:p>
            <a:pPr lvl="1">
              <a:buNone/>
            </a:pPr>
            <a:r>
              <a:rPr lang="en-US" dirty="0" smtClean="0"/>
              <a:t>&lt;</a:t>
            </a:r>
            <a:r>
              <a:rPr lang="en-US" dirty="0" smtClean="0"/>
              <a:t>ModelVisual3D x:Name="Light"&gt;</a:t>
            </a:r>
          </a:p>
          <a:p>
            <a:pPr lvl="1">
              <a:buNone/>
            </a:pPr>
            <a:r>
              <a:rPr lang="en-US" dirty="0" smtClean="0"/>
              <a:t>        &lt;ModelVisual3D.Content&gt;</a:t>
            </a:r>
          </a:p>
          <a:p>
            <a:pPr lvl="1">
              <a:buNone/>
            </a:pPr>
            <a:r>
              <a:rPr lang="en-US" dirty="0" smtClean="0"/>
              <a:t>          &lt;</a:t>
            </a:r>
            <a:r>
              <a:rPr lang="en-US" dirty="0" err="1" smtClean="0"/>
              <a:t>AmbientLight</a:t>
            </a:r>
            <a:r>
              <a:rPr lang="en-US" dirty="0" smtClean="0"/>
              <a:t>/&gt;</a:t>
            </a:r>
          </a:p>
          <a:p>
            <a:pPr lvl="1">
              <a:buNone/>
            </a:pPr>
            <a:r>
              <a:rPr lang="en-US" dirty="0" smtClean="0"/>
              <a:t>        &lt;/ModelVisual3D.Content&gt;</a:t>
            </a:r>
          </a:p>
          <a:p>
            <a:pPr lvl="1">
              <a:buNone/>
            </a:pPr>
            <a:r>
              <a:rPr lang="en-US" dirty="0" smtClean="0"/>
              <a:t>      &lt;/ModelVisual3D&gt;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Transform3Ds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TranslateTransform3D</a:t>
            </a:r>
          </a:p>
          <a:p>
            <a:pPr lvl="1"/>
            <a:r>
              <a:rPr lang="en-US" dirty="0" smtClean="0"/>
              <a:t>Offset 3D object relative to its container</a:t>
            </a:r>
          </a:p>
          <a:p>
            <a:r>
              <a:rPr lang="en-US" dirty="0" smtClean="0"/>
              <a:t>ScaleTransform3D</a:t>
            </a:r>
          </a:p>
          <a:p>
            <a:pPr lvl="1"/>
            <a:r>
              <a:rPr lang="en-US" dirty="0" smtClean="0"/>
              <a:t>Scales object relative to its container</a:t>
            </a:r>
          </a:p>
          <a:p>
            <a:r>
              <a:rPr lang="en-US" dirty="0" smtClean="0"/>
              <a:t>RotateTransform3D</a:t>
            </a:r>
          </a:p>
          <a:p>
            <a:pPr lvl="1"/>
            <a:r>
              <a:rPr lang="en-US" dirty="0" smtClean="0"/>
              <a:t>You guessed it!  Rotates relative to its container</a:t>
            </a:r>
          </a:p>
          <a:p>
            <a:r>
              <a:rPr lang="en-US" dirty="0" smtClean="0"/>
              <a:t>MatrixTransform3D</a:t>
            </a:r>
          </a:p>
          <a:p>
            <a:pPr lvl="1"/>
            <a:r>
              <a:rPr lang="en-US" dirty="0" smtClean="0"/>
              <a:t>Can combine all of the above as a matrix operation</a:t>
            </a:r>
          </a:p>
          <a:p>
            <a:r>
              <a:rPr lang="en-US" dirty="0" smtClean="0"/>
              <a:t>Transform3DGroup</a:t>
            </a:r>
          </a:p>
          <a:p>
            <a:pPr lvl="1"/>
            <a:r>
              <a:rPr lang="en-US" dirty="0" smtClean="0"/>
              <a:t>Contains a collection of transforms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Model3Ds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Model3Ds are building blocks for 3D models</a:t>
            </a:r>
          </a:p>
          <a:p>
            <a:pPr lvl="1"/>
            <a:r>
              <a:rPr lang="en-US" dirty="0" smtClean="0"/>
              <a:t>Light</a:t>
            </a:r>
          </a:p>
          <a:p>
            <a:pPr lvl="2"/>
            <a:r>
              <a:rPr lang="en-US" dirty="0" smtClean="0"/>
              <a:t>Place sources of light in scene</a:t>
            </a:r>
          </a:p>
          <a:p>
            <a:pPr lvl="1"/>
            <a:r>
              <a:rPr lang="en-US" dirty="0" smtClean="0"/>
              <a:t>GeometryModel3D</a:t>
            </a:r>
          </a:p>
          <a:p>
            <a:pPr lvl="2"/>
            <a:r>
              <a:rPr lang="en-US" dirty="0" smtClean="0"/>
              <a:t>Renders a surface with a given material</a:t>
            </a:r>
          </a:p>
          <a:p>
            <a:pPr lvl="1"/>
            <a:r>
              <a:rPr lang="en-US" dirty="0" smtClean="0"/>
              <a:t>Model3DGroup</a:t>
            </a:r>
          </a:p>
          <a:p>
            <a:pPr lvl="2"/>
            <a:r>
              <a:rPr lang="en-US" dirty="0" smtClean="0"/>
              <a:t>A collection of Model3Ds which is itself a Model3D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130</TotalTime>
  <Words>630</Words>
  <Application>Microsoft Office PowerPoint</Application>
  <PresentationFormat>On-screen Show (4:3)</PresentationFormat>
  <Paragraphs>141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Deluxe</vt:lpstr>
      <vt:lpstr>Chapter 12 – 3D Graphics</vt:lpstr>
      <vt:lpstr>Drawing a House</vt:lpstr>
      <vt:lpstr>Mapping 2D types to 3D types</vt:lpstr>
      <vt:lpstr>Cameras</vt:lpstr>
      <vt:lpstr>Orthographic and Perspective Cameras</vt:lpstr>
      <vt:lpstr>Orthographic and Perspective Cameras</vt:lpstr>
      <vt:lpstr>Materials and Lights</vt:lpstr>
      <vt:lpstr>Transform3Ds</vt:lpstr>
      <vt:lpstr>Model3Ds </vt:lpstr>
      <vt:lpstr>Light</vt:lpstr>
      <vt:lpstr>Materials</vt:lpstr>
      <vt:lpstr>Geometry3Ds</vt:lpstr>
      <vt:lpstr>ModelVisual3Ds</vt:lpstr>
      <vt:lpstr>Viewport3D</vt:lpstr>
      <vt:lpstr>Nathan’s Examples </vt:lpstr>
    </vt:vector>
  </TitlesOfParts>
  <Company>Syracuse Software Technology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– 3D Graphics</dc:title>
  <dc:creator>Jim Fawcett</dc:creator>
  <cp:lastModifiedBy>Jim Fawcett</cp:lastModifiedBy>
  <cp:revision>14</cp:revision>
  <dcterms:created xsi:type="dcterms:W3CDTF">2007-12-06T21:39:36Z</dcterms:created>
  <dcterms:modified xsi:type="dcterms:W3CDTF">2007-12-07T02:37:52Z</dcterms:modified>
</cp:coreProperties>
</file>