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6" r:id="rId3"/>
    <p:sldId id="271" r:id="rId4"/>
    <p:sldId id="258" r:id="rId5"/>
    <p:sldId id="277" r:id="rId6"/>
    <p:sldId id="274" r:id="rId7"/>
    <p:sldId id="278" r:id="rId8"/>
    <p:sldId id="280" r:id="rId9"/>
    <p:sldId id="269" r:id="rId10"/>
    <p:sldId id="268" r:id="rId11"/>
    <p:sldId id="270" r:id="rId12"/>
    <p:sldId id="259" r:id="rId13"/>
    <p:sldId id="281" r:id="rId14"/>
    <p:sldId id="260" r:id="rId15"/>
    <p:sldId id="261" r:id="rId16"/>
    <p:sldId id="279" r:id="rId17"/>
    <p:sldId id="262" r:id="rId18"/>
    <p:sldId id="275" r:id="rId19"/>
    <p:sldId id="263" r:id="rId20"/>
    <p:sldId id="276" r:id="rId21"/>
    <p:sldId id="264" r:id="rId22"/>
    <p:sldId id="265" r:id="rId23"/>
    <p:sldId id="266" r:id="rId24"/>
    <p:sldId id="267" r:id="rId25"/>
    <p:sldId id="273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81" autoAdjust="0"/>
  </p:normalViewPr>
  <p:slideViewPr>
    <p:cSldViewPr>
      <p:cViewPr varScale="1">
        <p:scale>
          <a:sx n="95" d="100"/>
          <a:sy n="95" d="100"/>
        </p:scale>
        <p:origin x="15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9329E0-733B-479B-BCCA-AB30B821B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32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FEDE22-F55F-4D7B-8B4A-3A818B8DC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06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9ACCF3-8740-4415-8ECB-8FD92F0458C0}" type="slidenum">
              <a:rPr lang="en-US" sz="1200" smtClean="0"/>
              <a:pPr/>
              <a:t>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CF9AA4-5E44-4E4C-85A9-67987C75998B}" type="slidenum">
              <a:rPr lang="en-US" sz="1200" smtClean="0"/>
              <a:pPr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63B3EE-F03D-49A7-A670-11956F5DB0D4}" type="slidenum">
              <a:rPr lang="en-US" sz="1200" smtClean="0"/>
              <a:pPr/>
              <a:t>12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CB71B3-9C87-4240-AC98-52B08AAF9BD1}" type="slidenum">
              <a:rPr lang="en-US" sz="1200" smtClean="0"/>
              <a:pPr/>
              <a:t>13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6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1EDC00-616B-48F4-A25A-FAE709FFD004}" type="slidenum">
              <a:rPr lang="en-US" sz="1200" smtClean="0"/>
              <a:pPr/>
              <a:t>14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6767D4-75C1-4591-BF74-4B63C9915F5C}" type="slidenum">
              <a:rPr lang="en-US" sz="1200" smtClean="0"/>
              <a:pPr/>
              <a:t>15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A5B1E6-C86B-4CEC-9EBF-591F46C91E81}" type="slidenum">
              <a:rPr lang="en-US" sz="1200" smtClean="0"/>
              <a:pPr/>
              <a:t>16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6B801-042B-4B22-8FFA-0E2EAD95DB09}" type="slidenum">
              <a:rPr lang="en-US" sz="1200" smtClean="0"/>
              <a:pPr/>
              <a:t>17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9FA4ED-2D2B-40F5-8365-FFFCE4206760}" type="slidenum">
              <a:rPr lang="en-US" sz="1200" smtClean="0"/>
              <a:pPr/>
              <a:t>18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60DAF0-8987-4C17-A296-48125FEEB0F8}" type="slidenum">
              <a:rPr lang="en-US" sz="1200" smtClean="0"/>
              <a:pPr/>
              <a:t>19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80E919-7668-4FEA-A58E-8DE282E171C8}" type="slidenum">
              <a:rPr lang="en-US" sz="1200" smtClean="0"/>
              <a:pPr/>
              <a:t>20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F589D9-A1D0-4A57-B597-EC122A6AEF5A}" type="slidenum">
              <a:rPr lang="en-US" sz="1200" smtClean="0"/>
              <a:pPr/>
              <a:t>2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6833F0-A767-43FF-A31B-3E902E2AC634}" type="slidenum">
              <a:rPr lang="en-US" sz="1200" smtClean="0"/>
              <a:pPr/>
              <a:t>21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3CCAD5-CBCF-4815-8F67-188CC2844B1D}" type="slidenum">
              <a:rPr lang="en-US" sz="1200" smtClean="0"/>
              <a:pPr/>
              <a:t>22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D0EAEE-3417-4FF8-A652-A4FF670E3F2A}" type="slidenum">
              <a:rPr lang="en-US" sz="1200" smtClean="0"/>
              <a:pPr/>
              <a:t>23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01A4E8-DB2F-4E40-B351-B29BD9F4876B}" type="slidenum">
              <a:rPr lang="en-US" sz="1200" smtClean="0"/>
              <a:pPr/>
              <a:t>24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F3B2F9-640F-494B-A532-F7EE2F5DAB6C}" type="slidenum">
              <a:rPr lang="en-US" sz="1200" smtClean="0"/>
              <a:pPr/>
              <a:t>25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8F1B8C-F483-42EA-9E68-C0E18FA28D17}" type="slidenum">
              <a:rPr lang="en-US" sz="1200" smtClean="0"/>
              <a:pPr/>
              <a:t>26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CB71B3-9C87-4240-AC98-52B08AAF9BD1}" type="slidenum">
              <a:rPr lang="en-US" sz="1200" smtClean="0"/>
              <a:pPr/>
              <a:t>3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F710B3-0613-42CE-AEC9-ED5BF42EB3F7}" type="slidenum">
              <a:rPr lang="en-US" sz="1200" smtClean="0"/>
              <a:pPr/>
              <a:t>4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3366C-2E33-4F2D-BA18-EF3E3B822763}" type="slidenum">
              <a:rPr lang="en-US" sz="1200" smtClean="0"/>
              <a:pPr/>
              <a:t>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85B68A-D62E-4FA7-B555-7444AB01C634}" type="slidenum">
              <a:rPr lang="en-US" sz="1200" smtClean="0"/>
              <a:pPr/>
              <a:t>6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138443-7BB5-4043-9786-5F4A5172B774}" type="slidenum">
              <a:rPr lang="en-US" sz="1200" smtClean="0"/>
              <a:pPr/>
              <a:t>7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508C7B-D142-4E0A-A325-10138B91E123}" type="slidenum">
              <a:rPr lang="en-US" sz="1200" smtClean="0"/>
              <a:pPr/>
              <a:t>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D1324D-A868-4642-A844-20C011519FA2}" type="slidenum">
              <a:rPr lang="en-US" sz="1200" smtClean="0"/>
              <a:pPr/>
              <a:t>10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4F7A-5DE7-4E92-9981-B39DA43D9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154237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91B02-89DF-4D7B-AF7E-1872C0AC7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0713-EE78-437F-B4FD-E78F4EDA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F5660-F64F-4B23-9628-F35496BD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A587C-5391-4144-9AA3-27C58F3D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97E8B-BFDF-4816-ABB1-95E08B724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C317-D69F-4CEC-B559-597F3B63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C0027-1A41-44C2-A3C7-6E857A8DD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F7030-F3CF-4219-B3B4-9C7C571C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55460-DD3A-41ED-93CB-B8D39558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B30B1-015F-48C7-85A6-A49FBDBE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7D06D-656D-4B3E-93E8-8A085258C3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2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D7229-F328-4320-9C8B-312047A4B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5239C-C2B7-4A33-B333-4406D5510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95014-0124-42EA-BEEE-C058FF23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E0A-5DA0-4C05-901E-8991CD44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4A277-290E-443B-9160-2BBA7E71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24E9C-3BA9-47A1-97C4-7B289C7E6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9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CE03-F776-4305-9476-68DAA99D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559DF-D37A-4554-B9A5-7FF1C3AD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4C4E4-0F17-460E-B8A9-9CD71933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01D31-9EC4-4757-B743-25B84313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5BFE1-721F-4CB8-BA84-D9A4392E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E8750-6B3F-4D59-9A73-590B67E9F0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9366-BE1E-4396-B3CA-2AAEE2FC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405061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10B98-2819-4592-9B80-6BFE8C0D0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2CAFA-12F8-4913-A1C3-72F0A369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FB32F-9B6C-4080-963B-2FD34DBA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67964-C8A9-495E-9E62-EAC23583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CF0A2-B9BA-4D35-996E-71DF4FD9B9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D32E-3554-4FF9-AA88-92D4B09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FCDE6-32DE-4150-A824-128A9D04C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2389"/>
            <a:ext cx="3886200" cy="48545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9FE22-4542-4DD0-8F5A-C5137A15A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22389"/>
            <a:ext cx="3886200" cy="48545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3AA09-D9BA-48FA-B5E0-41A83197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2AE58-D919-4E3F-AA34-DACB7143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AF5F0-0537-4857-9FFB-55606BC0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9A019-8C40-47B2-9E63-AF29DB7A5B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4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3F242-66BB-4A57-B618-B1D01002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94E25-0D74-44AF-93AD-42C5338C7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A00AA-E677-4EBE-993F-F514BE6B0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B2567-6031-4A4A-B0F8-385EFE73F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A643C-1903-4785-A1D3-2641FD123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969A62-8684-413F-AA1D-8F75B349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19938-2230-4EEB-B60F-51D961E84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ADD10-8747-4BF1-8895-1CC97A8B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89241-A5FA-43DE-AF41-B82B951C2D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4DE9F-9648-4EFD-961F-016AC9F3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0A77A-7CDF-4AE4-B97E-26D5EEBF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E83D8-04BB-4F30-BF6F-CB20EE24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79B6A-D030-43EC-8A9A-B26C986B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AA891-B6BD-4E5C-96C6-E6169BA68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0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54D95-B003-43A1-9A36-C3F466A9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3D346-E031-4627-99A4-D32FE2F7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B1F96-6FD2-46BD-B00A-2EA1F38E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C9115-1F59-4C23-9F57-FAF1735B9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2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5C657-FAA7-43D8-B32D-6C23D285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701ED-7400-482B-B991-54E8CA64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16903-B17D-449F-8EBB-C38A4D366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A6A53-F6C4-4F66-A978-1573311A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E0D72-121A-408B-8041-2E5F01A8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EC0A-72BC-4ADD-A1DD-3A913A2D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DF5CA-F700-4DF0-8C52-47A0AFD07C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E695-36B9-4866-AED6-41605348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B3736-FA76-41CA-8BB9-87C5D52C7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3FB5B-0B46-4984-990B-69DCABDD1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830ED-EA57-4FBA-B2F4-13AA2749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31CEB-4259-44C7-AE21-0852D7DD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220E-DECE-46D0-862E-CD5A36ED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0A3B3-1E3A-428E-B26B-5BDABED6C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4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CF5B0-2AB9-4BE5-BEEC-07D089D7C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A17A6-5DD4-48C5-A2C9-958555075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3C074-9FC5-41F6-9A75-D84813C30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0037-99D1-473D-B395-18B4E87552BE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0E59-FC83-41A7-BF49-287E001B2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F0900-1ED7-4B78-94A1-8CF88463E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3B75D2-6E3B-41AD-9580-569346B6D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bsFact/InterViews1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absFact/ETplusplus1.ht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NNAbsFac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NNAbsFact/NNET.vsd" TargetMode="External"/><Relationship Id="rId5" Type="http://schemas.openxmlformats.org/officeDocument/2006/relationships/hyperlink" Target="NNAbsFact/NNet%20Structure.vsd" TargetMode="External"/><Relationship Id="rId4" Type="http://schemas.openxmlformats.org/officeDocument/2006/relationships/hyperlink" Target="SKELETON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Abstract Factory Pattern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CSE776 – Design Patterns</a:t>
            </a:r>
          </a:p>
          <a:p>
            <a:r>
              <a:rPr lang="en-US" dirty="0"/>
              <a:t>Fall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371600" y="1905000"/>
          <a:ext cx="6791325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Visio" r:id="rId4" imgW="6790494" imgH="4098371" progId="Visio.Drawing.11">
                  <p:embed/>
                </p:oleObj>
              </mc:Choice>
              <mc:Fallback>
                <p:oleObj name="Visio" r:id="rId4" imgW="6790494" imgH="409837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791325" cy="409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solidFill>
            <a:schemeClr val="bg1">
              <a:alpha val="98822"/>
            </a:schemeClr>
          </a:solidFill>
          <a:ln>
            <a:noFill/>
          </a:ln>
          <a:extLst/>
        </p:spPr>
        <p:txBody>
          <a:bodyPr lIns="90488" tIns="44450" rIns="90488" bIns="44450" anchor="b"/>
          <a:lstStyle/>
          <a:p>
            <a:pPr algn="ctr"/>
            <a:r>
              <a:rPr lang="en-US" sz="3600" b="1">
                <a:latin typeface="Tahoma" pitchFamily="34" charset="0"/>
              </a:rPr>
              <a:t>Abstract Interface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 with Abstract Interfaces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011238" y="779463"/>
          <a:ext cx="7121525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VISIO" r:id="rId4" imgW="7124382" imgH="5297109" progId="Visio.Drawing.6">
                  <p:embed/>
                </p:oleObj>
              </mc:Choice>
              <mc:Fallback>
                <p:oleObj name="VISIO" r:id="rId4" imgW="7124382" imgH="5297109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779463"/>
                        <a:ext cx="7121525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Use the Abstract Factory Pattern if:</a:t>
            </a:r>
            <a:br>
              <a:rPr lang="en-US"/>
            </a:br>
            <a:endParaRPr lang="en-US"/>
          </a:p>
          <a:p>
            <a:pPr lvl="1"/>
            <a:r>
              <a:rPr lang="en-US"/>
              <a:t>clients need to be ignorant of how servers are created, composed, and represented.</a:t>
            </a:r>
            <a:br>
              <a:rPr lang="en-US"/>
            </a:br>
            <a:endParaRPr lang="en-US"/>
          </a:p>
          <a:p>
            <a:pPr lvl="1"/>
            <a:r>
              <a:rPr lang="en-US"/>
              <a:t>clients need to operate with one of several families of products</a:t>
            </a:r>
            <a:br>
              <a:rPr lang="en-US"/>
            </a:br>
            <a:endParaRPr lang="en-US"/>
          </a:p>
          <a:p>
            <a:pPr lvl="1"/>
            <a:r>
              <a:rPr lang="en-US"/>
              <a:t>a family of products must be used together, not mixed with products of other families.</a:t>
            </a:r>
            <a:br>
              <a:rPr lang="en-US"/>
            </a:br>
            <a:endParaRPr lang="en-US"/>
          </a:p>
          <a:p>
            <a:pPr lvl="1"/>
            <a:r>
              <a:rPr lang="en-US"/>
              <a:t>you provide a library and want to show just the interface, not implementation of the library components.</a:t>
            </a:r>
          </a:p>
          <a:p>
            <a:pPr lvl="2"/>
            <a:r>
              <a:rPr lang="en-US"/>
              <a:t>Giving customers your product header files may disclose some of your proprietary value.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04800" y="152400"/>
          <a:ext cx="8493125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VISIO" r:id="rId4" imgW="8492760" imgH="6212880" progId="Visio.Drawing.6">
                  <p:embed/>
                </p:oleObj>
              </mc:Choice>
              <mc:Fallback>
                <p:oleObj name="VISIO" r:id="rId4" imgW="8492760" imgH="6212880" progId="Visio.Drawing.6">
                  <p:embed/>
                  <p:pic>
                    <p:nvPicPr>
                      <p:cNvPr id="133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93125" cy="621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477000" cy="609600"/>
          </a:xfrm>
        </p:spPr>
        <p:txBody>
          <a:bodyPr/>
          <a:lstStyle/>
          <a:p>
            <a:r>
              <a:rPr lang="en-US"/>
              <a:t>Abstract Factory Structure</a:t>
            </a:r>
          </a:p>
        </p:txBody>
      </p:sp>
    </p:spTree>
    <p:extLst>
      <p:ext uri="{BB962C8B-B14F-4D97-AF65-F5344CB8AC3E}">
        <p14:creationId xmlns:p14="http://schemas.microsoft.com/office/powerpoint/2010/main" val="94436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AbstractFactory</a:t>
            </a:r>
          </a:p>
          <a:p>
            <a:pPr lvl="1"/>
            <a:r>
              <a:rPr lang="en-US"/>
              <a:t>provide an interface for building product objects</a:t>
            </a:r>
          </a:p>
          <a:p>
            <a:r>
              <a:rPr lang="en-US"/>
              <a:t>ConcreteFactory</a:t>
            </a:r>
          </a:p>
          <a:p>
            <a:pPr lvl="1"/>
            <a:r>
              <a:rPr lang="en-US"/>
              <a:t>implements the creation functionality for a specific product family</a:t>
            </a:r>
          </a:p>
          <a:p>
            <a:r>
              <a:rPr lang="en-US"/>
              <a:t>AbstractProduct</a:t>
            </a:r>
          </a:p>
          <a:p>
            <a:pPr lvl="1"/>
            <a:r>
              <a:rPr lang="en-US"/>
              <a:t>provides an interface for using product objects</a:t>
            </a:r>
          </a:p>
          <a:p>
            <a:r>
              <a:rPr lang="en-US"/>
              <a:t>ConcreteProduct</a:t>
            </a:r>
          </a:p>
          <a:p>
            <a:pPr lvl="1"/>
            <a:r>
              <a:rPr lang="en-US"/>
              <a:t>created by a ConcreteFactory, implements the AbstractProduct interface for a specific product family</a:t>
            </a:r>
          </a:p>
          <a:p>
            <a:r>
              <a:rPr lang="en-US"/>
              <a:t>Client</a:t>
            </a:r>
          </a:p>
          <a:p>
            <a:pPr lvl="1"/>
            <a:r>
              <a:rPr lang="en-US"/>
              <a:t>uses only abstract interfaces so is independent of the implemen-tation.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562600" y="786095"/>
            <a:ext cx="3200400" cy="685800"/>
          </a:xfrm>
          <a:prstGeom prst="wedgeRoundRectCallout">
            <a:avLst>
              <a:gd name="adj1" fmla="val -35687"/>
              <a:gd name="adj2" fmla="val 85183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Why is there a parallel hierarchy of factories and products?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Usually only one ConcreteFactory instance is used for an activation, matched to a specific application context.  It builds a specific product family for client use -- the client doesn’t care which family is used -- it simply needs the services appropriate for the current context.</a:t>
            </a:r>
            <a:br>
              <a:rPr lang="en-US"/>
            </a:br>
            <a:endParaRPr lang="en-US"/>
          </a:p>
          <a:p>
            <a:r>
              <a:rPr lang="en-US"/>
              <a:t>The client may use the AbstractFactory interface to initiate creation, or some other agent may use the AbstractFactory on the client’s behalf.</a:t>
            </a:r>
          </a:p>
          <a:p>
            <a:endParaRPr lang="en-US"/>
          </a:p>
          <a:p>
            <a:r>
              <a:rPr lang="en-US"/>
              <a:t>The factory returns, to its clients, specific product instances bound to the product interface.  This is what clients use for all access to the instances.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Remark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Here, we often use a sequence diagram (event-trace) to show the dynamic interactions between participants.</a:t>
            </a:r>
          </a:p>
          <a:p>
            <a:endParaRPr lang="en-US"/>
          </a:p>
          <a:p>
            <a:r>
              <a:rPr lang="en-US"/>
              <a:t>For the Abstract Factory Pattern, the dynamic interaction is simple, and a sequence diagram would not add much new information.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Abstract Factory Pattern has the following benefits: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/>
              <a:t>It isolates concrete classes from the client.</a:t>
            </a:r>
          </a:p>
          <a:p>
            <a:pPr lvl="2"/>
            <a:r>
              <a:rPr lang="en-US" sz="1600" dirty="0"/>
              <a:t>You use the Abstract Factory to control the classes of objects the client creates.  </a:t>
            </a:r>
          </a:p>
          <a:p>
            <a:pPr lvl="2"/>
            <a:r>
              <a:rPr lang="en-US" sz="1600" dirty="0"/>
              <a:t>Product names are isolated in the implementation of the </a:t>
            </a:r>
            <a:r>
              <a:rPr lang="en-US" sz="1600" dirty="0" err="1"/>
              <a:t>ConcreteFactory</a:t>
            </a:r>
            <a:r>
              <a:rPr lang="en-US" sz="1600" dirty="0"/>
              <a:t>, clients use the instances through their abstract interfaces.</a:t>
            </a:r>
            <a:br>
              <a:rPr lang="en-US" sz="1600" dirty="0"/>
            </a:br>
            <a:endParaRPr lang="en-US" sz="1600" dirty="0"/>
          </a:p>
          <a:p>
            <a:pPr lvl="1"/>
            <a:r>
              <a:rPr lang="en-US" sz="1800" dirty="0"/>
              <a:t>Exchanging product families is easy.</a:t>
            </a:r>
          </a:p>
          <a:p>
            <a:pPr lvl="2"/>
            <a:r>
              <a:rPr lang="en-US" sz="1600" dirty="0"/>
              <a:t>None of the client code breaks because the abstract interfaces don’t change. </a:t>
            </a:r>
          </a:p>
          <a:p>
            <a:pPr lvl="2"/>
            <a:r>
              <a:rPr lang="en-US" sz="1600" dirty="0"/>
              <a:t>Because the abstract factory creates a complete family of products, the whole product family changes when the concrete factory is changed.</a:t>
            </a:r>
            <a:br>
              <a:rPr lang="en-US" sz="1600" dirty="0"/>
            </a:br>
            <a:endParaRPr lang="en-US" sz="1600" dirty="0"/>
          </a:p>
          <a:p>
            <a:pPr lvl="1"/>
            <a:r>
              <a:rPr lang="en-US" sz="1800" dirty="0"/>
              <a:t>It promotes consistency among products.</a:t>
            </a:r>
          </a:p>
          <a:p>
            <a:pPr lvl="2"/>
            <a:r>
              <a:rPr lang="en-US" sz="1600" dirty="0"/>
              <a:t>It is the concrete factory’s job to make sure that the right products are used together.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benefits of the Abstract Factory Pattern</a:t>
            </a:r>
          </a:p>
          <a:p>
            <a:pPr lvl="1"/>
            <a:r>
              <a:rPr lang="en-US"/>
              <a:t>It supports the imposition of constraints on product families, e.g., always use A1 and B1 together, otherwise use A2 and B2 together.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Abstract Factory pattern has the following liability:</a:t>
            </a:r>
            <a:br>
              <a:rPr lang="en-US"/>
            </a:br>
            <a:endParaRPr lang="en-US"/>
          </a:p>
          <a:p>
            <a:pPr lvl="1"/>
            <a:r>
              <a:rPr lang="en-US"/>
              <a:t>Adding new kinds of products to existing factory is difficult.</a:t>
            </a:r>
          </a:p>
          <a:p>
            <a:pPr lvl="2"/>
            <a:r>
              <a:rPr lang="en-US"/>
              <a:t>Adding a new product requires extending the abstract interface which implies that all of its derived concrete classes also must change.</a:t>
            </a:r>
          </a:p>
          <a:p>
            <a:pPr lvl="2"/>
            <a:r>
              <a:rPr lang="en-US"/>
              <a:t>Essentially everything must change to support and use the new product family</a:t>
            </a:r>
          </a:p>
          <a:p>
            <a:pPr lvl="3"/>
            <a:r>
              <a:rPr lang="en-US"/>
              <a:t>abstract factory interface is extended</a:t>
            </a:r>
          </a:p>
          <a:p>
            <a:pPr lvl="3"/>
            <a:r>
              <a:rPr lang="en-US"/>
              <a:t>derived concrete factories must implement the extensions</a:t>
            </a:r>
          </a:p>
          <a:p>
            <a:pPr lvl="3"/>
            <a:r>
              <a:rPr lang="en-US"/>
              <a:t>a new abstract product class is added</a:t>
            </a:r>
          </a:p>
          <a:p>
            <a:pPr lvl="3"/>
            <a:r>
              <a:rPr lang="en-US"/>
              <a:t>a new product implementation is added</a:t>
            </a:r>
          </a:p>
          <a:p>
            <a:pPr lvl="3"/>
            <a:r>
              <a:rPr lang="en-US"/>
              <a:t>client has to be extended to use the new product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“Provide an interface for creating families of related or dependent objects without specifying their concrete classes.”</a:t>
            </a:r>
            <a:br>
              <a:rPr lang="en-US" sz="2400"/>
            </a:br>
            <a:endParaRPr lang="en-US" sz="800"/>
          </a:p>
          <a:p>
            <a:pPr lvl="1"/>
            <a:r>
              <a:rPr lang="en-US" sz="2000"/>
              <a:t>provide a simple creational interface for a complex family of classes</a:t>
            </a:r>
          </a:p>
          <a:p>
            <a:pPr lvl="2"/>
            <a:r>
              <a:rPr lang="en-US" sz="1800"/>
              <a:t>Client does not have to know any of those details.</a:t>
            </a:r>
            <a:br>
              <a:rPr lang="en-US" sz="1800"/>
            </a:br>
            <a:endParaRPr lang="en-US" sz="800"/>
          </a:p>
          <a:p>
            <a:pPr lvl="1"/>
            <a:r>
              <a:rPr lang="en-US" sz="2000"/>
              <a:t>avoid naming concrete classes</a:t>
            </a:r>
          </a:p>
          <a:p>
            <a:pPr lvl="2"/>
            <a:r>
              <a:rPr lang="en-US" sz="1800"/>
              <a:t>Clients use abstract creational interfaces and abstract product interfaces.  Concrete classes can be changed without affecting clients.</a:t>
            </a:r>
          </a:p>
          <a:p>
            <a:pPr lvl="2"/>
            <a:r>
              <a:rPr lang="en-US" sz="1800"/>
              <a:t>Clients can stay blissfully unaware of implementation details</a:t>
            </a:r>
          </a:p>
          <a:p>
            <a:pPr lvl="2"/>
            <a:r>
              <a:rPr lang="en-US" sz="1800"/>
              <a:t>This is critically important!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562600" y="5181600"/>
            <a:ext cx="1524000" cy="685800"/>
          </a:xfrm>
          <a:prstGeom prst="wedgeRoundRectCallout">
            <a:avLst>
              <a:gd name="adj1" fmla="val -142061"/>
              <a:gd name="adj2" fmla="val -67189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Why is this so important?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04800" y="152400"/>
          <a:ext cx="8493125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VISIO" r:id="rId4" imgW="8492760" imgH="6212880" progId="Visio.Drawing.6">
                  <p:embed/>
                </p:oleObj>
              </mc:Choice>
              <mc:Fallback>
                <p:oleObj name="VISIO" r:id="rId4" imgW="8492760" imgH="621288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93125" cy="621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477000" cy="609600"/>
          </a:xfrm>
        </p:spPr>
        <p:txBody>
          <a:bodyPr/>
          <a:lstStyle/>
          <a:p>
            <a:r>
              <a:rPr lang="en-US"/>
              <a:t>Abstract Factory Structure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5334000"/>
            <a:ext cx="2057400" cy="1143000"/>
          </a:xfrm>
          <a:prstGeom prst="wedgeRoundRectCallout">
            <a:avLst>
              <a:gd name="adj1" fmla="val 37139"/>
              <a:gd name="adj2" fmla="val -103056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To add a new product, all the factory interfaces must change.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Concrete factories are often implemented as </a:t>
            </a:r>
            <a:r>
              <a:rPr lang="en-US" u="sng"/>
              <a:t>singletons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r>
              <a:rPr lang="en-US"/>
              <a:t>Creating the products</a:t>
            </a:r>
          </a:p>
          <a:p>
            <a:pPr lvl="1"/>
            <a:r>
              <a:rPr lang="en-US"/>
              <a:t>Concrete factory usually use the </a:t>
            </a:r>
            <a:r>
              <a:rPr lang="en-US" u="sng"/>
              <a:t>factory method</a:t>
            </a:r>
            <a:r>
              <a:rPr lang="en-US"/>
              <a:t>.</a:t>
            </a:r>
          </a:p>
          <a:p>
            <a:pPr lvl="2"/>
            <a:r>
              <a:rPr lang="en-US"/>
              <a:t>simple</a:t>
            </a:r>
          </a:p>
          <a:p>
            <a:pPr lvl="2"/>
            <a:r>
              <a:rPr lang="en-US"/>
              <a:t>new concrete factory is required for each product family</a:t>
            </a:r>
            <a:br>
              <a:rPr lang="en-US"/>
            </a:br>
            <a:endParaRPr lang="en-US"/>
          </a:p>
          <a:p>
            <a:pPr lvl="1"/>
            <a:r>
              <a:rPr lang="en-US"/>
              <a:t>alternately concrete factory can be implemented using </a:t>
            </a:r>
            <a:r>
              <a:rPr lang="en-US" u="sng"/>
              <a:t>prototype</a:t>
            </a:r>
            <a:r>
              <a:rPr lang="en-US"/>
              <a:t>.</a:t>
            </a:r>
          </a:p>
          <a:p>
            <a:pPr lvl="2"/>
            <a:r>
              <a:rPr lang="en-US"/>
              <a:t>only one is needed for all families of products</a:t>
            </a:r>
          </a:p>
          <a:p>
            <a:pPr lvl="2"/>
            <a:r>
              <a:rPr lang="en-US"/>
              <a:t>product classes now have special requirements - they participate in the creation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Defining extensible factories by using create function with an argument</a:t>
            </a:r>
          </a:p>
          <a:p>
            <a:pPr lvl="1"/>
            <a:r>
              <a:rPr lang="en-US"/>
              <a:t>only one virtual create function is needed for the AbstractFactory interface</a:t>
            </a:r>
          </a:p>
          <a:p>
            <a:pPr lvl="1"/>
            <a:r>
              <a:rPr lang="en-US"/>
              <a:t>all products created by a factory must have the same base class or be able to be safely coerced to a given type</a:t>
            </a:r>
          </a:p>
          <a:p>
            <a:pPr lvl="1"/>
            <a:r>
              <a:rPr lang="en-US"/>
              <a:t>it is difficult to implement subclass specific operations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 Uses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3" action="ppaction://hlinkfile"/>
              </a:rPr>
              <a:t>Interviews</a:t>
            </a:r>
            <a:endParaRPr lang="en-US" sz="1800" dirty="0"/>
          </a:p>
          <a:p>
            <a:pPr lvl="1"/>
            <a:r>
              <a:rPr lang="en-US" sz="1600" dirty="0"/>
              <a:t>used to generate “look and feel” for specific user interface objects</a:t>
            </a:r>
          </a:p>
          <a:p>
            <a:pPr lvl="1"/>
            <a:r>
              <a:rPr lang="en-US" sz="1600" dirty="0"/>
              <a:t>uses the Kit suffix to denote </a:t>
            </a:r>
            <a:r>
              <a:rPr lang="en-US" sz="1600" dirty="0" err="1"/>
              <a:t>AbstractFactory</a:t>
            </a:r>
            <a:r>
              <a:rPr lang="en-US" sz="1600" dirty="0"/>
              <a:t> classes, e.g., </a:t>
            </a:r>
            <a:r>
              <a:rPr lang="en-US" sz="1600" dirty="0" err="1"/>
              <a:t>WidgetKit</a:t>
            </a:r>
            <a:r>
              <a:rPr lang="en-US" sz="1600" dirty="0"/>
              <a:t> and </a:t>
            </a:r>
            <a:r>
              <a:rPr lang="en-US" sz="1600" dirty="0" err="1"/>
              <a:t>DialogKit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also includes a </a:t>
            </a:r>
            <a:r>
              <a:rPr lang="en-US" sz="1600" dirty="0" err="1"/>
              <a:t>layoutKit</a:t>
            </a:r>
            <a:r>
              <a:rPr lang="en-US" sz="1600" dirty="0"/>
              <a:t> that generates different </a:t>
            </a:r>
            <a:r>
              <a:rPr lang="en-US" sz="1600" u="sng" dirty="0"/>
              <a:t>composite</a:t>
            </a:r>
            <a:r>
              <a:rPr lang="en-US" sz="1600" dirty="0"/>
              <a:t> objects depending on the needs of the current context</a:t>
            </a:r>
            <a:br>
              <a:rPr lang="en-US" sz="1600" dirty="0"/>
            </a:br>
            <a:endParaRPr lang="en-US" sz="1600" dirty="0"/>
          </a:p>
          <a:p>
            <a:r>
              <a:rPr lang="en-US" sz="1800" dirty="0">
                <a:hlinkClick r:id="rId4" action="ppaction://hlinkfile"/>
              </a:rPr>
              <a:t>ET++</a:t>
            </a:r>
            <a:endParaRPr lang="en-US" sz="1800" dirty="0"/>
          </a:p>
          <a:p>
            <a:pPr lvl="1"/>
            <a:r>
              <a:rPr lang="en-US" sz="1600" dirty="0"/>
              <a:t>another windowing library that uses the </a:t>
            </a:r>
            <a:r>
              <a:rPr lang="en-US" sz="1600" dirty="0" err="1"/>
              <a:t>AbstractFactory</a:t>
            </a:r>
            <a:r>
              <a:rPr lang="en-US" sz="1600" dirty="0"/>
              <a:t> to achieve portability across different window systems (X Windows and </a:t>
            </a:r>
            <a:r>
              <a:rPr lang="en-US" sz="1600" dirty="0" err="1"/>
              <a:t>SunView</a:t>
            </a:r>
            <a:r>
              <a:rPr lang="en-US" sz="1600" dirty="0"/>
              <a:t>).</a:t>
            </a:r>
          </a:p>
          <a:p>
            <a:pPr lvl="1"/>
            <a:endParaRPr lang="en-US" sz="1600" dirty="0"/>
          </a:p>
          <a:p>
            <a:r>
              <a:rPr lang="en-US" sz="1800" dirty="0"/>
              <a:t>COM – Microsoft’s Component Object Model technology</a:t>
            </a:r>
          </a:p>
          <a:p>
            <a:pPr lvl="1"/>
            <a:r>
              <a:rPr lang="en-US" sz="1600" dirty="0"/>
              <a:t>Each COM component provides a concrete factory bound to the </a:t>
            </a:r>
            <a:r>
              <a:rPr lang="en-US" sz="1600" dirty="0" err="1"/>
              <a:t>IClassFactory</a:t>
            </a:r>
            <a:r>
              <a:rPr lang="en-US" sz="1600" dirty="0"/>
              <a:t> interface and provides clients specific instances bound to the server’s product interface.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Patterns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Factory Method -- a “virtual” constructor</a:t>
            </a:r>
            <a:br>
              <a:rPr lang="en-US"/>
            </a:br>
            <a:endParaRPr lang="en-US"/>
          </a:p>
          <a:p>
            <a:r>
              <a:rPr lang="en-US"/>
              <a:t>Prototype -- asks products to clone themselves</a:t>
            </a:r>
            <a:br>
              <a:rPr lang="en-US"/>
            </a:br>
            <a:endParaRPr lang="en-US"/>
          </a:p>
          <a:p>
            <a:r>
              <a:rPr lang="en-US"/>
              <a:t>Singleton -- allows creation of only a single instance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Skeleton Example</a:t>
            </a:r>
          </a:p>
          <a:p>
            <a:pPr lvl="1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3" action="ppaction://hlinksldjump"/>
              </a:rPr>
              <a:t>Abstract Factory Structure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4" action="ppaction://hlinkfile"/>
              </a:rPr>
              <a:t>Skeleton Code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Neural Net Example</a:t>
            </a:r>
          </a:p>
          <a:p>
            <a:pPr lvl="1">
              <a:defRPr/>
            </a:pPr>
            <a:r>
              <a:rPr lang="en-US" dirty="0">
                <a:hlinkClick r:id="rId5" action="ppaction://hlinkfile"/>
              </a:rPr>
              <a:t>Neural Net Physical Structure</a:t>
            </a:r>
            <a:endParaRPr lang="en-US" dirty="0"/>
          </a:p>
          <a:p>
            <a:pPr lvl="1">
              <a:defRPr/>
            </a:pPr>
            <a:r>
              <a:rPr lang="en-US" dirty="0">
                <a:hlinkClick r:id="rId6" action="ppaction://hlinkfile"/>
              </a:rPr>
              <a:t>Neural Net Logical Structure</a:t>
            </a:r>
            <a:endParaRPr lang="en-US" dirty="0"/>
          </a:p>
          <a:p>
            <a:pPr lvl="1">
              <a:defRPr/>
            </a:pPr>
            <a:r>
              <a:rPr lang="en-US" dirty="0">
                <a:hlinkClick r:id="rId7" action="ppaction://hlinkfile"/>
              </a:rPr>
              <a:t>Simulated Neural Net Example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3200"/>
            <a:ext cx="7772400" cy="762000"/>
          </a:xfrm>
        </p:spPr>
        <p:txBody>
          <a:bodyPr/>
          <a:lstStyle/>
          <a:p>
            <a:r>
              <a:rPr lang="en-US"/>
              <a:t>End of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04800" y="152400"/>
          <a:ext cx="8493125" cy="621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VISIO" r:id="rId4" imgW="8492760" imgH="6212880" progId="Visio.Drawing.6">
                  <p:embed/>
                </p:oleObj>
              </mc:Choice>
              <mc:Fallback>
                <p:oleObj name="VISIO" r:id="rId4" imgW="8492760" imgH="621288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93125" cy="621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477000" cy="609600"/>
          </a:xfrm>
        </p:spPr>
        <p:txBody>
          <a:bodyPr/>
          <a:lstStyle/>
          <a:p>
            <a:r>
              <a:rPr lang="en-US"/>
              <a:t>Abstract Factory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multiple platforms by creating component instances for selected platform, i.e. Windows and Linux and iOS.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Design neural network layers to contain the technology for their own construction, allowing networks to focus on learning strategies.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deep copy object model, used by the C++ language, binds a class to all the concrete classes it uses.</a:t>
            </a:r>
          </a:p>
          <a:p>
            <a:pPr lvl="1"/>
            <a:r>
              <a:rPr lang="en-US"/>
              <a:t>The class’s header file holds information about supporting classes to allow them to be created and used.</a:t>
            </a:r>
          </a:p>
          <a:p>
            <a:pPr lvl="1"/>
            <a:r>
              <a:rPr lang="en-US"/>
              <a:t>If one of the serving classes changes, the using class must also change, and every class that uses this class must also change.</a:t>
            </a:r>
          </a:p>
          <a:p>
            <a:pPr lvl="1"/>
            <a:endParaRPr lang="en-US"/>
          </a:p>
          <a:p>
            <a:r>
              <a:rPr lang="en-US"/>
              <a:t>To prevent this “top-to-bottom” binding, a class must bind to interface abstractions instead.  It must also use factories as proxies to create the instances it uses.</a:t>
            </a:r>
            <a:br>
              <a:rPr lang="en-US"/>
            </a:br>
            <a:endParaRPr lang="en-US"/>
          </a:p>
          <a:p>
            <a:r>
              <a:rPr lang="en-US"/>
              <a:t>In a large system we will be likely to use interfaces and factories between subsystems.  A factory will then need to manage creation of many of the objects within a subsystem.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Dependencies – Mozilla, version 1.4.1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1600200" y="2514600"/>
          <a:ext cx="2314575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Bitmap Image" r:id="rId4" imgW="2580952" imgH="2685714" progId="Paint.Picture">
                  <p:embed/>
                </p:oleObj>
              </mc:Choice>
              <mc:Fallback>
                <p:oleObj name="Bitmap Image" r:id="rId4" imgW="2580952" imgH="268571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2314575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28448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3124200" y="5334000"/>
            <a:ext cx="2971800" cy="990600"/>
          </a:xfrm>
          <a:prstGeom prst="wedgeRoundRectCallout">
            <a:avLst>
              <a:gd name="adj1" fmla="val -39528"/>
              <a:gd name="adj2" fmla="val -170074"/>
              <a:gd name="adj3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Strong component of dependency graph, e.g., set of mutually dependent files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Languages like C# and Java have less need for factories due to their shallow reference object model.</a:t>
            </a:r>
          </a:p>
          <a:p>
            <a:pPr lvl="1"/>
            <a:r>
              <a:rPr lang="en-US"/>
              <a:t>The physical layout of code for a given class does not depend on the sizes of the objects it uses, unlike C++.</a:t>
            </a:r>
          </a:p>
          <a:p>
            <a:pPr lvl="1"/>
            <a:r>
              <a:rPr lang="en-US"/>
              <a:t>The new operator extracts information about how to build an instance from its class’s metadata, not from the classes that use it, unlike C++.</a:t>
            </a:r>
            <a:br>
              <a:rPr lang="en-US"/>
            </a:br>
            <a:endParaRPr lang="en-US"/>
          </a:p>
          <a:p>
            <a:r>
              <a:rPr lang="en-US"/>
              <a:t>However, even for these languages the Abstract Factory Pattern is still useful!</a:t>
            </a:r>
          </a:p>
          <a:p>
            <a:pPr lvl="1"/>
            <a:r>
              <a:rPr lang="en-US"/>
              <a:t>Interfaces support the exchange of implementing types, even at run-time, which is often very useful.</a:t>
            </a:r>
          </a:p>
          <a:p>
            <a:pPr lvl="1"/>
            <a:r>
              <a:rPr lang="en-US"/>
              <a:t>Factories support binding of specific objects to these interfaces, without requiring clients to have knowledge of the specific types.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System Layering</a:t>
            </a:r>
          </a:p>
        </p:txBody>
      </p:sp>
      <p:graphicFrame>
        <p:nvGraphicFramePr>
          <p:cNvPr id="819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146300" y="533400"/>
          <a:ext cx="53848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Visio" r:id="rId3" imgW="6098602" imgH="6213127" progId="Visio.Drawing.11">
                  <p:embed/>
                </p:oleObj>
              </mc:Choice>
              <mc:Fallback>
                <p:oleObj name="Visio" r:id="rId3" imgW="6098602" imgH="6213127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533400"/>
                        <a:ext cx="53848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Dependency Inversion Principle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447800" y="1752600"/>
          <a:ext cx="5978525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Visio" r:id="rId4" imgW="5978169" imgH="4606659" progId="Visio.Drawing.11">
                  <p:embed/>
                </p:oleObj>
              </mc:Choice>
              <mc:Fallback>
                <p:oleObj name="Visio" r:id="rId4" imgW="5978169" imgH="4606659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5978525" cy="460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2670</TotalTime>
  <Words>681</Words>
  <Application>Microsoft Office PowerPoint</Application>
  <PresentationFormat>On-screen Show (4:3)</PresentationFormat>
  <Paragraphs>154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Times New Roman</vt:lpstr>
      <vt:lpstr>Office Theme</vt:lpstr>
      <vt:lpstr>VISIO</vt:lpstr>
      <vt:lpstr>Bitmap Image</vt:lpstr>
      <vt:lpstr>Visio</vt:lpstr>
      <vt:lpstr>Abstract Factory Pattern</vt:lpstr>
      <vt:lpstr>Intent</vt:lpstr>
      <vt:lpstr>Abstract Factory Structure</vt:lpstr>
      <vt:lpstr>Motivating Examples</vt:lpstr>
      <vt:lpstr>Forces</vt:lpstr>
      <vt:lpstr>Dependencies – Mozilla, version 1.4.1</vt:lpstr>
      <vt:lpstr>Forces</vt:lpstr>
      <vt:lpstr>Logical System Layering</vt:lpstr>
      <vt:lpstr>Dependency Inversion Principle</vt:lpstr>
      <vt:lpstr>PowerPoint Presentation</vt:lpstr>
      <vt:lpstr>Layering with Abstract Interfaces</vt:lpstr>
      <vt:lpstr>Applicability</vt:lpstr>
      <vt:lpstr>Abstract Factory Structure</vt:lpstr>
      <vt:lpstr>Participants</vt:lpstr>
      <vt:lpstr>Collaborators</vt:lpstr>
      <vt:lpstr>Presentation Remark</vt:lpstr>
      <vt:lpstr>Consequences</vt:lpstr>
      <vt:lpstr>Consequences</vt:lpstr>
      <vt:lpstr>Consequences</vt:lpstr>
      <vt:lpstr>Abstract Factory Structure</vt:lpstr>
      <vt:lpstr>Implementation</vt:lpstr>
      <vt:lpstr>Implementation</vt:lpstr>
      <vt:lpstr>Know Uses</vt:lpstr>
      <vt:lpstr>Related Patterns</vt:lpstr>
      <vt:lpstr>Code Examples</vt:lpstr>
      <vt:lpstr>End of Presentation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Factory Pattern</dc:title>
  <dc:creator>jim</dc:creator>
  <cp:lastModifiedBy>James Fawcett</cp:lastModifiedBy>
  <cp:revision>180</cp:revision>
  <dcterms:created xsi:type="dcterms:W3CDTF">1999-05-26T22:39:39Z</dcterms:created>
  <dcterms:modified xsi:type="dcterms:W3CDTF">2018-08-26T19:25:18Z</dcterms:modified>
</cp:coreProperties>
</file>