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60"/>
  </p:notesMasterIdLst>
  <p:handoutMasterIdLst>
    <p:handoutMasterId r:id="rId61"/>
  </p:handoutMasterIdLst>
  <p:sldIdLst>
    <p:sldId id="256" r:id="rId2"/>
    <p:sldId id="260" r:id="rId3"/>
    <p:sldId id="257" r:id="rId4"/>
    <p:sldId id="259" r:id="rId5"/>
    <p:sldId id="261" r:id="rId6"/>
    <p:sldId id="262" r:id="rId7"/>
    <p:sldId id="307" r:id="rId8"/>
    <p:sldId id="263" r:id="rId9"/>
    <p:sldId id="264" r:id="rId10"/>
    <p:sldId id="265" r:id="rId11"/>
    <p:sldId id="266" r:id="rId12"/>
    <p:sldId id="267" r:id="rId13"/>
    <p:sldId id="268" r:id="rId14"/>
    <p:sldId id="308" r:id="rId15"/>
    <p:sldId id="269" r:id="rId16"/>
    <p:sldId id="270" r:id="rId17"/>
    <p:sldId id="271" r:id="rId18"/>
    <p:sldId id="272" r:id="rId19"/>
    <p:sldId id="273" r:id="rId20"/>
    <p:sldId id="274" r:id="rId21"/>
    <p:sldId id="309" r:id="rId22"/>
    <p:sldId id="275" r:id="rId23"/>
    <p:sldId id="276" r:id="rId24"/>
    <p:sldId id="277" r:id="rId25"/>
    <p:sldId id="278" r:id="rId26"/>
    <p:sldId id="310" r:id="rId27"/>
    <p:sldId id="279" r:id="rId28"/>
    <p:sldId id="280" r:id="rId29"/>
    <p:sldId id="281" r:id="rId30"/>
    <p:sldId id="282" r:id="rId31"/>
    <p:sldId id="283" r:id="rId32"/>
    <p:sldId id="284" r:id="rId33"/>
    <p:sldId id="311" r:id="rId34"/>
    <p:sldId id="285" r:id="rId35"/>
    <p:sldId id="286" r:id="rId36"/>
    <p:sldId id="312"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313" r:id="rId50"/>
    <p:sldId id="299" r:id="rId51"/>
    <p:sldId id="300" r:id="rId52"/>
    <p:sldId id="314" r:id="rId53"/>
    <p:sldId id="301" r:id="rId54"/>
    <p:sldId id="302" r:id="rId55"/>
    <p:sldId id="303" r:id="rId56"/>
    <p:sldId id="304" r:id="rId57"/>
    <p:sldId id="305" r:id="rId58"/>
    <p:sldId id="306" r:id="rId59"/>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6D58"/>
    <a:srgbClr val="E3DBD3"/>
    <a:srgbClr val="E6E3D0"/>
    <a:srgbClr val="E1DEC5"/>
    <a:srgbClr val="906D58"/>
    <a:srgbClr val="EDE7E3"/>
    <a:srgbClr val="EAE3DE"/>
    <a:srgbClr val="E2D7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78" autoAdjust="0"/>
    <p:restoredTop sz="90929"/>
  </p:normalViewPr>
  <p:slideViewPr>
    <p:cSldViewPr>
      <p:cViewPr varScale="1">
        <p:scale>
          <a:sx n="82" d="100"/>
          <a:sy n="82" d="100"/>
        </p:scale>
        <p:origin x="159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1026"/>
          <p:cNvSpPr>
            <a:spLocks noGrp="1" noChangeArrowheads="1"/>
          </p:cNvSpPr>
          <p:nvPr>
            <p:ph type="hdr" sz="quarter"/>
          </p:nvPr>
        </p:nvSpPr>
        <p:spPr bwMode="auto">
          <a:xfrm>
            <a:off x="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a:p>
        </p:txBody>
      </p:sp>
      <p:sp>
        <p:nvSpPr>
          <p:cNvPr id="29699" name="Rectangle 1027"/>
          <p:cNvSpPr>
            <a:spLocks noGrp="1" noChangeArrowheads="1"/>
          </p:cNvSpPr>
          <p:nvPr>
            <p:ph type="dt" sz="quarter" idx="1"/>
          </p:nvPr>
        </p:nvSpPr>
        <p:spPr bwMode="auto">
          <a:xfrm>
            <a:off x="397256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29700" name="Rectangle 1028"/>
          <p:cNvSpPr>
            <a:spLocks noGrp="1" noChangeArrowheads="1"/>
          </p:cNvSpPr>
          <p:nvPr>
            <p:ph type="ftr" sz="quarter" idx="2"/>
          </p:nvPr>
        </p:nvSpPr>
        <p:spPr bwMode="auto">
          <a:xfrm>
            <a:off x="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a:p>
        </p:txBody>
      </p:sp>
      <p:sp>
        <p:nvSpPr>
          <p:cNvPr id="29701" name="Rectangle 1029"/>
          <p:cNvSpPr>
            <a:spLocks noGrp="1" noChangeArrowheads="1"/>
          </p:cNvSpPr>
          <p:nvPr>
            <p:ph type="sldNum" sz="quarter" idx="3"/>
          </p:nvPr>
        </p:nvSpPr>
        <p:spPr bwMode="auto">
          <a:xfrm>
            <a:off x="397256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E2BC7099-FE84-4789-827B-855D9B5EC963}"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altLang="en-US"/>
          </a:p>
        </p:txBody>
      </p:sp>
      <p:sp>
        <p:nvSpPr>
          <p:cNvPr id="31747" name="Rectangle 3"/>
          <p:cNvSpPr>
            <a:spLocks noGrp="1" noChangeArrowheads="1"/>
          </p:cNvSpPr>
          <p:nvPr>
            <p:ph type="dt" idx="1"/>
          </p:nvPr>
        </p:nvSpPr>
        <p:spPr bwMode="auto">
          <a:xfrm>
            <a:off x="3972560" y="0"/>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3174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934720" y="4387136"/>
            <a:ext cx="514096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50" name="Rectangle 6"/>
          <p:cNvSpPr>
            <a:spLocks noGrp="1" noChangeArrowheads="1"/>
          </p:cNvSpPr>
          <p:nvPr>
            <p:ph type="ftr" sz="quarter" idx="4"/>
          </p:nvPr>
        </p:nvSpPr>
        <p:spPr bwMode="auto">
          <a:xfrm>
            <a:off x="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altLang="en-US"/>
          </a:p>
        </p:txBody>
      </p:sp>
      <p:sp>
        <p:nvSpPr>
          <p:cNvPr id="31751" name="Rectangle 7"/>
          <p:cNvSpPr>
            <a:spLocks noGrp="1" noChangeArrowheads="1"/>
          </p:cNvSpPr>
          <p:nvPr>
            <p:ph type="sldNum" sz="quarter" idx="5"/>
          </p:nvPr>
        </p:nvSpPr>
        <p:spPr bwMode="auto">
          <a:xfrm>
            <a:off x="3972560" y="8774271"/>
            <a:ext cx="303784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F3B428BD-13B8-4D9D-9ACC-17D535540D7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kumimoji="1" lang="en-US" altLang="en-US"/>
          </a:p>
        </p:txBody>
      </p:sp>
      <p:pic>
        <p:nvPicPr>
          <p:cNvPr id="307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kumimoji="1" lang="en-US" altLang="en-US"/>
          </a:p>
        </p:txBody>
      </p:sp>
      <p:pic>
        <p:nvPicPr>
          <p:cNvPr id="307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p:cNvSpPr>
            <a:spLocks noGrp="1" noChangeArrowheads="1"/>
          </p:cNvSpPr>
          <p:nvPr>
            <p:ph type="ctrTitle"/>
          </p:nvPr>
        </p:nvSpPr>
        <p:spPr>
          <a:xfrm>
            <a:off x="914400" y="2057400"/>
            <a:ext cx="7721600" cy="1143000"/>
          </a:xfrm>
        </p:spPr>
        <p:txBody>
          <a:bodyPr/>
          <a:lstStyle>
            <a:lvl1pPr>
              <a:defRPr/>
            </a:lvl1pPr>
          </a:lstStyle>
          <a:p>
            <a:pPr lvl="0"/>
            <a:r>
              <a:rPr lang="en-US" altLang="en-US" noProof="0"/>
              <a:t>Click to edit Master title style</a:t>
            </a:r>
          </a:p>
        </p:txBody>
      </p:sp>
      <p:sp>
        <p:nvSpPr>
          <p:cNvPr id="307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pPr lvl="0"/>
            <a:r>
              <a:rPr lang="en-US" altLang="en-US" noProof="0"/>
              <a:t>Click to edit Master subtitle style</a:t>
            </a:r>
          </a:p>
        </p:txBody>
      </p:sp>
      <p:sp>
        <p:nvSpPr>
          <p:cNvPr id="3083" name="Rectangle 11"/>
          <p:cNvSpPr>
            <a:spLocks noGrp="1" noChangeArrowheads="1"/>
          </p:cNvSpPr>
          <p:nvPr>
            <p:ph type="dt" sz="quarter" idx="2"/>
          </p:nvPr>
        </p:nvSpPr>
        <p:spPr>
          <a:xfrm>
            <a:off x="1084263" y="6096000"/>
            <a:ext cx="1905000" cy="457200"/>
          </a:xfrm>
        </p:spPr>
        <p:txBody>
          <a:bodyPr/>
          <a:lstStyle>
            <a:lvl1pPr>
              <a:defRPr/>
            </a:lvl1pPr>
          </a:lstStyle>
          <a:p>
            <a:endParaRPr lang="en-US" altLang="en-US"/>
          </a:p>
        </p:txBody>
      </p:sp>
      <p:sp>
        <p:nvSpPr>
          <p:cNvPr id="3084" name="Rectangle 12"/>
          <p:cNvSpPr>
            <a:spLocks noGrp="1" noChangeArrowheads="1"/>
          </p:cNvSpPr>
          <p:nvPr>
            <p:ph type="ftr" sz="quarter" idx="3"/>
          </p:nvPr>
        </p:nvSpPr>
        <p:spPr>
          <a:xfrm>
            <a:off x="3522663" y="6096000"/>
            <a:ext cx="2895600" cy="457200"/>
          </a:xfrm>
        </p:spPr>
        <p:txBody>
          <a:bodyPr/>
          <a:lstStyle>
            <a:lvl1pPr>
              <a:defRPr/>
            </a:lvl1pPr>
          </a:lstStyle>
          <a:p>
            <a:r>
              <a:rPr lang="en-US" altLang="en-US"/>
              <a:t>Pattern Summary</a:t>
            </a:r>
          </a:p>
        </p:txBody>
      </p:sp>
      <p:sp>
        <p:nvSpPr>
          <p:cNvPr id="3085" name="Rectangle 13"/>
          <p:cNvSpPr>
            <a:spLocks noGrp="1" noChangeArrowheads="1"/>
          </p:cNvSpPr>
          <p:nvPr>
            <p:ph type="sldNum" sz="quarter" idx="4"/>
          </p:nvPr>
        </p:nvSpPr>
        <p:spPr>
          <a:xfrm>
            <a:off x="6951663" y="6096000"/>
            <a:ext cx="1905000" cy="457200"/>
          </a:xfrm>
        </p:spPr>
        <p:txBody>
          <a:bodyPr/>
          <a:lstStyle>
            <a:lvl1pPr>
              <a:defRPr/>
            </a:lvl1pPr>
          </a:lstStyle>
          <a:p>
            <a:fld id="{5044FF94-BCFD-4CDC-9EDC-69598E9169D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Pattern Summary</a:t>
            </a:r>
          </a:p>
        </p:txBody>
      </p:sp>
      <p:sp>
        <p:nvSpPr>
          <p:cNvPr id="6" name="Slide Number Placeholder 5"/>
          <p:cNvSpPr>
            <a:spLocks noGrp="1"/>
          </p:cNvSpPr>
          <p:nvPr>
            <p:ph type="sldNum" sz="quarter" idx="12"/>
          </p:nvPr>
        </p:nvSpPr>
        <p:spPr/>
        <p:txBody>
          <a:bodyPr/>
          <a:lstStyle>
            <a:lvl1pPr>
              <a:defRPr/>
            </a:lvl1pPr>
          </a:lstStyle>
          <a:p>
            <a:fld id="{05170501-DCDC-41AA-9423-4F8C63029282}" type="slidenum">
              <a:rPr lang="en-US" altLang="en-US"/>
              <a:pPr/>
              <a:t>‹#›</a:t>
            </a:fld>
            <a:endParaRPr lang="en-US" altLang="en-US"/>
          </a:p>
        </p:txBody>
      </p:sp>
    </p:spTree>
    <p:extLst>
      <p:ext uri="{BB962C8B-B14F-4D97-AF65-F5344CB8AC3E}">
        <p14:creationId xmlns:p14="http://schemas.microsoft.com/office/powerpoint/2010/main" val="400329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Pattern Summary</a:t>
            </a:r>
          </a:p>
        </p:txBody>
      </p:sp>
      <p:sp>
        <p:nvSpPr>
          <p:cNvPr id="6" name="Slide Number Placeholder 5"/>
          <p:cNvSpPr>
            <a:spLocks noGrp="1"/>
          </p:cNvSpPr>
          <p:nvPr>
            <p:ph type="sldNum" sz="quarter" idx="12"/>
          </p:nvPr>
        </p:nvSpPr>
        <p:spPr/>
        <p:txBody>
          <a:bodyPr/>
          <a:lstStyle>
            <a:lvl1pPr>
              <a:defRPr/>
            </a:lvl1pPr>
          </a:lstStyle>
          <a:p>
            <a:fld id="{A5333B1A-5EDE-49DA-9C0B-605E30797E45}" type="slidenum">
              <a:rPr lang="en-US" altLang="en-US"/>
              <a:pPr/>
              <a:t>‹#›</a:t>
            </a:fld>
            <a:endParaRPr lang="en-US" altLang="en-US"/>
          </a:p>
        </p:txBody>
      </p:sp>
    </p:spTree>
    <p:extLst>
      <p:ext uri="{BB962C8B-B14F-4D97-AF65-F5344CB8AC3E}">
        <p14:creationId xmlns:p14="http://schemas.microsoft.com/office/powerpoint/2010/main" val="3946121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Pattern Summary</a:t>
            </a:r>
          </a:p>
        </p:txBody>
      </p:sp>
      <p:sp>
        <p:nvSpPr>
          <p:cNvPr id="6" name="Slide Number Placeholder 5"/>
          <p:cNvSpPr>
            <a:spLocks noGrp="1"/>
          </p:cNvSpPr>
          <p:nvPr>
            <p:ph type="sldNum" sz="quarter" idx="12"/>
          </p:nvPr>
        </p:nvSpPr>
        <p:spPr/>
        <p:txBody>
          <a:bodyPr/>
          <a:lstStyle>
            <a:lvl1pPr>
              <a:defRPr/>
            </a:lvl1pPr>
          </a:lstStyle>
          <a:p>
            <a:fld id="{EB8E17B5-256F-47A1-8533-0089C2B16445}" type="slidenum">
              <a:rPr lang="en-US" altLang="en-US"/>
              <a:pPr/>
              <a:t>‹#›</a:t>
            </a:fld>
            <a:endParaRPr lang="en-US" altLang="en-US"/>
          </a:p>
        </p:txBody>
      </p:sp>
    </p:spTree>
    <p:extLst>
      <p:ext uri="{BB962C8B-B14F-4D97-AF65-F5344CB8AC3E}">
        <p14:creationId xmlns:p14="http://schemas.microsoft.com/office/powerpoint/2010/main" val="2102305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Pattern Summary</a:t>
            </a:r>
          </a:p>
        </p:txBody>
      </p:sp>
      <p:sp>
        <p:nvSpPr>
          <p:cNvPr id="6" name="Slide Number Placeholder 5"/>
          <p:cNvSpPr>
            <a:spLocks noGrp="1"/>
          </p:cNvSpPr>
          <p:nvPr>
            <p:ph type="sldNum" sz="quarter" idx="12"/>
          </p:nvPr>
        </p:nvSpPr>
        <p:spPr/>
        <p:txBody>
          <a:bodyPr/>
          <a:lstStyle>
            <a:lvl1pPr>
              <a:defRPr/>
            </a:lvl1pPr>
          </a:lstStyle>
          <a:p>
            <a:fld id="{F9473B23-3C0E-464C-8839-70C398D4FE76}" type="slidenum">
              <a:rPr lang="en-US" altLang="en-US"/>
              <a:pPr/>
              <a:t>‹#›</a:t>
            </a:fld>
            <a:endParaRPr lang="en-US" altLang="en-US"/>
          </a:p>
        </p:txBody>
      </p:sp>
    </p:spTree>
    <p:extLst>
      <p:ext uri="{BB962C8B-B14F-4D97-AF65-F5344CB8AC3E}">
        <p14:creationId xmlns:p14="http://schemas.microsoft.com/office/powerpoint/2010/main" val="314758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371600"/>
            <a:ext cx="3733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53000" y="1371600"/>
            <a:ext cx="3733800"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Pattern Summary</a:t>
            </a:r>
          </a:p>
        </p:txBody>
      </p:sp>
      <p:sp>
        <p:nvSpPr>
          <p:cNvPr id="7" name="Slide Number Placeholder 6"/>
          <p:cNvSpPr>
            <a:spLocks noGrp="1"/>
          </p:cNvSpPr>
          <p:nvPr>
            <p:ph type="sldNum" sz="quarter" idx="12"/>
          </p:nvPr>
        </p:nvSpPr>
        <p:spPr/>
        <p:txBody>
          <a:bodyPr/>
          <a:lstStyle>
            <a:lvl1pPr>
              <a:defRPr/>
            </a:lvl1pPr>
          </a:lstStyle>
          <a:p>
            <a:fld id="{6F942267-17AC-4CA6-8BB4-7C47C74ACEAC}" type="slidenum">
              <a:rPr lang="en-US" altLang="en-US"/>
              <a:pPr/>
              <a:t>‹#›</a:t>
            </a:fld>
            <a:endParaRPr lang="en-US" altLang="en-US"/>
          </a:p>
        </p:txBody>
      </p:sp>
    </p:spTree>
    <p:extLst>
      <p:ext uri="{BB962C8B-B14F-4D97-AF65-F5344CB8AC3E}">
        <p14:creationId xmlns:p14="http://schemas.microsoft.com/office/powerpoint/2010/main" val="150225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Pattern Summary</a:t>
            </a:r>
          </a:p>
        </p:txBody>
      </p:sp>
      <p:sp>
        <p:nvSpPr>
          <p:cNvPr id="9" name="Slide Number Placeholder 8"/>
          <p:cNvSpPr>
            <a:spLocks noGrp="1"/>
          </p:cNvSpPr>
          <p:nvPr>
            <p:ph type="sldNum" sz="quarter" idx="12"/>
          </p:nvPr>
        </p:nvSpPr>
        <p:spPr/>
        <p:txBody>
          <a:bodyPr/>
          <a:lstStyle>
            <a:lvl1pPr>
              <a:defRPr/>
            </a:lvl1pPr>
          </a:lstStyle>
          <a:p>
            <a:fld id="{E3F99BF7-87CB-40DB-9C48-66810E15B2B4}" type="slidenum">
              <a:rPr lang="en-US" altLang="en-US"/>
              <a:pPr/>
              <a:t>‹#›</a:t>
            </a:fld>
            <a:endParaRPr lang="en-US" altLang="en-US"/>
          </a:p>
        </p:txBody>
      </p:sp>
    </p:spTree>
    <p:extLst>
      <p:ext uri="{BB962C8B-B14F-4D97-AF65-F5344CB8AC3E}">
        <p14:creationId xmlns:p14="http://schemas.microsoft.com/office/powerpoint/2010/main" val="4287119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Pattern Summary</a:t>
            </a:r>
          </a:p>
        </p:txBody>
      </p:sp>
      <p:sp>
        <p:nvSpPr>
          <p:cNvPr id="5" name="Slide Number Placeholder 4"/>
          <p:cNvSpPr>
            <a:spLocks noGrp="1"/>
          </p:cNvSpPr>
          <p:nvPr>
            <p:ph type="sldNum" sz="quarter" idx="12"/>
          </p:nvPr>
        </p:nvSpPr>
        <p:spPr/>
        <p:txBody>
          <a:bodyPr/>
          <a:lstStyle>
            <a:lvl1pPr>
              <a:defRPr/>
            </a:lvl1pPr>
          </a:lstStyle>
          <a:p>
            <a:fld id="{8EA8B490-7296-46D7-A8A1-18CDA908C029}" type="slidenum">
              <a:rPr lang="en-US" altLang="en-US"/>
              <a:pPr/>
              <a:t>‹#›</a:t>
            </a:fld>
            <a:endParaRPr lang="en-US" altLang="en-US"/>
          </a:p>
        </p:txBody>
      </p:sp>
    </p:spTree>
    <p:extLst>
      <p:ext uri="{BB962C8B-B14F-4D97-AF65-F5344CB8AC3E}">
        <p14:creationId xmlns:p14="http://schemas.microsoft.com/office/powerpoint/2010/main" val="2521389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Pattern Summary</a:t>
            </a:r>
          </a:p>
        </p:txBody>
      </p:sp>
      <p:sp>
        <p:nvSpPr>
          <p:cNvPr id="4" name="Slide Number Placeholder 3"/>
          <p:cNvSpPr>
            <a:spLocks noGrp="1"/>
          </p:cNvSpPr>
          <p:nvPr>
            <p:ph type="sldNum" sz="quarter" idx="12"/>
          </p:nvPr>
        </p:nvSpPr>
        <p:spPr/>
        <p:txBody>
          <a:bodyPr/>
          <a:lstStyle>
            <a:lvl1pPr>
              <a:defRPr/>
            </a:lvl1pPr>
          </a:lstStyle>
          <a:p>
            <a:fld id="{BDAB2B46-2CD6-47E2-A939-24AEC012392E}" type="slidenum">
              <a:rPr lang="en-US" altLang="en-US"/>
              <a:pPr/>
              <a:t>‹#›</a:t>
            </a:fld>
            <a:endParaRPr lang="en-US" altLang="en-US"/>
          </a:p>
        </p:txBody>
      </p:sp>
    </p:spTree>
    <p:extLst>
      <p:ext uri="{BB962C8B-B14F-4D97-AF65-F5344CB8AC3E}">
        <p14:creationId xmlns:p14="http://schemas.microsoft.com/office/powerpoint/2010/main" val="388911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Pattern Summary</a:t>
            </a:r>
          </a:p>
        </p:txBody>
      </p:sp>
      <p:sp>
        <p:nvSpPr>
          <p:cNvPr id="7" name="Slide Number Placeholder 6"/>
          <p:cNvSpPr>
            <a:spLocks noGrp="1"/>
          </p:cNvSpPr>
          <p:nvPr>
            <p:ph type="sldNum" sz="quarter" idx="12"/>
          </p:nvPr>
        </p:nvSpPr>
        <p:spPr/>
        <p:txBody>
          <a:bodyPr/>
          <a:lstStyle>
            <a:lvl1pPr>
              <a:defRPr/>
            </a:lvl1pPr>
          </a:lstStyle>
          <a:p>
            <a:fld id="{0E3CB09A-4625-4BAD-9992-43F3CEC34829}" type="slidenum">
              <a:rPr lang="en-US" altLang="en-US"/>
              <a:pPr/>
              <a:t>‹#›</a:t>
            </a:fld>
            <a:endParaRPr lang="en-US" altLang="en-US"/>
          </a:p>
        </p:txBody>
      </p:sp>
    </p:spTree>
    <p:extLst>
      <p:ext uri="{BB962C8B-B14F-4D97-AF65-F5344CB8AC3E}">
        <p14:creationId xmlns:p14="http://schemas.microsoft.com/office/powerpoint/2010/main" val="2458852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Pattern Summary</a:t>
            </a:r>
          </a:p>
        </p:txBody>
      </p:sp>
      <p:sp>
        <p:nvSpPr>
          <p:cNvPr id="7" name="Slide Number Placeholder 6"/>
          <p:cNvSpPr>
            <a:spLocks noGrp="1"/>
          </p:cNvSpPr>
          <p:nvPr>
            <p:ph type="sldNum" sz="quarter" idx="12"/>
          </p:nvPr>
        </p:nvSpPr>
        <p:spPr/>
        <p:txBody>
          <a:bodyPr/>
          <a:lstStyle>
            <a:lvl1pPr>
              <a:defRPr/>
            </a:lvl1pPr>
          </a:lstStyle>
          <a:p>
            <a:fld id="{AD2EA894-BD3F-4AEC-B10B-EF456C52FC24}" type="slidenum">
              <a:rPr lang="en-US" altLang="en-US"/>
              <a:pPr/>
              <a:t>‹#›</a:t>
            </a:fld>
            <a:endParaRPr lang="en-US" altLang="en-US"/>
          </a:p>
        </p:txBody>
      </p:sp>
    </p:spTree>
    <p:extLst>
      <p:ext uri="{BB962C8B-B14F-4D97-AF65-F5344CB8AC3E}">
        <p14:creationId xmlns:p14="http://schemas.microsoft.com/office/powerpoint/2010/main" val="2053661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085" name="Rectangle 37"/>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ctr"/>
            <a:endParaRPr kumimoji="1" lang="en-US" altLang="en-US"/>
          </a:p>
        </p:txBody>
      </p:sp>
      <p:sp>
        <p:nvSpPr>
          <p:cNvPr id="2087" name="Line 39"/>
          <p:cNvSpPr>
            <a:spLocks noChangeShapeType="1"/>
          </p:cNvSpPr>
          <p:nvPr/>
        </p:nvSpPr>
        <p:spPr bwMode="ltGray">
          <a:xfrm>
            <a:off x="1016000" y="1233488"/>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2090" name="Picture 42" descr="minispir"/>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2091" name="Picture 43" descr="minispir"/>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extLst>
            <a:ext uri="{909E8E84-426E-40DD-AFC4-6F175D3DCCD1}">
              <a14:hiddenFill xmlns:a14="http://schemas.microsoft.com/office/drawing/2010/main">
                <a:solidFill>
                  <a:srgbClr val="FFFFFF"/>
                </a:solidFill>
              </a14:hiddenFill>
            </a:ext>
          </a:extLst>
        </p:spPr>
      </p:pic>
      <p:sp>
        <p:nvSpPr>
          <p:cNvPr id="2093" name="Rectangle 45"/>
          <p:cNvSpPr>
            <a:spLocks noGrp="1" noChangeArrowheads="1"/>
          </p:cNvSpPr>
          <p:nvPr>
            <p:ph type="title"/>
          </p:nvPr>
        </p:nvSpPr>
        <p:spPr bwMode="auto">
          <a:xfrm>
            <a:off x="1066800" y="381000"/>
            <a:ext cx="76200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94" name="Rectangle 46"/>
          <p:cNvSpPr>
            <a:spLocks noGrp="1" noChangeArrowheads="1"/>
          </p:cNvSpPr>
          <p:nvPr>
            <p:ph type="body" idx="1"/>
          </p:nvPr>
        </p:nvSpPr>
        <p:spPr bwMode="auto">
          <a:xfrm>
            <a:off x="1066800" y="1371600"/>
            <a:ext cx="7620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95" name="Rectangle 47"/>
          <p:cNvSpPr>
            <a:spLocks noGrp="1" noChangeArrowheads="1"/>
          </p:cNvSpPr>
          <p:nvPr>
            <p:ph type="dt" sz="half" idx="2"/>
          </p:nvPr>
        </p:nvSpPr>
        <p:spPr bwMode="auto">
          <a:xfrm>
            <a:off x="1014413" y="6107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2096" name="Rectangle 48"/>
          <p:cNvSpPr>
            <a:spLocks noGrp="1" noChangeArrowheads="1"/>
          </p:cNvSpPr>
          <p:nvPr>
            <p:ph type="ftr" sz="quarter" idx="3"/>
          </p:nvPr>
        </p:nvSpPr>
        <p:spPr bwMode="auto">
          <a:xfrm>
            <a:off x="3452813" y="61071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n-US" altLang="en-US"/>
              <a:t>Pattern Summary</a:t>
            </a:r>
          </a:p>
        </p:txBody>
      </p:sp>
      <p:sp>
        <p:nvSpPr>
          <p:cNvPr id="2097" name="Rectangle 49"/>
          <p:cNvSpPr>
            <a:spLocks noGrp="1" noChangeArrowheads="1"/>
          </p:cNvSpPr>
          <p:nvPr>
            <p:ph type="sldNum" sz="quarter" idx="4"/>
          </p:nvPr>
        </p:nvSpPr>
        <p:spPr bwMode="auto">
          <a:xfrm>
            <a:off x="6881813" y="6107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7CF6D85-8C01-4CE8-935D-9D24C11DA2E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dt="0"/>
  <p:txStyles>
    <p:titleStyle>
      <a:lvl1pPr algn="ctr" rtl="0" fontAlgn="base">
        <a:spcBef>
          <a:spcPct val="0"/>
        </a:spcBef>
        <a:spcAft>
          <a:spcPct val="0"/>
        </a:spcAft>
        <a:defRPr sz="3200" b="1" i="1" kern="1200">
          <a:solidFill>
            <a:schemeClr val="tx2"/>
          </a:solidFill>
          <a:latin typeface="+mj-lt"/>
          <a:ea typeface="+mj-ea"/>
          <a:cs typeface="+mj-cs"/>
        </a:defRPr>
      </a:lvl1pPr>
      <a:lvl2pPr algn="ctr" rtl="0" fontAlgn="base">
        <a:spcBef>
          <a:spcPct val="0"/>
        </a:spcBef>
        <a:spcAft>
          <a:spcPct val="0"/>
        </a:spcAft>
        <a:defRPr sz="3200" b="1" i="1">
          <a:solidFill>
            <a:schemeClr val="tx2"/>
          </a:solidFill>
          <a:latin typeface="Tahoma" panose="020B0604030504040204" pitchFamily="34" charset="0"/>
        </a:defRPr>
      </a:lvl2pPr>
      <a:lvl3pPr algn="ctr" rtl="0" fontAlgn="base">
        <a:spcBef>
          <a:spcPct val="0"/>
        </a:spcBef>
        <a:spcAft>
          <a:spcPct val="0"/>
        </a:spcAft>
        <a:defRPr sz="3200" b="1" i="1">
          <a:solidFill>
            <a:schemeClr val="tx2"/>
          </a:solidFill>
          <a:latin typeface="Tahoma" panose="020B0604030504040204" pitchFamily="34" charset="0"/>
        </a:defRPr>
      </a:lvl3pPr>
      <a:lvl4pPr algn="ctr" rtl="0" fontAlgn="base">
        <a:spcBef>
          <a:spcPct val="0"/>
        </a:spcBef>
        <a:spcAft>
          <a:spcPct val="0"/>
        </a:spcAft>
        <a:defRPr sz="3200" b="1" i="1">
          <a:solidFill>
            <a:schemeClr val="tx2"/>
          </a:solidFill>
          <a:latin typeface="Tahoma" panose="020B0604030504040204" pitchFamily="34" charset="0"/>
        </a:defRPr>
      </a:lvl4pPr>
      <a:lvl5pPr algn="ctr" rtl="0" fontAlgn="base">
        <a:spcBef>
          <a:spcPct val="0"/>
        </a:spcBef>
        <a:spcAft>
          <a:spcPct val="0"/>
        </a:spcAft>
        <a:defRPr sz="3200" b="1" i="1">
          <a:solidFill>
            <a:schemeClr val="tx2"/>
          </a:solidFill>
          <a:latin typeface="Tahoma" panose="020B0604030504040204" pitchFamily="34" charset="0"/>
        </a:defRPr>
      </a:lvl5pPr>
      <a:lvl6pPr marL="457200" algn="ctr" rtl="0" fontAlgn="base">
        <a:spcBef>
          <a:spcPct val="0"/>
        </a:spcBef>
        <a:spcAft>
          <a:spcPct val="0"/>
        </a:spcAft>
        <a:defRPr sz="3200" b="1" i="1">
          <a:solidFill>
            <a:schemeClr val="tx2"/>
          </a:solidFill>
          <a:latin typeface="Tahoma" panose="020B0604030504040204" pitchFamily="34" charset="0"/>
        </a:defRPr>
      </a:lvl6pPr>
      <a:lvl7pPr marL="914400" algn="ctr" rtl="0" fontAlgn="base">
        <a:spcBef>
          <a:spcPct val="0"/>
        </a:spcBef>
        <a:spcAft>
          <a:spcPct val="0"/>
        </a:spcAft>
        <a:defRPr sz="3200" b="1" i="1">
          <a:solidFill>
            <a:schemeClr val="tx2"/>
          </a:solidFill>
          <a:latin typeface="Tahoma" panose="020B0604030504040204" pitchFamily="34" charset="0"/>
        </a:defRPr>
      </a:lvl7pPr>
      <a:lvl8pPr marL="1371600" algn="ctr" rtl="0" fontAlgn="base">
        <a:spcBef>
          <a:spcPct val="0"/>
        </a:spcBef>
        <a:spcAft>
          <a:spcPct val="0"/>
        </a:spcAft>
        <a:defRPr sz="3200" b="1" i="1">
          <a:solidFill>
            <a:schemeClr val="tx2"/>
          </a:solidFill>
          <a:latin typeface="Tahoma" panose="020B0604030504040204" pitchFamily="34" charset="0"/>
        </a:defRPr>
      </a:lvl8pPr>
      <a:lvl9pPr marL="1828800" algn="ctr" rtl="0" fontAlgn="base">
        <a:spcBef>
          <a:spcPct val="0"/>
        </a:spcBef>
        <a:spcAft>
          <a:spcPct val="0"/>
        </a:spcAft>
        <a:defRPr sz="3200" b="1" i="1">
          <a:solidFill>
            <a:schemeClr val="tx2"/>
          </a:solidFill>
          <a:latin typeface="Tahoma" panose="020B0604030504040204" pitchFamily="34" charset="0"/>
        </a:defRPr>
      </a:lvl9pPr>
    </p:titleStyle>
    <p:bodyStyle>
      <a:lvl1pPr marL="342900" indent="-342900" algn="l" rtl="0" fontAlgn="base">
        <a:spcBef>
          <a:spcPct val="20000"/>
        </a:spcBef>
        <a:spcAft>
          <a:spcPct val="0"/>
        </a:spcAft>
        <a:buChar char="•"/>
        <a:defRPr sz="2400" kern="1200">
          <a:solidFill>
            <a:schemeClr val="tx1"/>
          </a:solidFill>
          <a:latin typeface="+mn-lt"/>
          <a:ea typeface="+mn-ea"/>
          <a:cs typeface="+mn-cs"/>
        </a:defRPr>
      </a:lvl1pPr>
      <a:lvl2pPr marL="742950" indent="-285750" algn="l" rtl="0" fontAlgn="base">
        <a:spcBef>
          <a:spcPct val="20000"/>
        </a:spcBef>
        <a:spcAft>
          <a:spcPct val="0"/>
        </a:spcAft>
        <a:buChar char="–"/>
        <a:defRPr sz="2000" kern="1200">
          <a:solidFill>
            <a:schemeClr val="tx1"/>
          </a:solidFill>
          <a:latin typeface="+mn-lt"/>
          <a:ea typeface="+mn-ea"/>
          <a:cs typeface="+mn-cs"/>
        </a:defRPr>
      </a:lvl2pPr>
      <a:lvl3pPr marL="1143000" indent="-228600" algn="l" rtl="0" fontAlgn="base">
        <a:spcBef>
          <a:spcPct val="20000"/>
        </a:spcBef>
        <a:spcAft>
          <a:spcPct val="0"/>
        </a:spcAft>
        <a:buChar char="•"/>
        <a:defRPr kern="1200">
          <a:solidFill>
            <a:schemeClr val="tx1"/>
          </a:solidFill>
          <a:latin typeface="+mn-lt"/>
          <a:ea typeface="+mn-ea"/>
          <a:cs typeface="+mn-cs"/>
        </a:defRPr>
      </a:lvl3pPr>
      <a:lvl4pPr marL="1600200" indent="-228600" algn="l" rtl="0" fontAlgn="base">
        <a:spcBef>
          <a:spcPct val="20000"/>
        </a:spcBef>
        <a:spcAft>
          <a:spcPct val="0"/>
        </a:spcAft>
        <a:buChar char="–"/>
        <a:defRPr sz="1600" kern="1200">
          <a:solidFill>
            <a:schemeClr val="tx1"/>
          </a:solidFill>
          <a:latin typeface="+mn-lt"/>
          <a:ea typeface="+mn-ea"/>
          <a:cs typeface="+mn-cs"/>
        </a:defRPr>
      </a:lvl4pPr>
      <a:lvl5pPr marL="2057400" indent="-228600" algn="l" rtl="0" fontAlgn="base">
        <a:spcBef>
          <a:spcPct val="20000"/>
        </a:spcBef>
        <a:spcAft>
          <a:spcPct val="0"/>
        </a:spcAft>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8.w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2.wmf"/><Relationship Id="rId4" Type="http://schemas.openxmlformats.org/officeDocument/2006/relationships/oleObject" Target="../embeddings/oleObject6.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3.wmf"/><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4.wmf"/><Relationship Id="rId4" Type="http://schemas.openxmlformats.org/officeDocument/2006/relationships/oleObject" Target="../embeddings/oleObject8.bin"/></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7.wmf"/><Relationship Id="rId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8.wmf"/><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0.wmf"/><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1.wmf"/><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22.wmf"/><Relationship Id="rId4" Type="http://schemas.openxmlformats.org/officeDocument/2006/relationships/oleObject" Target="../embeddings/oleObject13.bin"/></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25.wmf"/><Relationship Id="rId4"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28.wmf"/><Relationship Id="rId4" Type="http://schemas.openxmlformats.org/officeDocument/2006/relationships/oleObject" Target="../embeddings/oleObject15.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29.wmf"/><Relationship Id="rId4" Type="http://schemas.openxmlformats.org/officeDocument/2006/relationships/oleObject" Target="../embeddings/oleObject16.bin"/></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30.wmf"/><Relationship Id="rId4" Type="http://schemas.openxmlformats.org/officeDocument/2006/relationships/oleObject" Target="../embeddings/oleObject17.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31.wmf"/><Relationship Id="rId4" Type="http://schemas.openxmlformats.org/officeDocument/2006/relationships/oleObject" Target="../embeddings/oleObject18.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32.wmf"/><Relationship Id="rId4" Type="http://schemas.openxmlformats.org/officeDocument/2006/relationships/oleObject" Target="../embeddings/oleObject19.bin"/></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33.wmf"/><Relationship Id="rId4" Type="http://schemas.openxmlformats.org/officeDocument/2006/relationships/oleObject" Target="../embeddings/oleObject20.bin"/></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36.wmf"/><Relationship Id="rId4" Type="http://schemas.openxmlformats.org/officeDocument/2006/relationships/oleObject" Target="../embeddings/oleObject21.bin"/></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38.wmf"/><Relationship Id="rId4" Type="http://schemas.openxmlformats.org/officeDocument/2006/relationships/oleObject" Target="../embeddings/oleObject22.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39.wmf"/><Relationship Id="rId4" Type="http://schemas.openxmlformats.org/officeDocument/2006/relationships/oleObject" Target="../embeddings/oleObject23.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r>
              <a:rPr lang="en-US" altLang="en-US" sz="3600" dirty="0"/>
              <a:t>Annotated Design </a:t>
            </a:r>
            <a:r>
              <a:rPr lang="en-US" altLang="en-US" sz="3600"/>
              <a:t>Patterns Selections</a:t>
            </a:r>
            <a:br>
              <a:rPr lang="en-US" altLang="en-US" sz="3600" dirty="0"/>
            </a:br>
            <a:r>
              <a:rPr lang="en-US" altLang="en-US" sz="1600" dirty="0"/>
              <a:t>Design Patterns, Gamma et. al, Addison Wesley, 1995</a:t>
            </a:r>
            <a:r>
              <a:rPr lang="en-US" altLang="en-US" dirty="0"/>
              <a:t> </a:t>
            </a:r>
          </a:p>
        </p:txBody>
      </p:sp>
      <p:sp>
        <p:nvSpPr>
          <p:cNvPr id="27651" name="Rectangle 3"/>
          <p:cNvSpPr>
            <a:spLocks noGrp="1" noChangeArrowheads="1"/>
          </p:cNvSpPr>
          <p:nvPr>
            <p:ph type="subTitle" idx="1"/>
          </p:nvPr>
        </p:nvSpPr>
        <p:spPr/>
        <p:txBody>
          <a:bodyPr/>
          <a:lstStyle/>
          <a:p>
            <a:r>
              <a:rPr lang="en-US" altLang="en-US" sz="1800" dirty="0"/>
              <a:t>Jim Fawcett</a:t>
            </a:r>
          </a:p>
          <a:p>
            <a:r>
              <a:rPr lang="en-US" altLang="en-US" sz="1800" dirty="0"/>
              <a:t>CSE776 – Design Patterns</a:t>
            </a:r>
          </a:p>
          <a:p>
            <a:r>
              <a:rPr lang="en-US" altLang="en-US" sz="1800" dirty="0"/>
              <a:t>Fall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469FB4FB-5802-4033-A449-E958CDBA7D14}" type="slidenum">
              <a:rPr lang="en-US" altLang="en-US"/>
              <a:pPr/>
              <a:t>10</a:t>
            </a:fld>
            <a:endParaRPr lang="en-US" altLang="en-US"/>
          </a:p>
        </p:txBody>
      </p:sp>
      <p:sp>
        <p:nvSpPr>
          <p:cNvPr id="43010" name="Rectangle 2"/>
          <p:cNvSpPr>
            <a:spLocks noGrp="1" noChangeArrowheads="1"/>
          </p:cNvSpPr>
          <p:nvPr>
            <p:ph type="title"/>
          </p:nvPr>
        </p:nvSpPr>
        <p:spPr/>
        <p:txBody>
          <a:bodyPr/>
          <a:lstStyle/>
          <a:p>
            <a:r>
              <a:rPr lang="en-US" altLang="en-US"/>
              <a:t>Prototype</a:t>
            </a:r>
          </a:p>
        </p:txBody>
      </p:sp>
      <p:sp>
        <p:nvSpPr>
          <p:cNvPr id="43011" name="Rectangle 3"/>
          <p:cNvSpPr>
            <a:spLocks noGrp="1" noChangeArrowheads="1"/>
          </p:cNvSpPr>
          <p:nvPr>
            <p:ph type="body" idx="1"/>
          </p:nvPr>
        </p:nvSpPr>
        <p:spPr/>
        <p:txBody>
          <a:bodyPr/>
          <a:lstStyle/>
          <a:p>
            <a:pPr>
              <a:lnSpc>
                <a:spcPct val="90000"/>
              </a:lnSpc>
            </a:pPr>
            <a:r>
              <a:rPr lang="en-US" altLang="en-US"/>
              <a:t>Intent</a:t>
            </a:r>
          </a:p>
          <a:p>
            <a:pPr lvl="1">
              <a:lnSpc>
                <a:spcPct val="90000"/>
              </a:lnSpc>
            </a:pPr>
            <a:r>
              <a:rPr lang="en-US" altLang="en-US"/>
              <a:t>Specify the kinds of objects to crate using a prototypical instance, and create new objects by copying this prototype.</a:t>
            </a:r>
          </a:p>
          <a:p>
            <a:pPr>
              <a:lnSpc>
                <a:spcPct val="90000"/>
              </a:lnSpc>
            </a:pPr>
            <a:r>
              <a:rPr lang="en-US" altLang="en-US"/>
              <a:t>Applicability – Use this pattern when:</a:t>
            </a:r>
          </a:p>
          <a:p>
            <a:pPr lvl="1">
              <a:lnSpc>
                <a:spcPct val="90000"/>
              </a:lnSpc>
            </a:pPr>
            <a:r>
              <a:rPr lang="en-US" altLang="en-US"/>
              <a:t>A system should be independent of how its products are created, composed, and represented; and:</a:t>
            </a:r>
          </a:p>
          <a:p>
            <a:pPr lvl="2">
              <a:lnSpc>
                <a:spcPct val="90000"/>
              </a:lnSpc>
            </a:pPr>
            <a:r>
              <a:rPr lang="en-US" altLang="en-US"/>
              <a:t>When the classes to instantiate are specified at run-time; or</a:t>
            </a:r>
          </a:p>
          <a:p>
            <a:pPr lvl="2">
              <a:lnSpc>
                <a:spcPct val="90000"/>
              </a:lnSpc>
            </a:pPr>
            <a:r>
              <a:rPr lang="en-US" altLang="en-US"/>
              <a:t>To avoid building a class hierarchy of factories that parallels the class hierarchy of products; or</a:t>
            </a:r>
          </a:p>
          <a:p>
            <a:pPr lvl="2">
              <a:lnSpc>
                <a:spcPct val="90000"/>
              </a:lnSpc>
            </a:pPr>
            <a:r>
              <a:rPr lang="en-US" altLang="en-US"/>
              <a:t>When instances of a class can have one of only a few different combinations of state.  It may be more convenient to install a corresponding number of prototypes and clone them rather than instantiating the class manually, each time with the appropriate state.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49F9C912-B8F2-4BB0-B131-504A9CE487F3}" type="slidenum">
              <a:rPr lang="en-US" altLang="en-US"/>
              <a:pPr/>
              <a:t>11</a:t>
            </a:fld>
            <a:endParaRPr lang="en-US" altLang="en-US"/>
          </a:p>
        </p:txBody>
      </p:sp>
      <p:graphicFrame>
        <p:nvGraphicFramePr>
          <p:cNvPr id="44036" name="Object 4"/>
          <p:cNvGraphicFramePr>
            <a:graphicFrameLocks noChangeAspect="1"/>
          </p:cNvGraphicFramePr>
          <p:nvPr/>
        </p:nvGraphicFramePr>
        <p:xfrm>
          <a:off x="1371600" y="714375"/>
          <a:ext cx="6932613" cy="4848225"/>
        </p:xfrm>
        <a:graphic>
          <a:graphicData uri="http://schemas.openxmlformats.org/presentationml/2006/ole">
            <mc:AlternateContent xmlns:mc="http://schemas.openxmlformats.org/markup-compatibility/2006">
              <mc:Choice xmlns:v="urn:schemas-microsoft-com:vml" Requires="v">
                <p:oleObj spid="_x0000_s44046" name="VISIO" r:id="rId4" imgW="7464240" imgH="5429520" progId="Visio.Drawing.6">
                  <p:embed/>
                </p:oleObj>
              </mc:Choice>
              <mc:Fallback>
                <p:oleObj name="VISIO" r:id="rId4" imgW="7464240" imgH="542952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714375"/>
                        <a:ext cx="6932613" cy="4848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08138944-0CEE-4B15-89E9-D23E2CDFE1AE}" type="slidenum">
              <a:rPr lang="en-US" altLang="en-US"/>
              <a:pPr/>
              <a:t>12</a:t>
            </a:fld>
            <a:endParaRPr lang="en-US" altLang="en-US"/>
          </a:p>
        </p:txBody>
      </p:sp>
      <p:sp>
        <p:nvSpPr>
          <p:cNvPr id="45058" name="Rectangle 2"/>
          <p:cNvSpPr>
            <a:spLocks noGrp="1" noChangeArrowheads="1"/>
          </p:cNvSpPr>
          <p:nvPr>
            <p:ph type="title"/>
          </p:nvPr>
        </p:nvSpPr>
        <p:spPr/>
        <p:txBody>
          <a:bodyPr/>
          <a:lstStyle/>
          <a:p>
            <a:r>
              <a:rPr lang="en-US" altLang="en-US"/>
              <a:t>Singleton</a:t>
            </a:r>
          </a:p>
        </p:txBody>
      </p:sp>
      <p:sp>
        <p:nvSpPr>
          <p:cNvPr id="45059" name="Rectangle 3"/>
          <p:cNvSpPr>
            <a:spLocks noGrp="1" noChangeArrowheads="1"/>
          </p:cNvSpPr>
          <p:nvPr>
            <p:ph type="body" idx="1"/>
          </p:nvPr>
        </p:nvSpPr>
        <p:spPr/>
        <p:txBody>
          <a:bodyPr/>
          <a:lstStyle/>
          <a:p>
            <a:r>
              <a:rPr lang="en-US" altLang="en-US"/>
              <a:t>Intent</a:t>
            </a:r>
          </a:p>
          <a:p>
            <a:pPr lvl="1"/>
            <a:r>
              <a:rPr lang="en-US" altLang="en-US"/>
              <a:t>Ensure a class only has one instance, and provide a global point of access to it.</a:t>
            </a:r>
          </a:p>
          <a:p>
            <a:r>
              <a:rPr lang="en-US" altLang="en-US"/>
              <a:t>Applicability – use the Singleton pattern when:</a:t>
            </a:r>
          </a:p>
          <a:p>
            <a:pPr lvl="1"/>
            <a:r>
              <a:rPr lang="en-US" altLang="en-US"/>
              <a:t>There must be exactly one instance of a class, and it must be accessible to clients from a well-known access point.</a:t>
            </a:r>
          </a:p>
          <a:p>
            <a:pPr lvl="1"/>
            <a:r>
              <a:rPr lang="en-US" altLang="en-US"/>
              <a:t>When the sole instance should be extensible by subclassing, and clients should be able to use an extended instance without modifying their code.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E8D2570F-7677-4F65-9F66-1F7EABF0DDAC}" type="slidenum">
              <a:rPr lang="en-US" altLang="en-US"/>
              <a:pPr/>
              <a:t>13</a:t>
            </a:fld>
            <a:endParaRPr lang="en-US" altLang="en-US"/>
          </a:p>
        </p:txBody>
      </p:sp>
      <p:graphicFrame>
        <p:nvGraphicFramePr>
          <p:cNvPr id="46085" name="Object 5"/>
          <p:cNvGraphicFramePr>
            <a:graphicFrameLocks noChangeAspect="1"/>
          </p:cNvGraphicFramePr>
          <p:nvPr/>
        </p:nvGraphicFramePr>
        <p:xfrm>
          <a:off x="1447800" y="838200"/>
          <a:ext cx="7256463" cy="4459288"/>
        </p:xfrm>
        <a:graphic>
          <a:graphicData uri="http://schemas.openxmlformats.org/presentationml/2006/ole">
            <mc:AlternateContent xmlns:mc="http://schemas.openxmlformats.org/markup-compatibility/2006">
              <mc:Choice xmlns:v="urn:schemas-microsoft-com:vml" Requires="v">
                <p:oleObj spid="_x0000_s46096" name="VISIO" r:id="rId4" imgW="8264160" imgH="4955760" progId="Visio.Drawing.6">
                  <p:embed/>
                </p:oleObj>
              </mc:Choice>
              <mc:Fallback>
                <p:oleObj name="VISIO" r:id="rId4" imgW="8264160" imgH="4955760" progId="Visio.Drawing.6">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838200"/>
                        <a:ext cx="7256463" cy="4459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4545013" y="1391920"/>
            <a:ext cx="3070008"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Parser::ActionsAndRules::Repository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a:t>Pattern Summary</a:t>
            </a:r>
          </a:p>
        </p:txBody>
      </p:sp>
      <p:sp>
        <p:nvSpPr>
          <p:cNvPr id="3" name="Slide Number Placeholder 2"/>
          <p:cNvSpPr>
            <a:spLocks noGrp="1"/>
          </p:cNvSpPr>
          <p:nvPr>
            <p:ph type="sldNum" sz="quarter" idx="12"/>
          </p:nvPr>
        </p:nvSpPr>
        <p:spPr/>
        <p:txBody>
          <a:bodyPr/>
          <a:lstStyle/>
          <a:p>
            <a:fld id="{BDAB2B46-2CD6-47E2-A939-24AEC012392E}" type="slidenum">
              <a:rPr lang="en-US" altLang="en-US" smtClean="0"/>
              <a:pPr/>
              <a:t>14</a:t>
            </a:fld>
            <a:endParaRPr lang="en-US" altLang="en-US"/>
          </a:p>
        </p:txBody>
      </p:sp>
      <p:pic>
        <p:nvPicPr>
          <p:cNvPr id="4" name="Picture 3"/>
          <p:cNvPicPr>
            <a:picLocks noChangeAspect="1"/>
          </p:cNvPicPr>
          <p:nvPr/>
        </p:nvPicPr>
        <p:blipFill>
          <a:blip r:embed="rId2"/>
          <a:stretch>
            <a:fillRect/>
          </a:stretch>
        </p:blipFill>
        <p:spPr>
          <a:xfrm>
            <a:off x="838200" y="533400"/>
            <a:ext cx="8077200" cy="4191000"/>
          </a:xfrm>
          <a:prstGeom prst="rect">
            <a:avLst/>
          </a:prstGeom>
        </p:spPr>
      </p:pic>
      <p:pic>
        <p:nvPicPr>
          <p:cNvPr id="5" name="Picture 4"/>
          <p:cNvPicPr>
            <a:picLocks noChangeAspect="1"/>
          </p:cNvPicPr>
          <p:nvPr/>
        </p:nvPicPr>
        <p:blipFill>
          <a:blip r:embed="rId3"/>
          <a:stretch>
            <a:fillRect/>
          </a:stretch>
        </p:blipFill>
        <p:spPr>
          <a:xfrm>
            <a:off x="838200" y="4873869"/>
            <a:ext cx="5073650" cy="1690444"/>
          </a:xfrm>
          <a:prstGeom prst="rect">
            <a:avLst/>
          </a:prstGeom>
        </p:spPr>
      </p:pic>
    </p:spTree>
    <p:extLst>
      <p:ext uri="{BB962C8B-B14F-4D97-AF65-F5344CB8AC3E}">
        <p14:creationId xmlns:p14="http://schemas.microsoft.com/office/powerpoint/2010/main" val="1110953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28B40B11-050A-4515-8D63-D5EE02C1A074}" type="slidenum">
              <a:rPr lang="en-US" altLang="en-US"/>
              <a:pPr/>
              <a:t>15</a:t>
            </a:fld>
            <a:endParaRPr lang="en-US" altLang="en-US"/>
          </a:p>
        </p:txBody>
      </p:sp>
      <p:sp>
        <p:nvSpPr>
          <p:cNvPr id="47106" name="Rectangle 2"/>
          <p:cNvSpPr>
            <a:spLocks noGrp="1" noChangeArrowheads="1"/>
          </p:cNvSpPr>
          <p:nvPr>
            <p:ph type="title"/>
          </p:nvPr>
        </p:nvSpPr>
        <p:spPr/>
        <p:txBody>
          <a:bodyPr/>
          <a:lstStyle/>
          <a:p>
            <a:r>
              <a:rPr lang="en-US" altLang="en-US"/>
              <a:t>Adapter</a:t>
            </a:r>
          </a:p>
        </p:txBody>
      </p:sp>
      <p:sp>
        <p:nvSpPr>
          <p:cNvPr id="47107" name="Rectangle 3"/>
          <p:cNvSpPr>
            <a:spLocks noGrp="1" noChangeArrowheads="1"/>
          </p:cNvSpPr>
          <p:nvPr>
            <p:ph type="body" idx="1"/>
          </p:nvPr>
        </p:nvSpPr>
        <p:spPr/>
        <p:txBody>
          <a:bodyPr/>
          <a:lstStyle/>
          <a:p>
            <a:r>
              <a:rPr lang="en-US" altLang="en-US"/>
              <a:t>Intent</a:t>
            </a:r>
          </a:p>
          <a:p>
            <a:pPr lvl="1"/>
            <a:r>
              <a:rPr lang="en-US" altLang="en-US"/>
              <a:t>Convert the interface of a class into another interface clients expect.  Adapter lets classes work together that couldn’t otherwise because of incompatible interfaces.</a:t>
            </a:r>
          </a:p>
          <a:p>
            <a:r>
              <a:rPr lang="en-US" altLang="en-US"/>
              <a:t>Applicability – use the Adapter when:</a:t>
            </a:r>
          </a:p>
          <a:p>
            <a:pPr lvl="1"/>
            <a:r>
              <a:rPr lang="en-US" altLang="en-US"/>
              <a:t>You want to use an existing class, and its interface does not match the one you need.</a:t>
            </a:r>
          </a:p>
          <a:p>
            <a:pPr lvl="1"/>
            <a:r>
              <a:rPr lang="en-US" altLang="en-US"/>
              <a:t>You want to create a reusable class that cooperates with unrelated or unforeseen classes, that is, classes that don’t necessarily have compatible interfaces.</a:t>
            </a:r>
          </a:p>
          <a:p>
            <a:pPr lvl="1"/>
            <a:r>
              <a:rPr lang="en-US" altLang="en-US"/>
              <a:t>(object adapter only) you need to use several existing subclasses, but it’s impractical to adapt their interface by subclassing every one.  An object adapter can adapt the interface of its parent class.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02931D32-8516-46EC-8DFA-E65B314A0FA0}" type="slidenum">
              <a:rPr lang="en-US" altLang="en-US"/>
              <a:pPr/>
              <a:t>16</a:t>
            </a:fld>
            <a:endParaRPr lang="en-US" altLang="en-US"/>
          </a:p>
        </p:txBody>
      </p:sp>
      <p:graphicFrame>
        <p:nvGraphicFramePr>
          <p:cNvPr id="48130" name="Object 2"/>
          <p:cNvGraphicFramePr>
            <a:graphicFrameLocks noChangeAspect="1"/>
          </p:cNvGraphicFramePr>
          <p:nvPr/>
        </p:nvGraphicFramePr>
        <p:xfrm>
          <a:off x="1752600" y="685800"/>
          <a:ext cx="6319838" cy="5334000"/>
        </p:xfrm>
        <a:graphic>
          <a:graphicData uri="http://schemas.openxmlformats.org/presentationml/2006/ole">
            <mc:AlternateContent xmlns:mc="http://schemas.openxmlformats.org/markup-compatibility/2006">
              <mc:Choice xmlns:v="urn:schemas-microsoft-com:vml" Requires="v">
                <p:oleObj spid="_x0000_s48140" name="VISIO" r:id="rId4" imgW="8264160" imgH="7127280" progId="Visio.Drawing.6">
                  <p:embed/>
                </p:oleObj>
              </mc:Choice>
              <mc:Fallback>
                <p:oleObj name="VISIO" r:id="rId4" imgW="8264160" imgH="71272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685800"/>
                        <a:ext cx="6319838" cy="533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EA742C0C-9FDD-4633-8C6A-2EAE9B65F0D0}" type="slidenum">
              <a:rPr lang="en-US" altLang="en-US"/>
              <a:pPr/>
              <a:t>17</a:t>
            </a:fld>
            <a:endParaRPr lang="en-US" altLang="en-US"/>
          </a:p>
        </p:txBody>
      </p:sp>
      <p:sp>
        <p:nvSpPr>
          <p:cNvPr id="49154" name="Rectangle 2"/>
          <p:cNvSpPr>
            <a:spLocks noGrp="1" noChangeArrowheads="1"/>
          </p:cNvSpPr>
          <p:nvPr>
            <p:ph type="title"/>
          </p:nvPr>
        </p:nvSpPr>
        <p:spPr/>
        <p:txBody>
          <a:bodyPr/>
          <a:lstStyle/>
          <a:p>
            <a:r>
              <a:rPr lang="en-US" altLang="en-US"/>
              <a:t>Bridge</a:t>
            </a:r>
          </a:p>
        </p:txBody>
      </p:sp>
      <p:sp>
        <p:nvSpPr>
          <p:cNvPr id="49155" name="Rectangle 3"/>
          <p:cNvSpPr>
            <a:spLocks noGrp="1" noChangeArrowheads="1"/>
          </p:cNvSpPr>
          <p:nvPr>
            <p:ph type="body" idx="1"/>
          </p:nvPr>
        </p:nvSpPr>
        <p:spPr/>
        <p:txBody>
          <a:bodyPr/>
          <a:lstStyle/>
          <a:p>
            <a:pPr>
              <a:lnSpc>
                <a:spcPct val="90000"/>
              </a:lnSpc>
            </a:pPr>
            <a:r>
              <a:rPr lang="en-US" altLang="en-US" sz="2000"/>
              <a:t>Intent</a:t>
            </a:r>
          </a:p>
          <a:p>
            <a:pPr lvl="1">
              <a:lnSpc>
                <a:spcPct val="90000"/>
              </a:lnSpc>
            </a:pPr>
            <a:r>
              <a:rPr lang="en-US" altLang="en-US" sz="1800"/>
              <a:t>Decouple an abstraction from its implementation so that the two can vary independently.</a:t>
            </a:r>
          </a:p>
          <a:p>
            <a:pPr>
              <a:lnSpc>
                <a:spcPct val="90000"/>
              </a:lnSpc>
            </a:pPr>
            <a:r>
              <a:rPr lang="en-US" altLang="en-US" sz="2000"/>
              <a:t>Applicability – use Bridge when:</a:t>
            </a:r>
          </a:p>
          <a:p>
            <a:pPr lvl="1">
              <a:lnSpc>
                <a:spcPct val="90000"/>
              </a:lnSpc>
            </a:pPr>
            <a:r>
              <a:rPr lang="en-US" altLang="en-US" sz="1600"/>
              <a:t>You want to avoid a permanent binding between an abstraction and its implemen-tation.  This might be the case, for example, when the implementation must be selected or switched at run-time.</a:t>
            </a:r>
          </a:p>
          <a:p>
            <a:pPr lvl="1">
              <a:lnSpc>
                <a:spcPct val="90000"/>
              </a:lnSpc>
            </a:pPr>
            <a:r>
              <a:rPr lang="en-US" altLang="en-US" sz="1600"/>
              <a:t>Both the abstractions and their implementations should be extensible by subclass-ing.  In the case, the Bridge pattern lets you combine the different abstractions and implementations and extend them independently.</a:t>
            </a:r>
          </a:p>
          <a:p>
            <a:pPr lvl="1">
              <a:lnSpc>
                <a:spcPct val="90000"/>
              </a:lnSpc>
            </a:pPr>
            <a:r>
              <a:rPr lang="en-US" altLang="en-US" sz="1600"/>
              <a:t>Changes in the implementation of an abstraction should have no impact on clients; that is, their code should not have to be recompiled.</a:t>
            </a:r>
          </a:p>
          <a:p>
            <a:pPr lvl="1">
              <a:lnSpc>
                <a:spcPct val="90000"/>
              </a:lnSpc>
            </a:pPr>
            <a:r>
              <a:rPr lang="en-US" altLang="en-US" sz="1600"/>
              <a:t>You want to hide the implementation of an abstraction completely from clients.</a:t>
            </a:r>
          </a:p>
          <a:p>
            <a:pPr lvl="1">
              <a:lnSpc>
                <a:spcPct val="90000"/>
              </a:lnSpc>
            </a:pPr>
            <a:r>
              <a:rPr lang="en-US" altLang="en-US" sz="1600"/>
              <a:t>You have a proliferation of classes.  Such a class hierarchy may indicate the need for splitting an object into two parts.</a:t>
            </a:r>
          </a:p>
          <a:p>
            <a:pPr lvl="1">
              <a:lnSpc>
                <a:spcPct val="90000"/>
              </a:lnSpc>
            </a:pPr>
            <a:r>
              <a:rPr lang="en-US" altLang="en-US" sz="1600"/>
              <a:t>You want to share an implementation among multiple objects, perhaps using reference counting, and this fact should be hidden from the client.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99C44319-5BDC-40DF-9B1C-E1FF00DAC090}" type="slidenum">
              <a:rPr lang="en-US" altLang="en-US"/>
              <a:pPr/>
              <a:t>18</a:t>
            </a:fld>
            <a:endParaRPr lang="en-US" altLang="en-US"/>
          </a:p>
        </p:txBody>
      </p:sp>
      <p:graphicFrame>
        <p:nvGraphicFramePr>
          <p:cNvPr id="50178" name="Object 2"/>
          <p:cNvGraphicFramePr>
            <a:graphicFrameLocks noChangeAspect="1"/>
          </p:cNvGraphicFramePr>
          <p:nvPr/>
        </p:nvGraphicFramePr>
        <p:xfrm>
          <a:off x="1371600" y="914400"/>
          <a:ext cx="7065963" cy="3640138"/>
        </p:xfrm>
        <a:graphic>
          <a:graphicData uri="http://schemas.openxmlformats.org/presentationml/2006/ole">
            <mc:AlternateContent xmlns:mc="http://schemas.openxmlformats.org/markup-compatibility/2006">
              <mc:Choice xmlns:v="urn:schemas-microsoft-com:vml" Requires="v">
                <p:oleObj spid="_x0000_s50188" name="VISIO" r:id="rId4" imgW="8492760" imgH="4384080" progId="Visio.Drawing.6">
                  <p:embed/>
                </p:oleObj>
              </mc:Choice>
              <mc:Fallback>
                <p:oleObj name="VISIO" r:id="rId4" imgW="8492760" imgH="43840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914400"/>
                        <a:ext cx="7065963" cy="364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1A149B0E-3D54-41E7-889C-F3E8930D521C}" type="slidenum">
              <a:rPr lang="en-US" altLang="en-US"/>
              <a:pPr/>
              <a:t>19</a:t>
            </a:fld>
            <a:endParaRPr lang="en-US" altLang="en-US"/>
          </a:p>
        </p:txBody>
      </p:sp>
      <p:sp>
        <p:nvSpPr>
          <p:cNvPr id="51202" name="Rectangle 2"/>
          <p:cNvSpPr>
            <a:spLocks noGrp="1" noChangeArrowheads="1"/>
          </p:cNvSpPr>
          <p:nvPr>
            <p:ph type="title"/>
          </p:nvPr>
        </p:nvSpPr>
        <p:spPr/>
        <p:txBody>
          <a:bodyPr/>
          <a:lstStyle/>
          <a:p>
            <a:r>
              <a:rPr lang="en-US" altLang="en-US"/>
              <a:t>Composite</a:t>
            </a:r>
          </a:p>
        </p:txBody>
      </p:sp>
      <p:sp>
        <p:nvSpPr>
          <p:cNvPr id="51203" name="Rectangle 3"/>
          <p:cNvSpPr>
            <a:spLocks noGrp="1" noChangeArrowheads="1"/>
          </p:cNvSpPr>
          <p:nvPr>
            <p:ph type="body" idx="1"/>
          </p:nvPr>
        </p:nvSpPr>
        <p:spPr/>
        <p:txBody>
          <a:bodyPr/>
          <a:lstStyle/>
          <a:p>
            <a:r>
              <a:rPr lang="en-US" altLang="en-US"/>
              <a:t>Intent</a:t>
            </a:r>
          </a:p>
          <a:p>
            <a:pPr lvl="1"/>
            <a:r>
              <a:rPr lang="en-US" altLang="en-US"/>
              <a:t>Compose objects into tree structures to represent part-whole hierarchies.  Composite lets clients treat individual objects and compositions of objects uniformly.</a:t>
            </a:r>
          </a:p>
          <a:p>
            <a:r>
              <a:rPr lang="en-US" altLang="en-US"/>
              <a:t>Applicability – use composite when:</a:t>
            </a:r>
          </a:p>
          <a:p>
            <a:pPr lvl="1"/>
            <a:r>
              <a:rPr lang="en-US" altLang="en-US"/>
              <a:t>You want to represent part-whole hierarchies of objects.</a:t>
            </a:r>
          </a:p>
          <a:p>
            <a:pPr lvl="1"/>
            <a:r>
              <a:rPr lang="en-US" altLang="en-US"/>
              <a:t>You want clients to be able to ignore the difference between compositions of objects and individual objects.  Clients will treat all objects in the composite structure uniformly.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5"/>
          <p:cNvSpPr>
            <a:spLocks noGrp="1"/>
          </p:cNvSpPr>
          <p:nvPr>
            <p:ph type="ftr" sz="quarter" idx="11"/>
          </p:nvPr>
        </p:nvSpPr>
        <p:spPr/>
        <p:txBody>
          <a:bodyPr/>
          <a:lstStyle/>
          <a:p>
            <a:r>
              <a:rPr lang="en-US" altLang="en-US" dirty="0"/>
              <a:t>Pattern Summary</a:t>
            </a:r>
          </a:p>
        </p:txBody>
      </p:sp>
      <p:sp>
        <p:nvSpPr>
          <p:cNvPr id="6" name="Slide Number Placeholder 6"/>
          <p:cNvSpPr>
            <a:spLocks noGrp="1"/>
          </p:cNvSpPr>
          <p:nvPr>
            <p:ph type="sldNum" sz="quarter" idx="12"/>
          </p:nvPr>
        </p:nvSpPr>
        <p:spPr/>
        <p:txBody>
          <a:bodyPr/>
          <a:lstStyle/>
          <a:p>
            <a:fld id="{F8C4ADBF-39F0-47FB-BBB8-3A5BDB961764}" type="slidenum">
              <a:rPr lang="en-US" altLang="en-US"/>
              <a:pPr/>
              <a:t>2</a:t>
            </a:fld>
            <a:endParaRPr lang="en-US" altLang="en-US" dirty="0"/>
          </a:p>
        </p:txBody>
      </p:sp>
      <p:sp>
        <p:nvSpPr>
          <p:cNvPr id="36866" name="Rectangle 2"/>
          <p:cNvSpPr>
            <a:spLocks noGrp="1" noChangeArrowheads="1"/>
          </p:cNvSpPr>
          <p:nvPr>
            <p:ph type="title"/>
          </p:nvPr>
        </p:nvSpPr>
        <p:spPr/>
        <p:txBody>
          <a:bodyPr/>
          <a:lstStyle/>
          <a:p>
            <a:r>
              <a:rPr lang="en-US" altLang="en-US"/>
              <a:t>Contents</a:t>
            </a:r>
          </a:p>
        </p:txBody>
      </p:sp>
      <p:sp>
        <p:nvSpPr>
          <p:cNvPr id="36867" name="Rectangle 3"/>
          <p:cNvSpPr>
            <a:spLocks noGrp="1" noChangeArrowheads="1"/>
          </p:cNvSpPr>
          <p:nvPr>
            <p:ph type="body" sz="half" idx="1"/>
          </p:nvPr>
        </p:nvSpPr>
        <p:spPr/>
        <p:txBody>
          <a:bodyPr/>
          <a:lstStyle/>
          <a:p>
            <a:r>
              <a:rPr lang="en-US" altLang="en-US" sz="2000" dirty="0"/>
              <a:t>Abstract Factory</a:t>
            </a:r>
          </a:p>
          <a:p>
            <a:r>
              <a:rPr lang="en-US" altLang="en-US" sz="2000" dirty="0"/>
              <a:t>Builder</a:t>
            </a:r>
          </a:p>
          <a:p>
            <a:r>
              <a:rPr lang="en-US" altLang="en-US" sz="2000" dirty="0"/>
              <a:t>Factory Method</a:t>
            </a:r>
          </a:p>
          <a:p>
            <a:r>
              <a:rPr lang="en-US" altLang="en-US" sz="2000" dirty="0"/>
              <a:t>Prototype</a:t>
            </a:r>
          </a:p>
          <a:p>
            <a:r>
              <a:rPr lang="en-US" altLang="en-US" sz="2000" dirty="0"/>
              <a:t>Singleton</a:t>
            </a:r>
          </a:p>
          <a:p>
            <a:r>
              <a:rPr lang="en-US" altLang="en-US" sz="2000" dirty="0"/>
              <a:t>Adapter</a:t>
            </a:r>
          </a:p>
          <a:p>
            <a:r>
              <a:rPr lang="en-US" altLang="en-US" sz="2000" dirty="0"/>
              <a:t>Bridge</a:t>
            </a:r>
          </a:p>
          <a:p>
            <a:r>
              <a:rPr lang="en-US" altLang="en-US" sz="2000" dirty="0"/>
              <a:t>Composite</a:t>
            </a:r>
          </a:p>
          <a:p>
            <a:r>
              <a:rPr lang="en-US" altLang="en-US" sz="2000" dirty="0"/>
              <a:t>Decorator</a:t>
            </a:r>
          </a:p>
          <a:p>
            <a:r>
              <a:rPr lang="en-US" altLang="en-US" sz="2000" dirty="0"/>
              <a:t>Facade</a:t>
            </a:r>
          </a:p>
          <a:p>
            <a:r>
              <a:rPr lang="en-US" altLang="en-US" sz="2000" dirty="0"/>
              <a:t>Flyweight</a:t>
            </a:r>
          </a:p>
          <a:p>
            <a:r>
              <a:rPr lang="en-US" altLang="en-US" sz="2000" dirty="0"/>
              <a:t>Proxy</a:t>
            </a:r>
          </a:p>
        </p:txBody>
      </p:sp>
      <p:sp>
        <p:nvSpPr>
          <p:cNvPr id="36868" name="Rectangle 4"/>
          <p:cNvSpPr>
            <a:spLocks noGrp="1" noChangeArrowheads="1"/>
          </p:cNvSpPr>
          <p:nvPr>
            <p:ph type="body" sz="half" idx="2"/>
          </p:nvPr>
        </p:nvSpPr>
        <p:spPr>
          <a:xfrm>
            <a:off x="4953000" y="1371600"/>
            <a:ext cx="3733800" cy="4102100"/>
          </a:xfrm>
        </p:spPr>
        <p:txBody>
          <a:bodyPr/>
          <a:lstStyle/>
          <a:p>
            <a:r>
              <a:rPr lang="en-US" altLang="en-US" sz="2000" dirty="0"/>
              <a:t>Chain of Responsibility</a:t>
            </a:r>
          </a:p>
          <a:p>
            <a:r>
              <a:rPr lang="en-US" altLang="en-US" sz="2000" dirty="0"/>
              <a:t>Command</a:t>
            </a:r>
          </a:p>
          <a:p>
            <a:r>
              <a:rPr lang="en-US" altLang="en-US" sz="2000" dirty="0"/>
              <a:t>Interpreter</a:t>
            </a:r>
          </a:p>
          <a:p>
            <a:r>
              <a:rPr lang="en-US" altLang="en-US" sz="2000" dirty="0"/>
              <a:t>Iterator</a:t>
            </a:r>
          </a:p>
          <a:p>
            <a:r>
              <a:rPr lang="en-US" altLang="en-US" sz="2000" dirty="0"/>
              <a:t>Mediator</a:t>
            </a:r>
          </a:p>
          <a:p>
            <a:r>
              <a:rPr lang="en-US" altLang="en-US" sz="2000" dirty="0"/>
              <a:t>Memento</a:t>
            </a:r>
          </a:p>
          <a:p>
            <a:r>
              <a:rPr lang="en-US" altLang="en-US" sz="2000" dirty="0"/>
              <a:t>Observer</a:t>
            </a:r>
          </a:p>
          <a:p>
            <a:r>
              <a:rPr lang="en-US" altLang="en-US" sz="2000" dirty="0"/>
              <a:t>State</a:t>
            </a:r>
          </a:p>
          <a:p>
            <a:r>
              <a:rPr lang="en-US" altLang="en-US" sz="2000" dirty="0"/>
              <a:t>Strategy</a:t>
            </a:r>
          </a:p>
          <a:p>
            <a:r>
              <a:rPr lang="en-US" altLang="en-US" sz="2000" dirty="0"/>
              <a:t>Template Method</a:t>
            </a:r>
          </a:p>
          <a:p>
            <a:r>
              <a:rPr lang="en-US" altLang="en-US" sz="2000" dirty="0"/>
              <a:t>Visitor</a:t>
            </a:r>
          </a:p>
          <a:p>
            <a:endParaRPr lang="en-US" altLang="en-US" sz="2000" dirty="0"/>
          </a:p>
        </p:txBody>
      </p:sp>
      <p:sp>
        <p:nvSpPr>
          <p:cNvPr id="2" name="TextBox 1"/>
          <p:cNvSpPr txBox="1"/>
          <p:nvPr/>
        </p:nvSpPr>
        <p:spPr>
          <a:xfrm>
            <a:off x="2743200" y="1767989"/>
            <a:ext cx="1859035" cy="338554"/>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a:t>
            </a:r>
            <a:r>
              <a:rPr lang="en-US" sz="1600" dirty="0">
                <a:solidFill>
                  <a:schemeClr val="accent3"/>
                </a:solidFill>
              </a:rPr>
              <a:t>::</a:t>
            </a:r>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ConfigParser</a:t>
            </a:r>
            <a:endParaRPr lang="en-US" sz="1600" dirty="0">
              <a:solidFill>
                <a:schemeClr val="accent3"/>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a:off x="2753360" y="3962400"/>
            <a:ext cx="2161169"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XmlDocument::XElement</a:t>
            </a:r>
          </a:p>
        </p:txBody>
      </p:sp>
      <p:sp>
        <p:nvSpPr>
          <p:cNvPr id="9" name="TextBox 8"/>
          <p:cNvSpPr txBox="1"/>
          <p:nvPr/>
        </p:nvSpPr>
        <p:spPr>
          <a:xfrm>
            <a:off x="2780049" y="2893576"/>
            <a:ext cx="1639551"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Parser::Repository</a:t>
            </a:r>
          </a:p>
        </p:txBody>
      </p:sp>
      <p:sp>
        <p:nvSpPr>
          <p:cNvPr id="10" name="TextBox 9"/>
          <p:cNvSpPr txBox="1"/>
          <p:nvPr/>
        </p:nvSpPr>
        <p:spPr>
          <a:xfrm>
            <a:off x="2743200" y="4718953"/>
            <a:ext cx="1287532"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XmlDocument</a:t>
            </a:r>
          </a:p>
        </p:txBody>
      </p:sp>
      <p:sp>
        <p:nvSpPr>
          <p:cNvPr id="11" name="TextBox 10"/>
          <p:cNvSpPr txBox="1"/>
          <p:nvPr/>
        </p:nvSpPr>
        <p:spPr>
          <a:xfrm>
            <a:off x="7009714" y="1094303"/>
            <a:ext cx="1219886"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Parser::IRule</a:t>
            </a:r>
          </a:p>
        </p:txBody>
      </p:sp>
      <p:sp>
        <p:nvSpPr>
          <p:cNvPr id="12" name="TextBox 11"/>
          <p:cNvSpPr txBox="1"/>
          <p:nvPr/>
        </p:nvSpPr>
        <p:spPr>
          <a:xfrm>
            <a:off x="6692716" y="1791802"/>
            <a:ext cx="2019671" cy="307777"/>
          </a:xfrm>
          <a:prstGeom prst="rect">
            <a:avLst/>
          </a:prstGeom>
          <a:solidFill>
            <a:srgbClr val="8F6D58"/>
          </a:solidFill>
        </p:spPr>
        <p:txBody>
          <a:bodyPr wrap="squar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Parser::IRule-&gt;IAction</a:t>
            </a:r>
          </a:p>
        </p:txBody>
      </p:sp>
      <p:sp>
        <p:nvSpPr>
          <p:cNvPr id="13" name="TextBox 12"/>
          <p:cNvSpPr txBox="1"/>
          <p:nvPr/>
        </p:nvSpPr>
        <p:spPr>
          <a:xfrm>
            <a:off x="6644641" y="4365456"/>
            <a:ext cx="1270000" cy="307777"/>
          </a:xfrm>
          <a:prstGeom prst="rect">
            <a:avLst/>
          </a:prstGeom>
          <a:solidFill>
            <a:srgbClr val="8F6D58"/>
          </a:solidFill>
        </p:spPr>
        <p:txBody>
          <a:bodyPr wrap="squar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Parser::IRule</a:t>
            </a:r>
          </a:p>
        </p:txBody>
      </p:sp>
      <p:sp>
        <p:nvSpPr>
          <p:cNvPr id="14" name="TextBox 13"/>
          <p:cNvSpPr txBox="1"/>
          <p:nvPr/>
        </p:nvSpPr>
        <p:spPr>
          <a:xfrm>
            <a:off x="6446520" y="3972560"/>
            <a:ext cx="2194832"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Tokenizer::ConsumeState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5D44CD6D-35E9-46E9-81B3-C64863A88D44}" type="slidenum">
              <a:rPr lang="en-US" altLang="en-US"/>
              <a:pPr/>
              <a:t>20</a:t>
            </a:fld>
            <a:endParaRPr lang="en-US" altLang="en-US"/>
          </a:p>
        </p:txBody>
      </p:sp>
      <p:graphicFrame>
        <p:nvGraphicFramePr>
          <p:cNvPr id="52227" name="Object 1027"/>
          <p:cNvGraphicFramePr>
            <a:graphicFrameLocks noChangeAspect="1"/>
          </p:cNvGraphicFramePr>
          <p:nvPr/>
        </p:nvGraphicFramePr>
        <p:xfrm>
          <a:off x="1447800" y="779463"/>
          <a:ext cx="7027863" cy="4783137"/>
        </p:xfrm>
        <a:graphic>
          <a:graphicData uri="http://schemas.openxmlformats.org/presentationml/2006/ole">
            <mc:AlternateContent xmlns:mc="http://schemas.openxmlformats.org/markup-compatibility/2006">
              <mc:Choice xmlns:v="urn:schemas-microsoft-com:vml" Requires="v">
                <p:oleObj spid="_x0000_s52238" name="VISIO" r:id="rId4" imgW="7806960" imgH="5298480" progId="Visio.Drawing.6">
                  <p:embed/>
                </p:oleObj>
              </mc:Choice>
              <mc:Fallback>
                <p:oleObj name="VISIO" r:id="rId4" imgW="7806960" imgH="5298480" progId="Visio.Drawing.6">
                  <p:embed/>
                  <p:pic>
                    <p:nvPicPr>
                      <p:cNvPr id="0" name="Object 10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779463"/>
                        <a:ext cx="7027863" cy="4783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3460681" y="1336040"/>
            <a:ext cx="1766959"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AbstractXmlElement</a:t>
            </a:r>
          </a:p>
        </p:txBody>
      </p:sp>
      <p:sp>
        <p:nvSpPr>
          <p:cNvPr id="6" name="TextBox 5"/>
          <p:cNvSpPr txBox="1"/>
          <p:nvPr/>
        </p:nvSpPr>
        <p:spPr>
          <a:xfrm>
            <a:off x="4259194" y="5069840"/>
            <a:ext cx="1397498"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TaggedElement</a:t>
            </a:r>
          </a:p>
        </p:txBody>
      </p:sp>
      <p:sp>
        <p:nvSpPr>
          <p:cNvPr id="7" name="TextBox 6"/>
          <p:cNvSpPr txBox="1"/>
          <p:nvPr/>
        </p:nvSpPr>
        <p:spPr>
          <a:xfrm>
            <a:off x="2646680" y="4445000"/>
            <a:ext cx="1153777"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TextElement</a:t>
            </a:r>
          </a:p>
        </p:txBody>
      </p:sp>
      <p:sp>
        <p:nvSpPr>
          <p:cNvPr id="8" name="TextBox 7"/>
          <p:cNvSpPr txBox="1"/>
          <p:nvPr/>
        </p:nvSpPr>
        <p:spPr>
          <a:xfrm>
            <a:off x="970280" y="4434840"/>
            <a:ext cx="1585690"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CommentElement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a:t>Pattern Summary</a:t>
            </a:r>
          </a:p>
        </p:txBody>
      </p:sp>
      <p:sp>
        <p:nvSpPr>
          <p:cNvPr id="3" name="Slide Number Placeholder 2"/>
          <p:cNvSpPr>
            <a:spLocks noGrp="1"/>
          </p:cNvSpPr>
          <p:nvPr>
            <p:ph type="sldNum" sz="quarter" idx="12"/>
          </p:nvPr>
        </p:nvSpPr>
        <p:spPr/>
        <p:txBody>
          <a:bodyPr/>
          <a:lstStyle/>
          <a:p>
            <a:fld id="{BDAB2B46-2CD6-47E2-A939-24AEC012392E}" type="slidenum">
              <a:rPr lang="en-US" altLang="en-US" smtClean="0"/>
              <a:pPr/>
              <a:t>21</a:t>
            </a:fld>
            <a:endParaRPr lang="en-US" altLang="en-US"/>
          </a:p>
        </p:txBody>
      </p:sp>
      <p:pic>
        <p:nvPicPr>
          <p:cNvPr id="4" name="Picture 3"/>
          <p:cNvPicPr>
            <a:picLocks noChangeAspect="1"/>
          </p:cNvPicPr>
          <p:nvPr/>
        </p:nvPicPr>
        <p:blipFill>
          <a:blip r:embed="rId2"/>
          <a:stretch>
            <a:fillRect/>
          </a:stretch>
        </p:blipFill>
        <p:spPr>
          <a:xfrm>
            <a:off x="533400" y="228600"/>
            <a:ext cx="8305800" cy="4459990"/>
          </a:xfrm>
          <a:prstGeom prst="rect">
            <a:avLst/>
          </a:prstGeom>
        </p:spPr>
      </p:pic>
      <p:pic>
        <p:nvPicPr>
          <p:cNvPr id="5" name="Picture 4"/>
          <p:cNvPicPr>
            <a:picLocks noChangeAspect="1"/>
          </p:cNvPicPr>
          <p:nvPr/>
        </p:nvPicPr>
        <p:blipFill>
          <a:blip r:embed="rId3"/>
          <a:stretch>
            <a:fillRect/>
          </a:stretch>
        </p:blipFill>
        <p:spPr>
          <a:xfrm>
            <a:off x="1909762" y="3395663"/>
            <a:ext cx="6700838" cy="3081337"/>
          </a:xfrm>
          <a:prstGeom prst="rect">
            <a:avLst/>
          </a:prstGeom>
        </p:spPr>
      </p:pic>
    </p:spTree>
    <p:extLst>
      <p:ext uri="{BB962C8B-B14F-4D97-AF65-F5344CB8AC3E}">
        <p14:creationId xmlns:p14="http://schemas.microsoft.com/office/powerpoint/2010/main" val="2635579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23FAAB08-8947-484D-BEC5-244B19A8CFE3}" type="slidenum">
              <a:rPr lang="en-US" altLang="en-US"/>
              <a:pPr/>
              <a:t>22</a:t>
            </a:fld>
            <a:endParaRPr lang="en-US" altLang="en-US"/>
          </a:p>
        </p:txBody>
      </p:sp>
      <p:sp>
        <p:nvSpPr>
          <p:cNvPr id="53250" name="Rectangle 2"/>
          <p:cNvSpPr>
            <a:spLocks noGrp="1" noChangeArrowheads="1"/>
          </p:cNvSpPr>
          <p:nvPr>
            <p:ph type="title"/>
          </p:nvPr>
        </p:nvSpPr>
        <p:spPr/>
        <p:txBody>
          <a:bodyPr/>
          <a:lstStyle/>
          <a:p>
            <a:r>
              <a:rPr lang="en-US" altLang="en-US"/>
              <a:t>Decorator</a:t>
            </a:r>
          </a:p>
        </p:txBody>
      </p:sp>
      <p:sp>
        <p:nvSpPr>
          <p:cNvPr id="53251" name="Rectangle 3"/>
          <p:cNvSpPr>
            <a:spLocks noGrp="1" noChangeArrowheads="1"/>
          </p:cNvSpPr>
          <p:nvPr>
            <p:ph type="body" idx="1"/>
          </p:nvPr>
        </p:nvSpPr>
        <p:spPr/>
        <p:txBody>
          <a:bodyPr/>
          <a:lstStyle/>
          <a:p>
            <a:r>
              <a:rPr lang="en-US" altLang="en-US"/>
              <a:t>Intent</a:t>
            </a:r>
          </a:p>
          <a:p>
            <a:pPr lvl="1"/>
            <a:r>
              <a:rPr lang="en-US" altLang="en-US"/>
              <a:t>Attach additional responsibilities to an object dynamically.  Decorators provide a flexible alternative to subclassing for extending functionality.</a:t>
            </a:r>
          </a:p>
          <a:p>
            <a:r>
              <a:rPr lang="en-US" altLang="en-US"/>
              <a:t>Applicability – use Decorator:</a:t>
            </a:r>
          </a:p>
          <a:p>
            <a:pPr lvl="1"/>
            <a:r>
              <a:rPr lang="en-US" altLang="en-US"/>
              <a:t>To add responsibilities to individual objects dynamically and transparently, that is, without affecting other objects.</a:t>
            </a:r>
          </a:p>
          <a:p>
            <a:pPr lvl="1"/>
            <a:r>
              <a:rPr lang="en-US" altLang="en-US"/>
              <a:t>For responsibilities that can be withdrawn.</a:t>
            </a:r>
          </a:p>
          <a:p>
            <a:pPr lvl="1"/>
            <a:r>
              <a:rPr lang="en-US" altLang="en-US"/>
              <a:t>When extension by subclassing is impractical.  Sometimes a large number of independent extensions are possible and would produce an explosion of subclasses to support every combination.  Or a class definition may be hidden or otherwise unavailable for subclassing.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70469D9C-7129-459E-8A27-8643EB23A3B4}" type="slidenum">
              <a:rPr lang="en-US" altLang="en-US"/>
              <a:pPr/>
              <a:t>23</a:t>
            </a:fld>
            <a:endParaRPr lang="en-US" altLang="en-US"/>
          </a:p>
        </p:txBody>
      </p:sp>
      <p:graphicFrame>
        <p:nvGraphicFramePr>
          <p:cNvPr id="54275" name="Object 3"/>
          <p:cNvGraphicFramePr>
            <a:graphicFrameLocks noChangeAspect="1"/>
          </p:cNvGraphicFramePr>
          <p:nvPr/>
        </p:nvGraphicFramePr>
        <p:xfrm>
          <a:off x="1371600" y="762000"/>
          <a:ext cx="7162800" cy="5068888"/>
        </p:xfrm>
        <a:graphic>
          <a:graphicData uri="http://schemas.openxmlformats.org/presentationml/2006/ole">
            <mc:AlternateContent xmlns:mc="http://schemas.openxmlformats.org/markup-compatibility/2006">
              <mc:Choice xmlns:v="urn:schemas-microsoft-com:vml" Requires="v">
                <p:oleObj spid="_x0000_s54285" name="VISIO" r:id="rId4" imgW="8492760" imgH="6327360" progId="Visio.Drawing.6">
                  <p:embed/>
                </p:oleObj>
              </mc:Choice>
              <mc:Fallback>
                <p:oleObj name="VISIO" r:id="rId4" imgW="8492760" imgH="632736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762000"/>
                        <a:ext cx="7162800" cy="506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FFB5190D-7339-430F-8444-9E7E382C5341}" type="slidenum">
              <a:rPr lang="en-US" altLang="en-US"/>
              <a:pPr/>
              <a:t>24</a:t>
            </a:fld>
            <a:endParaRPr lang="en-US" altLang="en-US"/>
          </a:p>
        </p:txBody>
      </p:sp>
      <p:sp>
        <p:nvSpPr>
          <p:cNvPr id="55298" name="Rectangle 2"/>
          <p:cNvSpPr>
            <a:spLocks noGrp="1" noChangeArrowheads="1"/>
          </p:cNvSpPr>
          <p:nvPr>
            <p:ph type="title"/>
          </p:nvPr>
        </p:nvSpPr>
        <p:spPr/>
        <p:txBody>
          <a:bodyPr/>
          <a:lstStyle/>
          <a:p>
            <a:r>
              <a:rPr lang="en-US" altLang="en-US"/>
              <a:t>Facade</a:t>
            </a:r>
          </a:p>
        </p:txBody>
      </p:sp>
      <p:sp>
        <p:nvSpPr>
          <p:cNvPr id="55299" name="Rectangle 3"/>
          <p:cNvSpPr>
            <a:spLocks noGrp="1" noChangeArrowheads="1"/>
          </p:cNvSpPr>
          <p:nvPr>
            <p:ph type="body" idx="1"/>
          </p:nvPr>
        </p:nvSpPr>
        <p:spPr/>
        <p:txBody>
          <a:bodyPr/>
          <a:lstStyle/>
          <a:p>
            <a:pPr>
              <a:lnSpc>
                <a:spcPct val="90000"/>
              </a:lnSpc>
            </a:pPr>
            <a:r>
              <a:rPr lang="en-US" altLang="en-US" sz="2000"/>
              <a:t>Intent</a:t>
            </a:r>
          </a:p>
          <a:p>
            <a:pPr lvl="1">
              <a:lnSpc>
                <a:spcPct val="90000"/>
              </a:lnSpc>
            </a:pPr>
            <a:r>
              <a:rPr lang="en-US" altLang="en-US" sz="1800"/>
              <a:t>Provide a unified interface to a set of interfaces in a subsystem.  Facade defines a higher-level interface that makes the subsystem easier to use.</a:t>
            </a:r>
          </a:p>
          <a:p>
            <a:pPr>
              <a:lnSpc>
                <a:spcPct val="90000"/>
              </a:lnSpc>
            </a:pPr>
            <a:r>
              <a:rPr lang="en-US" altLang="en-US" sz="2000"/>
              <a:t>Applicability – use Facade when:</a:t>
            </a:r>
          </a:p>
          <a:p>
            <a:pPr lvl="1">
              <a:lnSpc>
                <a:spcPct val="90000"/>
              </a:lnSpc>
            </a:pPr>
            <a:r>
              <a:rPr lang="en-US" altLang="en-US" sz="1600"/>
              <a:t>You want to provide a simple interface to a complex subsystem.  Subsystems often get more complex as they evolve.  Most patterns, when applied, result in more and smaller classes.  This  This makes the subsystem more reusable and easier to customize, but it also becomes harder to use for clients that don’t need to customize it.  A façade can provide a simple default view of the subsystem that is good enough for most clients.  Only clients needing more customizability will need to look beyond the facade. </a:t>
            </a:r>
          </a:p>
          <a:p>
            <a:pPr lvl="1">
              <a:lnSpc>
                <a:spcPct val="90000"/>
              </a:lnSpc>
            </a:pPr>
            <a:r>
              <a:rPr lang="en-US" altLang="en-US" sz="1600"/>
              <a:t>There are many dependencies between clients and the implementation classes of an abstraction.  Introduce a facade to decouple the subsystem from clients and other subsystems, thereby promoting subsystem independence and portability.</a:t>
            </a:r>
          </a:p>
          <a:p>
            <a:pPr lvl="1">
              <a:lnSpc>
                <a:spcPct val="90000"/>
              </a:lnSpc>
            </a:pPr>
            <a:r>
              <a:rPr lang="en-US" altLang="en-US" sz="1600"/>
              <a:t>You want to layer your subsystems.  Use a facade to define an entry point to each subsystem level.  If subsystems are dependent, then you can simplify the depen-dencies between them by making them communicate with each other solely through their facades.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F86F5923-9681-4845-84DA-783EC24F1896}" type="slidenum">
              <a:rPr lang="en-US" altLang="en-US"/>
              <a:pPr/>
              <a:t>25</a:t>
            </a:fld>
            <a:endParaRPr lang="en-US" altLang="en-US"/>
          </a:p>
        </p:txBody>
      </p:sp>
      <p:graphicFrame>
        <p:nvGraphicFramePr>
          <p:cNvPr id="56323" name="Object 3"/>
          <p:cNvGraphicFramePr>
            <a:graphicFrameLocks noChangeAspect="1"/>
          </p:cNvGraphicFramePr>
          <p:nvPr/>
        </p:nvGraphicFramePr>
        <p:xfrm>
          <a:off x="1600200" y="914400"/>
          <a:ext cx="6953250" cy="3709988"/>
        </p:xfrm>
        <a:graphic>
          <a:graphicData uri="http://schemas.openxmlformats.org/presentationml/2006/ole">
            <mc:AlternateContent xmlns:mc="http://schemas.openxmlformats.org/markup-compatibility/2006">
              <mc:Choice xmlns:v="urn:schemas-microsoft-com:vml" Requires="v">
                <p:oleObj spid="_x0000_s56334" name="VISIO" r:id="rId4" imgW="9407160" imgH="5527080" progId="Visio.Drawing.6">
                  <p:embed/>
                </p:oleObj>
              </mc:Choice>
              <mc:Fallback>
                <p:oleObj name="VISIO" r:id="rId4" imgW="9407160" imgH="552708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914400"/>
                        <a:ext cx="6953250" cy="3709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3437573" y="1371600"/>
            <a:ext cx="1287532"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XmlDocument</a:t>
            </a:r>
          </a:p>
        </p:txBody>
      </p:sp>
      <p:sp>
        <p:nvSpPr>
          <p:cNvPr id="6" name="TextBox 5"/>
          <p:cNvSpPr txBox="1"/>
          <p:nvPr/>
        </p:nvSpPr>
        <p:spPr>
          <a:xfrm>
            <a:off x="6239441" y="2217639"/>
            <a:ext cx="1470403"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AbstractElement</a:t>
            </a:r>
          </a:p>
        </p:txBody>
      </p:sp>
      <p:sp>
        <p:nvSpPr>
          <p:cNvPr id="7" name="TextBox 6"/>
          <p:cNvSpPr txBox="1"/>
          <p:nvPr/>
        </p:nvSpPr>
        <p:spPr>
          <a:xfrm>
            <a:off x="5273040" y="4404360"/>
            <a:ext cx="1397498"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TaggedElement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a:t>Pattern Summary</a:t>
            </a:r>
          </a:p>
        </p:txBody>
      </p:sp>
      <p:sp>
        <p:nvSpPr>
          <p:cNvPr id="3" name="Slide Number Placeholder 2"/>
          <p:cNvSpPr>
            <a:spLocks noGrp="1"/>
          </p:cNvSpPr>
          <p:nvPr>
            <p:ph type="sldNum" sz="quarter" idx="12"/>
          </p:nvPr>
        </p:nvSpPr>
        <p:spPr/>
        <p:txBody>
          <a:bodyPr/>
          <a:lstStyle/>
          <a:p>
            <a:fld id="{BDAB2B46-2CD6-47E2-A939-24AEC012392E}" type="slidenum">
              <a:rPr lang="en-US" altLang="en-US" smtClean="0"/>
              <a:pPr/>
              <a:t>26</a:t>
            </a:fld>
            <a:endParaRPr lang="en-US" altLang="en-US"/>
          </a:p>
        </p:txBody>
      </p:sp>
      <p:pic>
        <p:nvPicPr>
          <p:cNvPr id="4" name="Picture 3"/>
          <p:cNvPicPr>
            <a:picLocks noChangeAspect="1"/>
          </p:cNvPicPr>
          <p:nvPr/>
        </p:nvPicPr>
        <p:blipFill>
          <a:blip r:embed="rId2"/>
          <a:stretch>
            <a:fillRect/>
          </a:stretch>
        </p:blipFill>
        <p:spPr>
          <a:xfrm>
            <a:off x="228600" y="304800"/>
            <a:ext cx="8763000" cy="6143625"/>
          </a:xfrm>
          <a:prstGeom prst="rect">
            <a:avLst/>
          </a:prstGeom>
        </p:spPr>
      </p:pic>
    </p:spTree>
    <p:extLst>
      <p:ext uri="{BB962C8B-B14F-4D97-AF65-F5344CB8AC3E}">
        <p14:creationId xmlns:p14="http://schemas.microsoft.com/office/powerpoint/2010/main" val="286739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D80964C8-B56A-4A43-9693-CBA4978E9FFF}" type="slidenum">
              <a:rPr lang="en-US" altLang="en-US"/>
              <a:pPr/>
              <a:t>27</a:t>
            </a:fld>
            <a:endParaRPr lang="en-US" altLang="en-US"/>
          </a:p>
        </p:txBody>
      </p:sp>
      <p:sp>
        <p:nvSpPr>
          <p:cNvPr id="57346" name="Rectangle 2"/>
          <p:cNvSpPr>
            <a:spLocks noGrp="1" noChangeArrowheads="1"/>
          </p:cNvSpPr>
          <p:nvPr>
            <p:ph type="title"/>
          </p:nvPr>
        </p:nvSpPr>
        <p:spPr/>
        <p:txBody>
          <a:bodyPr/>
          <a:lstStyle/>
          <a:p>
            <a:r>
              <a:rPr lang="en-US" altLang="en-US"/>
              <a:t>Flyweight</a:t>
            </a:r>
          </a:p>
        </p:txBody>
      </p:sp>
      <p:sp>
        <p:nvSpPr>
          <p:cNvPr id="57347" name="Rectangle 3"/>
          <p:cNvSpPr>
            <a:spLocks noGrp="1" noChangeArrowheads="1"/>
          </p:cNvSpPr>
          <p:nvPr>
            <p:ph type="body" idx="1"/>
          </p:nvPr>
        </p:nvSpPr>
        <p:spPr/>
        <p:txBody>
          <a:bodyPr/>
          <a:lstStyle/>
          <a:p>
            <a:pPr>
              <a:lnSpc>
                <a:spcPct val="90000"/>
              </a:lnSpc>
            </a:pPr>
            <a:r>
              <a:rPr lang="en-US" altLang="en-US"/>
              <a:t>Intent</a:t>
            </a:r>
          </a:p>
          <a:p>
            <a:pPr lvl="1">
              <a:lnSpc>
                <a:spcPct val="90000"/>
              </a:lnSpc>
            </a:pPr>
            <a:r>
              <a:rPr lang="en-US" altLang="en-US"/>
              <a:t>Use sharing to support large numbers of fine-grained objects efficiently.</a:t>
            </a:r>
          </a:p>
          <a:p>
            <a:pPr>
              <a:lnSpc>
                <a:spcPct val="90000"/>
              </a:lnSpc>
            </a:pPr>
            <a:r>
              <a:rPr lang="en-US" altLang="en-US"/>
              <a:t>Applicability – apply the Flyweight pattern when </a:t>
            </a:r>
            <a:r>
              <a:rPr lang="en-US" altLang="en-US" i="1" u="sng"/>
              <a:t>all</a:t>
            </a:r>
            <a:r>
              <a:rPr lang="en-US" altLang="en-US"/>
              <a:t> of the following are true:</a:t>
            </a:r>
          </a:p>
          <a:p>
            <a:pPr lvl="1">
              <a:lnSpc>
                <a:spcPct val="90000"/>
              </a:lnSpc>
            </a:pPr>
            <a:r>
              <a:rPr lang="en-US" altLang="en-US"/>
              <a:t>An application uses a large number of objects.</a:t>
            </a:r>
          </a:p>
          <a:p>
            <a:pPr lvl="1">
              <a:lnSpc>
                <a:spcPct val="90000"/>
              </a:lnSpc>
            </a:pPr>
            <a:r>
              <a:rPr lang="en-US" altLang="en-US"/>
              <a:t>Storage costs are high because of the sheer quantity of objects.</a:t>
            </a:r>
          </a:p>
          <a:p>
            <a:pPr lvl="1">
              <a:lnSpc>
                <a:spcPct val="90000"/>
              </a:lnSpc>
            </a:pPr>
            <a:r>
              <a:rPr lang="en-US" altLang="en-US"/>
              <a:t>Most object sate can be made extrinsic.</a:t>
            </a:r>
          </a:p>
          <a:p>
            <a:pPr lvl="1">
              <a:lnSpc>
                <a:spcPct val="90000"/>
              </a:lnSpc>
            </a:pPr>
            <a:r>
              <a:rPr lang="en-US" altLang="en-US"/>
              <a:t>Many groups o objects may be replaced by relatively few shared objects once extrinsic state is removed.</a:t>
            </a:r>
          </a:p>
          <a:p>
            <a:pPr lvl="1">
              <a:lnSpc>
                <a:spcPct val="90000"/>
              </a:lnSpc>
            </a:pPr>
            <a:r>
              <a:rPr lang="en-US" altLang="en-US"/>
              <a:t>Application doesn’t depend on object identity.  Since flyweight objects may be shared, identity tests will return true for concept-ually distinct objects.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0F62F096-D7F5-40AA-9D48-0E929EAACAB9}" type="slidenum">
              <a:rPr lang="en-US" altLang="en-US"/>
              <a:pPr/>
              <a:t>28</a:t>
            </a:fld>
            <a:endParaRPr lang="en-US" altLang="en-US"/>
          </a:p>
        </p:txBody>
      </p:sp>
      <p:graphicFrame>
        <p:nvGraphicFramePr>
          <p:cNvPr id="58370" name="Object 2"/>
          <p:cNvGraphicFramePr>
            <a:graphicFrameLocks noChangeAspect="1"/>
          </p:cNvGraphicFramePr>
          <p:nvPr/>
        </p:nvGraphicFramePr>
        <p:xfrm>
          <a:off x="1371600" y="685800"/>
          <a:ext cx="7123113" cy="4572000"/>
        </p:xfrm>
        <a:graphic>
          <a:graphicData uri="http://schemas.openxmlformats.org/presentationml/2006/ole">
            <mc:AlternateContent xmlns:mc="http://schemas.openxmlformats.org/markup-compatibility/2006">
              <mc:Choice xmlns:v="urn:schemas-microsoft-com:vml" Requires="v">
                <p:oleObj spid="_x0000_s58380" name="VISIO" r:id="rId4" imgW="8607240" imgH="5085720" progId="Visio.Drawing.6">
                  <p:embed/>
                </p:oleObj>
              </mc:Choice>
              <mc:Fallback>
                <p:oleObj name="VISIO" r:id="rId4" imgW="8607240" imgH="508572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685800"/>
                        <a:ext cx="7123113"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629A066F-7743-4AFD-BB45-E21B675E621E}" type="slidenum">
              <a:rPr lang="en-US" altLang="en-US"/>
              <a:pPr/>
              <a:t>29</a:t>
            </a:fld>
            <a:endParaRPr lang="en-US" altLang="en-US"/>
          </a:p>
        </p:txBody>
      </p:sp>
      <p:sp>
        <p:nvSpPr>
          <p:cNvPr id="59394" name="Rectangle 2"/>
          <p:cNvSpPr>
            <a:spLocks noGrp="1" noChangeArrowheads="1"/>
          </p:cNvSpPr>
          <p:nvPr>
            <p:ph type="title"/>
          </p:nvPr>
        </p:nvSpPr>
        <p:spPr/>
        <p:txBody>
          <a:bodyPr/>
          <a:lstStyle/>
          <a:p>
            <a:r>
              <a:rPr lang="en-US" altLang="en-US"/>
              <a:t>Proxy</a:t>
            </a:r>
          </a:p>
        </p:txBody>
      </p:sp>
      <p:sp>
        <p:nvSpPr>
          <p:cNvPr id="59395" name="Rectangle 3"/>
          <p:cNvSpPr>
            <a:spLocks noGrp="1" noChangeArrowheads="1"/>
          </p:cNvSpPr>
          <p:nvPr>
            <p:ph type="body" idx="1"/>
          </p:nvPr>
        </p:nvSpPr>
        <p:spPr>
          <a:xfrm>
            <a:off x="1066800" y="1371600"/>
            <a:ext cx="7620000" cy="4800600"/>
          </a:xfrm>
        </p:spPr>
        <p:txBody>
          <a:bodyPr/>
          <a:lstStyle/>
          <a:p>
            <a:pPr>
              <a:lnSpc>
                <a:spcPct val="90000"/>
              </a:lnSpc>
            </a:pPr>
            <a:r>
              <a:rPr lang="en-US" altLang="en-US"/>
              <a:t>Intent</a:t>
            </a:r>
          </a:p>
          <a:p>
            <a:pPr lvl="1">
              <a:lnSpc>
                <a:spcPct val="90000"/>
              </a:lnSpc>
            </a:pPr>
            <a:r>
              <a:rPr lang="en-US" altLang="en-US"/>
              <a:t>Provide a surrogate or placeholder for another object to control access to it.</a:t>
            </a:r>
          </a:p>
          <a:p>
            <a:pPr>
              <a:lnSpc>
                <a:spcPct val="90000"/>
              </a:lnSpc>
            </a:pPr>
            <a:r>
              <a:rPr lang="en-US" altLang="en-US"/>
              <a:t>Applicability</a:t>
            </a:r>
          </a:p>
          <a:p>
            <a:pPr lvl="1">
              <a:lnSpc>
                <a:spcPct val="90000"/>
              </a:lnSpc>
            </a:pPr>
            <a:r>
              <a:rPr lang="en-US" altLang="en-US"/>
              <a:t>A remote proxy provides a local representative for an object in a different address space.</a:t>
            </a:r>
          </a:p>
          <a:p>
            <a:pPr lvl="1">
              <a:lnSpc>
                <a:spcPct val="90000"/>
              </a:lnSpc>
            </a:pPr>
            <a:r>
              <a:rPr lang="en-US" altLang="en-US"/>
              <a:t>A virtual proxy creates expensive objects on demand.</a:t>
            </a:r>
          </a:p>
          <a:p>
            <a:pPr lvl="1">
              <a:lnSpc>
                <a:spcPct val="90000"/>
              </a:lnSpc>
            </a:pPr>
            <a:r>
              <a:rPr lang="en-US" altLang="en-US"/>
              <a:t>A protection proxy controls access to the original object Protection proxies are useful when objects should have different access rights.</a:t>
            </a:r>
          </a:p>
          <a:p>
            <a:pPr lvl="1">
              <a:lnSpc>
                <a:spcPct val="90000"/>
              </a:lnSpc>
            </a:pPr>
            <a:r>
              <a:rPr lang="en-US" altLang="en-US"/>
              <a:t>A smart reference is a replacement for a bare pointer that performs additional actions when an object is accessed, e.g., reference counting, loading persistent objects when referenced, and managing object locks when referencing the real object in a multi-threaded environment.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26CA97E8-1133-40AB-8197-72F95435DBB5}" type="slidenum">
              <a:rPr lang="en-US" altLang="en-US"/>
              <a:pPr/>
              <a:t>3</a:t>
            </a:fld>
            <a:endParaRPr lang="en-US" altLang="en-US"/>
          </a:p>
        </p:txBody>
      </p:sp>
      <p:sp>
        <p:nvSpPr>
          <p:cNvPr id="30722" name="Rectangle 2"/>
          <p:cNvSpPr>
            <a:spLocks noGrp="1" noChangeArrowheads="1"/>
          </p:cNvSpPr>
          <p:nvPr>
            <p:ph type="title"/>
          </p:nvPr>
        </p:nvSpPr>
        <p:spPr/>
        <p:txBody>
          <a:bodyPr/>
          <a:lstStyle/>
          <a:p>
            <a:r>
              <a:rPr lang="en-US" altLang="en-US"/>
              <a:t>Abstract Factory</a:t>
            </a:r>
          </a:p>
        </p:txBody>
      </p:sp>
      <p:sp>
        <p:nvSpPr>
          <p:cNvPr id="30723" name="Rectangle 3"/>
          <p:cNvSpPr>
            <a:spLocks noGrp="1" noChangeArrowheads="1"/>
          </p:cNvSpPr>
          <p:nvPr>
            <p:ph type="body" idx="1"/>
          </p:nvPr>
        </p:nvSpPr>
        <p:spPr/>
        <p:txBody>
          <a:bodyPr/>
          <a:lstStyle/>
          <a:p>
            <a:r>
              <a:rPr lang="en-US" altLang="en-US"/>
              <a:t>Intent:</a:t>
            </a:r>
          </a:p>
          <a:p>
            <a:pPr lvl="1"/>
            <a:r>
              <a:rPr lang="en-US" altLang="en-US"/>
              <a:t>Provide an interface for creating families of related or dependent objects without specifying their concrete classes.</a:t>
            </a:r>
          </a:p>
          <a:p>
            <a:r>
              <a:rPr lang="en-US" altLang="en-US"/>
              <a:t>Applicability – Use this pattern when:</a:t>
            </a:r>
          </a:p>
          <a:p>
            <a:pPr lvl="1"/>
            <a:r>
              <a:rPr lang="en-US" altLang="en-US"/>
              <a:t>A system should be independent of how its products are created, composed, and represented.</a:t>
            </a:r>
          </a:p>
          <a:p>
            <a:pPr lvl="1"/>
            <a:r>
              <a:rPr lang="en-US" altLang="en-US"/>
              <a:t>A system should be configured with one of multiple families of products.</a:t>
            </a:r>
          </a:p>
          <a:p>
            <a:pPr lvl="1"/>
            <a:r>
              <a:rPr lang="en-US" altLang="en-US"/>
              <a:t>A family of related product objects is designed to be used together, and you need to enforce this constraint.</a:t>
            </a:r>
          </a:p>
          <a:p>
            <a:pPr lvl="1"/>
            <a:r>
              <a:rPr lang="en-US" altLang="en-US"/>
              <a:t>You want to provide a class library of products, and you want to reveal just their interfaces, not their implementations.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D388429D-FA52-4BBD-9DC4-30B87B3A8D9C}" type="slidenum">
              <a:rPr lang="en-US" altLang="en-US"/>
              <a:pPr/>
              <a:t>30</a:t>
            </a:fld>
            <a:endParaRPr lang="en-US" altLang="en-US"/>
          </a:p>
        </p:txBody>
      </p:sp>
      <p:graphicFrame>
        <p:nvGraphicFramePr>
          <p:cNvPr id="60418" name="Object 2"/>
          <p:cNvGraphicFramePr>
            <a:graphicFrameLocks noChangeAspect="1"/>
          </p:cNvGraphicFramePr>
          <p:nvPr/>
        </p:nvGraphicFramePr>
        <p:xfrm>
          <a:off x="1447800" y="838200"/>
          <a:ext cx="7051675" cy="4249738"/>
        </p:xfrm>
        <a:graphic>
          <a:graphicData uri="http://schemas.openxmlformats.org/presentationml/2006/ole">
            <mc:AlternateContent xmlns:mc="http://schemas.openxmlformats.org/markup-compatibility/2006">
              <mc:Choice xmlns:v="urn:schemas-microsoft-com:vml" Requires="v">
                <p:oleObj spid="_x0000_s60428" name="VISIO" r:id="rId4" imgW="7853400" imgH="4841280" progId="Visio.Drawing.6">
                  <p:embed/>
                </p:oleObj>
              </mc:Choice>
              <mc:Fallback>
                <p:oleObj name="VISIO" r:id="rId4" imgW="7853400" imgH="48412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838200"/>
                        <a:ext cx="7051675" cy="4249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A9D438EC-5443-4453-A837-76EF396FE720}" type="slidenum">
              <a:rPr lang="en-US" altLang="en-US"/>
              <a:pPr/>
              <a:t>31</a:t>
            </a:fld>
            <a:endParaRPr lang="en-US" altLang="en-US"/>
          </a:p>
        </p:txBody>
      </p:sp>
      <p:sp>
        <p:nvSpPr>
          <p:cNvPr id="61442" name="Rectangle 2"/>
          <p:cNvSpPr>
            <a:spLocks noGrp="1" noChangeArrowheads="1"/>
          </p:cNvSpPr>
          <p:nvPr>
            <p:ph type="title"/>
          </p:nvPr>
        </p:nvSpPr>
        <p:spPr/>
        <p:txBody>
          <a:bodyPr/>
          <a:lstStyle/>
          <a:p>
            <a:r>
              <a:rPr lang="en-US" altLang="en-US"/>
              <a:t>Chain of Responsibility</a:t>
            </a:r>
          </a:p>
        </p:txBody>
      </p:sp>
      <p:sp>
        <p:nvSpPr>
          <p:cNvPr id="61443" name="Rectangle 3"/>
          <p:cNvSpPr>
            <a:spLocks noGrp="1" noChangeArrowheads="1"/>
          </p:cNvSpPr>
          <p:nvPr>
            <p:ph type="body" idx="1"/>
          </p:nvPr>
        </p:nvSpPr>
        <p:spPr/>
        <p:txBody>
          <a:bodyPr/>
          <a:lstStyle/>
          <a:p>
            <a:r>
              <a:rPr lang="en-US" altLang="en-US"/>
              <a:t>Intent</a:t>
            </a:r>
          </a:p>
          <a:p>
            <a:pPr lvl="1"/>
            <a:r>
              <a:rPr lang="en-US" altLang="en-US"/>
              <a:t>Avoid coupling the sender of a request to its receiver by giving more than one object a chance to handle the request.  Chain the receiving objects and pass the request along the chain until an object handles it.</a:t>
            </a:r>
          </a:p>
          <a:p>
            <a:r>
              <a:rPr lang="en-US" altLang="en-US"/>
              <a:t>Applicability – use Chain of Responsibility when:</a:t>
            </a:r>
          </a:p>
          <a:p>
            <a:pPr lvl="1"/>
            <a:r>
              <a:rPr lang="en-US" altLang="en-US"/>
              <a:t>More than one object may handle a request, and the handler isn’t known a’priori.  The handler should by ascertained automatically.</a:t>
            </a:r>
          </a:p>
          <a:p>
            <a:pPr lvl="1"/>
            <a:r>
              <a:rPr lang="en-US" altLang="en-US"/>
              <a:t>You want to issue a request to one of several objects without specifying the receiver explicitly.</a:t>
            </a:r>
          </a:p>
          <a:p>
            <a:pPr lvl="1"/>
            <a:r>
              <a:rPr lang="en-US" altLang="en-US"/>
              <a:t>The set of objects that can handle a request should be specified dynamically.</a:t>
            </a:r>
          </a:p>
          <a:p>
            <a:pPr lvl="1"/>
            <a:endParaRPr lang="en-US"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D390DE27-08C1-4642-B9FF-4F151CEA4389}" type="slidenum">
              <a:rPr lang="en-US" altLang="en-US"/>
              <a:pPr/>
              <a:t>32</a:t>
            </a:fld>
            <a:endParaRPr lang="en-US" altLang="en-US"/>
          </a:p>
        </p:txBody>
      </p:sp>
      <p:graphicFrame>
        <p:nvGraphicFramePr>
          <p:cNvPr id="62466" name="Object 2"/>
          <p:cNvGraphicFramePr>
            <a:graphicFrameLocks noChangeAspect="1"/>
          </p:cNvGraphicFramePr>
          <p:nvPr/>
        </p:nvGraphicFramePr>
        <p:xfrm>
          <a:off x="2133600" y="914400"/>
          <a:ext cx="5532438" cy="4156075"/>
        </p:xfrm>
        <a:graphic>
          <a:graphicData uri="http://schemas.openxmlformats.org/presentationml/2006/ole">
            <mc:AlternateContent xmlns:mc="http://schemas.openxmlformats.org/markup-compatibility/2006">
              <mc:Choice xmlns:v="urn:schemas-microsoft-com:vml" Requires="v">
                <p:oleObj spid="_x0000_s62477" name="VISIO" r:id="rId4" imgW="5533200" imgH="4155480" progId="Visio.Drawing.6">
                  <p:embed/>
                </p:oleObj>
              </mc:Choice>
              <mc:Fallback>
                <p:oleObj name="VISIO" r:id="rId4" imgW="5533200" imgH="41554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914400"/>
                        <a:ext cx="5532438" cy="415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1912868" y="2286000"/>
            <a:ext cx="677493"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a:t>
            </a:r>
          </a:p>
        </p:txBody>
      </p:sp>
      <p:sp>
        <p:nvSpPr>
          <p:cNvPr id="6" name="TextBox 5"/>
          <p:cNvSpPr txBox="1"/>
          <p:nvPr/>
        </p:nvSpPr>
        <p:spPr>
          <a:xfrm>
            <a:off x="4714240" y="2096551"/>
            <a:ext cx="598818"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IRule</a:t>
            </a:r>
          </a:p>
        </p:txBody>
      </p:sp>
      <p:sp>
        <p:nvSpPr>
          <p:cNvPr id="7" name="TextBox 6"/>
          <p:cNvSpPr txBox="1"/>
          <p:nvPr/>
        </p:nvSpPr>
        <p:spPr>
          <a:xfrm>
            <a:off x="2667000" y="5181600"/>
            <a:ext cx="1101199"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BeginScope</a:t>
            </a:r>
          </a:p>
        </p:txBody>
      </p:sp>
      <p:sp>
        <p:nvSpPr>
          <p:cNvPr id="8" name="TextBox 7"/>
          <p:cNvSpPr txBox="1"/>
          <p:nvPr/>
        </p:nvSpPr>
        <p:spPr>
          <a:xfrm>
            <a:off x="6096000" y="5181600"/>
            <a:ext cx="959237"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EndScope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a:t>Pattern Summary</a:t>
            </a:r>
          </a:p>
        </p:txBody>
      </p:sp>
      <p:sp>
        <p:nvSpPr>
          <p:cNvPr id="3" name="Slide Number Placeholder 2"/>
          <p:cNvSpPr>
            <a:spLocks noGrp="1"/>
          </p:cNvSpPr>
          <p:nvPr>
            <p:ph type="sldNum" sz="quarter" idx="12"/>
          </p:nvPr>
        </p:nvSpPr>
        <p:spPr/>
        <p:txBody>
          <a:bodyPr/>
          <a:lstStyle/>
          <a:p>
            <a:fld id="{BDAB2B46-2CD6-47E2-A939-24AEC012392E}" type="slidenum">
              <a:rPr lang="en-US" altLang="en-US" smtClean="0"/>
              <a:pPr/>
              <a:t>33</a:t>
            </a:fld>
            <a:endParaRPr lang="en-US" altLang="en-US"/>
          </a:p>
        </p:txBody>
      </p:sp>
      <p:pic>
        <p:nvPicPr>
          <p:cNvPr id="4" name="Picture 3"/>
          <p:cNvPicPr>
            <a:picLocks noChangeAspect="1"/>
          </p:cNvPicPr>
          <p:nvPr/>
        </p:nvPicPr>
        <p:blipFill>
          <a:blip r:embed="rId2"/>
          <a:stretch>
            <a:fillRect/>
          </a:stretch>
        </p:blipFill>
        <p:spPr>
          <a:xfrm>
            <a:off x="1143000" y="304800"/>
            <a:ext cx="5105400" cy="2895600"/>
          </a:xfrm>
          <a:prstGeom prst="rect">
            <a:avLst/>
          </a:prstGeom>
        </p:spPr>
      </p:pic>
      <p:pic>
        <p:nvPicPr>
          <p:cNvPr id="5" name="Picture 4"/>
          <p:cNvPicPr>
            <a:picLocks noChangeAspect="1"/>
          </p:cNvPicPr>
          <p:nvPr/>
        </p:nvPicPr>
        <p:blipFill>
          <a:blip r:embed="rId3"/>
          <a:stretch>
            <a:fillRect/>
          </a:stretch>
        </p:blipFill>
        <p:spPr>
          <a:xfrm>
            <a:off x="3452813" y="2743200"/>
            <a:ext cx="5586413" cy="3971925"/>
          </a:xfrm>
          <a:prstGeom prst="rect">
            <a:avLst/>
          </a:prstGeom>
        </p:spPr>
      </p:pic>
    </p:spTree>
    <p:extLst>
      <p:ext uri="{BB962C8B-B14F-4D97-AF65-F5344CB8AC3E}">
        <p14:creationId xmlns:p14="http://schemas.microsoft.com/office/powerpoint/2010/main" val="3004774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B5D93127-819D-4714-915E-33292919F091}" type="slidenum">
              <a:rPr lang="en-US" altLang="en-US"/>
              <a:pPr/>
              <a:t>34</a:t>
            </a:fld>
            <a:endParaRPr lang="en-US" altLang="en-US"/>
          </a:p>
        </p:txBody>
      </p:sp>
      <p:sp>
        <p:nvSpPr>
          <p:cNvPr id="63490" name="Rectangle 2"/>
          <p:cNvSpPr>
            <a:spLocks noGrp="1" noChangeArrowheads="1"/>
          </p:cNvSpPr>
          <p:nvPr>
            <p:ph type="title"/>
          </p:nvPr>
        </p:nvSpPr>
        <p:spPr/>
        <p:txBody>
          <a:bodyPr/>
          <a:lstStyle/>
          <a:p>
            <a:r>
              <a:rPr lang="en-US" altLang="en-US"/>
              <a:t>Command</a:t>
            </a:r>
          </a:p>
        </p:txBody>
      </p:sp>
      <p:sp>
        <p:nvSpPr>
          <p:cNvPr id="63491" name="Rectangle 3"/>
          <p:cNvSpPr>
            <a:spLocks noGrp="1" noChangeArrowheads="1"/>
          </p:cNvSpPr>
          <p:nvPr>
            <p:ph type="body" idx="1"/>
          </p:nvPr>
        </p:nvSpPr>
        <p:spPr/>
        <p:txBody>
          <a:bodyPr/>
          <a:lstStyle/>
          <a:p>
            <a:r>
              <a:rPr lang="en-US" altLang="en-US" sz="2000"/>
              <a:t>Intent</a:t>
            </a:r>
          </a:p>
          <a:p>
            <a:pPr lvl="1"/>
            <a:r>
              <a:rPr lang="en-US" altLang="en-US" sz="1800"/>
              <a:t>Encapsulate a request as an object, thereby letting you parameterize clients with different requests, queue or log requests, and support undoable operations.</a:t>
            </a:r>
          </a:p>
          <a:p>
            <a:r>
              <a:rPr lang="en-US" altLang="en-US" sz="2000"/>
              <a:t>Applicability – use Command when you want to:</a:t>
            </a:r>
          </a:p>
          <a:p>
            <a:pPr lvl="1"/>
            <a:r>
              <a:rPr lang="en-US" altLang="en-US" sz="1400"/>
              <a:t>Parameterize objects by an action to perform.  You can express such parameterization in a procedural language with a callback function, that is, a function that’s registered somewhere to be called at a later point.  Commands are an object-oriented replacement for callbacks.</a:t>
            </a:r>
          </a:p>
          <a:p>
            <a:pPr lvl="1"/>
            <a:r>
              <a:rPr lang="en-US" altLang="en-US" sz="1400"/>
              <a:t>Specify, queue, and execute requests at different times.  A Command object can have a lifetime independent of the original request.  If the receiver of a request can be represented in an address space-independent way, then you can transfer a command object for the request to a different process and fulfill the request there.</a:t>
            </a:r>
          </a:p>
          <a:p>
            <a:pPr lvl="1"/>
            <a:r>
              <a:rPr lang="en-US" altLang="en-US" sz="1400"/>
              <a:t>Support undo.  The Command’s Execute operation can store state for reversing its effects in the command itself. </a:t>
            </a:r>
          </a:p>
          <a:p>
            <a:pPr lvl="1"/>
            <a:r>
              <a:rPr lang="en-US" altLang="en-US" sz="1400"/>
              <a:t>Support logging changes so that they can be reapplied in case of a system crash.</a:t>
            </a:r>
          </a:p>
          <a:p>
            <a:pPr lvl="1"/>
            <a:r>
              <a:rPr lang="en-US" altLang="en-US" sz="1400"/>
              <a:t>Structure a system around high-level operations built on primitive operations.  Such a structure is common in information systems that support transactions.</a:t>
            </a:r>
          </a:p>
          <a:p>
            <a:pPr lvl="1"/>
            <a:endParaRPr lang="en-US" altLang="en-US" sz="14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dirty="0"/>
              <a:t>Pattern Summary</a:t>
            </a:r>
          </a:p>
        </p:txBody>
      </p:sp>
      <p:sp>
        <p:nvSpPr>
          <p:cNvPr id="4" name="Slide Number Placeholder 3"/>
          <p:cNvSpPr>
            <a:spLocks noGrp="1"/>
          </p:cNvSpPr>
          <p:nvPr>
            <p:ph type="sldNum" sz="quarter" idx="12"/>
          </p:nvPr>
        </p:nvSpPr>
        <p:spPr/>
        <p:txBody>
          <a:bodyPr/>
          <a:lstStyle/>
          <a:p>
            <a:fld id="{941A2B5D-06BE-496C-BA2E-360772C5D52E}" type="slidenum">
              <a:rPr lang="en-US" altLang="en-US"/>
              <a:pPr/>
              <a:t>35</a:t>
            </a:fld>
            <a:endParaRPr lang="en-US" altLang="en-US"/>
          </a:p>
        </p:txBody>
      </p:sp>
      <p:graphicFrame>
        <p:nvGraphicFramePr>
          <p:cNvPr id="64515" name="Object 3"/>
          <p:cNvGraphicFramePr>
            <a:graphicFrameLocks noChangeAspect="1"/>
          </p:cNvGraphicFramePr>
          <p:nvPr/>
        </p:nvGraphicFramePr>
        <p:xfrm>
          <a:off x="1600200" y="838200"/>
          <a:ext cx="6781800" cy="4038600"/>
        </p:xfrm>
        <a:graphic>
          <a:graphicData uri="http://schemas.openxmlformats.org/presentationml/2006/ole">
            <mc:AlternateContent xmlns:mc="http://schemas.openxmlformats.org/markup-compatibility/2006">
              <mc:Choice xmlns:v="urn:schemas-microsoft-com:vml" Requires="v">
                <p:oleObj spid="_x0000_s64527" name="VISIO" r:id="rId4" imgW="8264160" imgH="4612680" progId="Visio.Drawing.6">
                  <p:embed/>
                </p:oleObj>
              </mc:Choice>
              <mc:Fallback>
                <p:oleObj name="VISIO" r:id="rId4" imgW="8264160" imgH="461268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838200"/>
                        <a:ext cx="678180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4347334" y="1447800"/>
            <a:ext cx="598818"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IRule</a:t>
            </a:r>
          </a:p>
        </p:txBody>
      </p:sp>
      <p:sp>
        <p:nvSpPr>
          <p:cNvPr id="6" name="TextBox 5"/>
          <p:cNvSpPr txBox="1"/>
          <p:nvPr/>
        </p:nvSpPr>
        <p:spPr>
          <a:xfrm>
            <a:off x="6881813" y="1457960"/>
            <a:ext cx="740908"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IAction</a:t>
            </a:r>
          </a:p>
        </p:txBody>
      </p:sp>
      <p:sp>
        <p:nvSpPr>
          <p:cNvPr id="7" name="TextBox 6"/>
          <p:cNvSpPr txBox="1"/>
          <p:nvPr/>
        </p:nvSpPr>
        <p:spPr>
          <a:xfrm>
            <a:off x="6460559" y="5123219"/>
            <a:ext cx="1652632"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HandleBeginScope</a:t>
            </a:r>
          </a:p>
        </p:txBody>
      </p:sp>
      <p:sp>
        <p:nvSpPr>
          <p:cNvPr id="8" name="TextBox 7"/>
          <p:cNvSpPr txBox="1"/>
          <p:nvPr/>
        </p:nvSpPr>
        <p:spPr>
          <a:xfrm>
            <a:off x="4521200" y="5123218"/>
            <a:ext cx="1018484"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Repository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a:t>Pattern Summary</a:t>
            </a:r>
          </a:p>
        </p:txBody>
      </p:sp>
      <p:sp>
        <p:nvSpPr>
          <p:cNvPr id="3" name="Slide Number Placeholder 2"/>
          <p:cNvSpPr>
            <a:spLocks noGrp="1"/>
          </p:cNvSpPr>
          <p:nvPr>
            <p:ph type="sldNum" sz="quarter" idx="12"/>
          </p:nvPr>
        </p:nvSpPr>
        <p:spPr/>
        <p:txBody>
          <a:bodyPr/>
          <a:lstStyle/>
          <a:p>
            <a:fld id="{BDAB2B46-2CD6-47E2-A939-24AEC012392E}" type="slidenum">
              <a:rPr lang="en-US" altLang="en-US" smtClean="0"/>
              <a:pPr/>
              <a:t>36</a:t>
            </a:fld>
            <a:endParaRPr lang="en-US" altLang="en-US"/>
          </a:p>
        </p:txBody>
      </p:sp>
      <p:pic>
        <p:nvPicPr>
          <p:cNvPr id="4" name="Picture 3"/>
          <p:cNvPicPr>
            <a:picLocks noChangeAspect="1"/>
          </p:cNvPicPr>
          <p:nvPr/>
        </p:nvPicPr>
        <p:blipFill>
          <a:blip r:embed="rId2"/>
          <a:stretch>
            <a:fillRect/>
          </a:stretch>
        </p:blipFill>
        <p:spPr>
          <a:xfrm>
            <a:off x="135849" y="0"/>
            <a:ext cx="5502951" cy="4648200"/>
          </a:xfrm>
          <a:prstGeom prst="rect">
            <a:avLst/>
          </a:prstGeom>
        </p:spPr>
      </p:pic>
      <p:pic>
        <p:nvPicPr>
          <p:cNvPr id="5" name="Picture 4"/>
          <p:cNvPicPr>
            <a:picLocks noChangeAspect="1"/>
          </p:cNvPicPr>
          <p:nvPr/>
        </p:nvPicPr>
        <p:blipFill>
          <a:blip r:embed="rId3"/>
          <a:stretch>
            <a:fillRect/>
          </a:stretch>
        </p:blipFill>
        <p:spPr>
          <a:xfrm>
            <a:off x="3276600" y="1600200"/>
            <a:ext cx="5714999" cy="5105400"/>
          </a:xfrm>
          <a:prstGeom prst="rect">
            <a:avLst/>
          </a:prstGeom>
        </p:spPr>
      </p:pic>
    </p:spTree>
    <p:extLst>
      <p:ext uri="{BB962C8B-B14F-4D97-AF65-F5344CB8AC3E}">
        <p14:creationId xmlns:p14="http://schemas.microsoft.com/office/powerpoint/2010/main" val="2143274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23BC8FBC-E691-4646-A06A-801A3BA2C7CB}" type="slidenum">
              <a:rPr lang="en-US" altLang="en-US"/>
              <a:pPr/>
              <a:t>37</a:t>
            </a:fld>
            <a:endParaRPr lang="en-US" altLang="en-US"/>
          </a:p>
        </p:txBody>
      </p:sp>
      <p:sp>
        <p:nvSpPr>
          <p:cNvPr id="65538" name="Rectangle 2"/>
          <p:cNvSpPr>
            <a:spLocks noGrp="1" noChangeArrowheads="1"/>
          </p:cNvSpPr>
          <p:nvPr>
            <p:ph type="title"/>
          </p:nvPr>
        </p:nvSpPr>
        <p:spPr/>
        <p:txBody>
          <a:bodyPr/>
          <a:lstStyle/>
          <a:p>
            <a:r>
              <a:rPr lang="en-US" altLang="en-US"/>
              <a:t>Interpreter</a:t>
            </a:r>
          </a:p>
        </p:txBody>
      </p:sp>
      <p:sp>
        <p:nvSpPr>
          <p:cNvPr id="65539" name="Rectangle 3"/>
          <p:cNvSpPr>
            <a:spLocks noGrp="1" noChangeArrowheads="1"/>
          </p:cNvSpPr>
          <p:nvPr>
            <p:ph type="body" idx="1"/>
          </p:nvPr>
        </p:nvSpPr>
        <p:spPr/>
        <p:txBody>
          <a:bodyPr/>
          <a:lstStyle/>
          <a:p>
            <a:r>
              <a:rPr lang="en-US" altLang="en-US"/>
              <a:t>Intent</a:t>
            </a:r>
          </a:p>
          <a:p>
            <a:pPr lvl="1"/>
            <a:r>
              <a:rPr lang="en-US" altLang="en-US"/>
              <a:t>Given a language, define a representation for its grammar along with an interpreter that uses the representation to interpret senten-ces in the language.</a:t>
            </a:r>
          </a:p>
          <a:p>
            <a:r>
              <a:rPr lang="en-US" altLang="en-US"/>
              <a:t>Applicability – use the Interpreter pattern when:</a:t>
            </a:r>
          </a:p>
          <a:p>
            <a:pPr lvl="1"/>
            <a:r>
              <a:rPr lang="en-US" altLang="en-US"/>
              <a:t>The grammar is simple.  For complex grammars, the class hier-archy for the grammar becomes large and unmanageable. </a:t>
            </a:r>
          </a:p>
          <a:p>
            <a:pPr lvl="1"/>
            <a:r>
              <a:rPr lang="en-US" altLang="en-US"/>
              <a:t>Efficiency is not a critical concern.  The most efficient inter-preters are usually not implemented by interpreting parse trees directly but by first translating them into another form.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0E25E5AA-F157-45FB-A135-A51297A318DC}" type="slidenum">
              <a:rPr lang="en-US" altLang="en-US"/>
              <a:pPr/>
              <a:t>38</a:t>
            </a:fld>
            <a:endParaRPr lang="en-US" altLang="en-US"/>
          </a:p>
        </p:txBody>
      </p:sp>
      <p:graphicFrame>
        <p:nvGraphicFramePr>
          <p:cNvPr id="66562" name="Object 2"/>
          <p:cNvGraphicFramePr>
            <a:graphicFrameLocks noChangeAspect="1"/>
          </p:cNvGraphicFramePr>
          <p:nvPr/>
        </p:nvGraphicFramePr>
        <p:xfrm>
          <a:off x="1447800" y="762000"/>
          <a:ext cx="6692900" cy="4668838"/>
        </p:xfrm>
        <a:graphic>
          <a:graphicData uri="http://schemas.openxmlformats.org/presentationml/2006/ole">
            <mc:AlternateContent xmlns:mc="http://schemas.openxmlformats.org/markup-compatibility/2006">
              <mc:Choice xmlns:v="urn:schemas-microsoft-com:vml" Requires="v">
                <p:oleObj spid="_x0000_s66572" name="VISIO" r:id="rId4" imgW="7137000" imgH="5069880" progId="Visio.Drawing.6">
                  <p:embed/>
                </p:oleObj>
              </mc:Choice>
              <mc:Fallback>
                <p:oleObj name="VISIO" r:id="rId4" imgW="7137000" imgH="50698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762000"/>
                        <a:ext cx="6692900" cy="4668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0E843A63-5DAE-40B8-BCE0-FC06FCF170E8}" type="slidenum">
              <a:rPr lang="en-US" altLang="en-US"/>
              <a:pPr/>
              <a:t>39</a:t>
            </a:fld>
            <a:endParaRPr lang="en-US" altLang="en-US"/>
          </a:p>
        </p:txBody>
      </p:sp>
      <p:sp>
        <p:nvSpPr>
          <p:cNvPr id="67586" name="Rectangle 2"/>
          <p:cNvSpPr>
            <a:spLocks noGrp="1" noChangeArrowheads="1"/>
          </p:cNvSpPr>
          <p:nvPr>
            <p:ph type="title"/>
          </p:nvPr>
        </p:nvSpPr>
        <p:spPr/>
        <p:txBody>
          <a:bodyPr/>
          <a:lstStyle/>
          <a:p>
            <a:r>
              <a:rPr lang="en-US" altLang="en-US"/>
              <a:t>Iterator</a:t>
            </a:r>
          </a:p>
        </p:txBody>
      </p:sp>
      <p:sp>
        <p:nvSpPr>
          <p:cNvPr id="67587" name="Rectangle 3"/>
          <p:cNvSpPr>
            <a:spLocks noGrp="1" noChangeArrowheads="1"/>
          </p:cNvSpPr>
          <p:nvPr>
            <p:ph type="body" idx="1"/>
          </p:nvPr>
        </p:nvSpPr>
        <p:spPr/>
        <p:txBody>
          <a:bodyPr/>
          <a:lstStyle/>
          <a:p>
            <a:r>
              <a:rPr lang="en-US" altLang="en-US"/>
              <a:t>Intent</a:t>
            </a:r>
          </a:p>
          <a:p>
            <a:pPr lvl="1"/>
            <a:r>
              <a:rPr lang="en-US" altLang="en-US"/>
              <a:t>Provide a way to access the elements of an aggregate object sequentially without exposing its underlying representation.</a:t>
            </a:r>
          </a:p>
          <a:p>
            <a:r>
              <a:rPr lang="en-US" altLang="en-US"/>
              <a:t>Applicability – use the Iterator pattern to:</a:t>
            </a:r>
          </a:p>
          <a:p>
            <a:pPr lvl="1"/>
            <a:r>
              <a:rPr lang="en-US" altLang="en-US"/>
              <a:t>Access an aggregate object’s contents without exposing its internal representation.</a:t>
            </a:r>
          </a:p>
          <a:p>
            <a:pPr lvl="1"/>
            <a:r>
              <a:rPr lang="en-US" altLang="en-US"/>
              <a:t>Support multiple traversals of aggregate objects.</a:t>
            </a:r>
          </a:p>
          <a:p>
            <a:pPr lvl="1"/>
            <a:r>
              <a:rPr lang="en-US" altLang="en-US"/>
              <a:t>Provide a uniform interface for traversing different aggregate structures (that is, to support polymorphic iteration).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614E6D37-617E-4642-A820-8B0236CC8E0A}" type="slidenum">
              <a:rPr lang="en-US" altLang="en-US"/>
              <a:pPr/>
              <a:t>4</a:t>
            </a:fld>
            <a:endParaRPr lang="en-US" altLang="en-US"/>
          </a:p>
        </p:txBody>
      </p:sp>
      <p:graphicFrame>
        <p:nvGraphicFramePr>
          <p:cNvPr id="34819" name="Object 3"/>
          <p:cNvGraphicFramePr>
            <a:graphicFrameLocks noChangeAspect="1"/>
          </p:cNvGraphicFramePr>
          <p:nvPr/>
        </p:nvGraphicFramePr>
        <p:xfrm>
          <a:off x="1219200" y="800100"/>
          <a:ext cx="7262813" cy="4914900"/>
        </p:xfrm>
        <a:graphic>
          <a:graphicData uri="http://schemas.openxmlformats.org/presentationml/2006/ole">
            <mc:AlternateContent xmlns:mc="http://schemas.openxmlformats.org/markup-compatibility/2006">
              <mc:Choice xmlns:v="urn:schemas-microsoft-com:vml" Requires="v">
                <p:oleObj spid="_x0000_s34829" name="VISIO" r:id="rId4" imgW="9232920" imgH="6212880" progId="Visio.Drawing.6">
                  <p:embed/>
                </p:oleObj>
              </mc:Choice>
              <mc:Fallback>
                <p:oleObj name="VISIO" r:id="rId4" imgW="9232920" imgH="621288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800100"/>
                        <a:ext cx="7262813" cy="491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924EDEC5-E9F6-4E6C-A91F-6B706FF6DB20}" type="slidenum">
              <a:rPr lang="en-US" altLang="en-US"/>
              <a:pPr/>
              <a:t>40</a:t>
            </a:fld>
            <a:endParaRPr lang="en-US" altLang="en-US"/>
          </a:p>
        </p:txBody>
      </p:sp>
      <p:graphicFrame>
        <p:nvGraphicFramePr>
          <p:cNvPr id="68611" name="Object 3"/>
          <p:cNvGraphicFramePr>
            <a:graphicFrameLocks noChangeAspect="1"/>
          </p:cNvGraphicFramePr>
          <p:nvPr/>
        </p:nvGraphicFramePr>
        <p:xfrm>
          <a:off x="1447800" y="750888"/>
          <a:ext cx="6799263" cy="5040312"/>
        </p:xfrm>
        <a:graphic>
          <a:graphicData uri="http://schemas.openxmlformats.org/presentationml/2006/ole">
            <mc:AlternateContent xmlns:mc="http://schemas.openxmlformats.org/markup-compatibility/2006">
              <mc:Choice xmlns:v="urn:schemas-microsoft-com:vml" Requires="v">
                <p:oleObj spid="_x0000_s68621" name="VISIO" r:id="rId4" imgW="7349760" imgH="5355720" progId="Visio.Drawing.6">
                  <p:embed/>
                </p:oleObj>
              </mc:Choice>
              <mc:Fallback>
                <p:oleObj name="VISIO" r:id="rId4" imgW="7349760" imgH="535572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750888"/>
                        <a:ext cx="6799263" cy="5040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55EB5964-956A-4742-9D7E-99AFF153997B}" type="slidenum">
              <a:rPr lang="en-US" altLang="en-US"/>
              <a:pPr/>
              <a:t>41</a:t>
            </a:fld>
            <a:endParaRPr lang="en-US" altLang="en-US"/>
          </a:p>
        </p:txBody>
      </p:sp>
      <p:sp>
        <p:nvSpPr>
          <p:cNvPr id="69634" name="Rectangle 2"/>
          <p:cNvSpPr>
            <a:spLocks noGrp="1" noChangeArrowheads="1"/>
          </p:cNvSpPr>
          <p:nvPr>
            <p:ph type="title"/>
          </p:nvPr>
        </p:nvSpPr>
        <p:spPr/>
        <p:txBody>
          <a:bodyPr/>
          <a:lstStyle/>
          <a:p>
            <a:r>
              <a:rPr lang="en-US" altLang="en-US"/>
              <a:t>Mediator</a:t>
            </a:r>
          </a:p>
        </p:txBody>
      </p:sp>
      <p:sp>
        <p:nvSpPr>
          <p:cNvPr id="69635" name="Rectangle 3"/>
          <p:cNvSpPr>
            <a:spLocks noGrp="1" noChangeArrowheads="1"/>
          </p:cNvSpPr>
          <p:nvPr>
            <p:ph type="body" idx="1"/>
          </p:nvPr>
        </p:nvSpPr>
        <p:spPr/>
        <p:txBody>
          <a:bodyPr/>
          <a:lstStyle/>
          <a:p>
            <a:r>
              <a:rPr lang="en-US" altLang="en-US"/>
              <a:t>Intent</a:t>
            </a:r>
          </a:p>
          <a:p>
            <a:pPr lvl="1"/>
            <a:r>
              <a:rPr lang="en-US" altLang="en-US"/>
              <a:t>Define an object that encapsulates how a set of objects interact.  Mediator promotes loose coupling by keeping objects from referring to each other explicitly, and it lets you vary their interaction independently.</a:t>
            </a:r>
          </a:p>
          <a:p>
            <a:r>
              <a:rPr lang="en-US" altLang="en-US"/>
              <a:t>Applicability – use Mediator when:</a:t>
            </a:r>
          </a:p>
          <a:p>
            <a:pPr lvl="1"/>
            <a:r>
              <a:rPr lang="en-US" altLang="en-US"/>
              <a:t>A set of objects communicate in well-defined but complex ways.  The resulting interdependencies are unstructured and difficult to understand.</a:t>
            </a:r>
          </a:p>
          <a:p>
            <a:pPr lvl="1"/>
            <a:r>
              <a:rPr lang="en-US" altLang="en-US"/>
              <a:t>Reusing an object is difficult because it refers to and communi-cates with many other objects.</a:t>
            </a:r>
          </a:p>
          <a:p>
            <a:pPr lvl="1"/>
            <a:r>
              <a:rPr lang="en-US" altLang="en-US"/>
              <a:t>A behavior that’s distributed between several classes should be customizable without a lot of subclassing.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8DD4390A-684D-402F-B0AD-21D3C5F4C84F}" type="slidenum">
              <a:rPr lang="en-US" altLang="en-US"/>
              <a:pPr/>
              <a:t>42</a:t>
            </a:fld>
            <a:endParaRPr lang="en-US" altLang="en-US"/>
          </a:p>
        </p:txBody>
      </p:sp>
      <p:graphicFrame>
        <p:nvGraphicFramePr>
          <p:cNvPr id="70658" name="Object 2"/>
          <p:cNvGraphicFramePr>
            <a:graphicFrameLocks noChangeAspect="1"/>
          </p:cNvGraphicFramePr>
          <p:nvPr/>
        </p:nvGraphicFramePr>
        <p:xfrm>
          <a:off x="1447800" y="762000"/>
          <a:ext cx="6989763" cy="3962400"/>
        </p:xfrm>
        <a:graphic>
          <a:graphicData uri="http://schemas.openxmlformats.org/presentationml/2006/ole">
            <mc:AlternateContent xmlns:mc="http://schemas.openxmlformats.org/markup-compatibility/2006">
              <mc:Choice xmlns:v="urn:schemas-microsoft-com:vml" Requires="v">
                <p:oleObj spid="_x0000_s70668" name="VISIO" r:id="rId4" imgW="8035560" imgH="4500360" progId="Visio.Drawing.6">
                  <p:embed/>
                </p:oleObj>
              </mc:Choice>
              <mc:Fallback>
                <p:oleObj name="VISIO" r:id="rId4" imgW="8035560" imgH="450036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762000"/>
                        <a:ext cx="6989763"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A722B782-E710-4ED4-B34F-7B85581EBAFF}" type="slidenum">
              <a:rPr lang="en-US" altLang="en-US"/>
              <a:pPr/>
              <a:t>43</a:t>
            </a:fld>
            <a:endParaRPr lang="en-US" altLang="en-US"/>
          </a:p>
        </p:txBody>
      </p:sp>
      <p:sp>
        <p:nvSpPr>
          <p:cNvPr id="71682" name="Rectangle 2"/>
          <p:cNvSpPr>
            <a:spLocks noGrp="1" noChangeArrowheads="1"/>
          </p:cNvSpPr>
          <p:nvPr>
            <p:ph type="title"/>
          </p:nvPr>
        </p:nvSpPr>
        <p:spPr/>
        <p:txBody>
          <a:bodyPr/>
          <a:lstStyle/>
          <a:p>
            <a:r>
              <a:rPr lang="en-US" altLang="en-US"/>
              <a:t>Memento</a:t>
            </a:r>
          </a:p>
        </p:txBody>
      </p:sp>
      <p:sp>
        <p:nvSpPr>
          <p:cNvPr id="71683" name="Rectangle 3"/>
          <p:cNvSpPr>
            <a:spLocks noGrp="1" noChangeArrowheads="1"/>
          </p:cNvSpPr>
          <p:nvPr>
            <p:ph type="body" idx="1"/>
          </p:nvPr>
        </p:nvSpPr>
        <p:spPr/>
        <p:txBody>
          <a:bodyPr/>
          <a:lstStyle/>
          <a:p>
            <a:r>
              <a:rPr lang="en-US" altLang="en-US"/>
              <a:t>Intent</a:t>
            </a:r>
          </a:p>
          <a:p>
            <a:pPr lvl="1"/>
            <a:r>
              <a:rPr lang="en-US" altLang="en-US"/>
              <a:t>Without violating encapsulation, capture and externalize an object’s internal state so that the object can be restored to this state later.</a:t>
            </a:r>
          </a:p>
          <a:p>
            <a:r>
              <a:rPr lang="en-US" altLang="en-US"/>
              <a:t>Applicability – use Memento when:</a:t>
            </a:r>
          </a:p>
          <a:p>
            <a:pPr lvl="1"/>
            <a:r>
              <a:rPr lang="en-US" altLang="en-US"/>
              <a:t>A snapshot of (some portion of) an object’s state must be saved so that it can be restored to that state later, and</a:t>
            </a:r>
          </a:p>
          <a:p>
            <a:pPr lvl="1"/>
            <a:r>
              <a:rPr lang="en-US" altLang="en-US"/>
              <a:t>A direct interface to obtaining the state would expose implemen-tation details and break the object’s encapsulation.</a:t>
            </a:r>
          </a:p>
          <a:p>
            <a:pPr lvl="1"/>
            <a:endParaRPr lang="en-US"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C466041E-9FD2-4927-A820-40207A9C8628}" type="slidenum">
              <a:rPr lang="en-US" altLang="en-US"/>
              <a:pPr/>
              <a:t>44</a:t>
            </a:fld>
            <a:endParaRPr lang="en-US" altLang="en-US"/>
          </a:p>
        </p:txBody>
      </p:sp>
      <p:graphicFrame>
        <p:nvGraphicFramePr>
          <p:cNvPr id="72707" name="Object 3"/>
          <p:cNvGraphicFramePr>
            <a:graphicFrameLocks noChangeAspect="1"/>
          </p:cNvGraphicFramePr>
          <p:nvPr/>
        </p:nvGraphicFramePr>
        <p:xfrm>
          <a:off x="1676400" y="838200"/>
          <a:ext cx="6664325" cy="4613275"/>
        </p:xfrm>
        <a:graphic>
          <a:graphicData uri="http://schemas.openxmlformats.org/presentationml/2006/ole">
            <mc:AlternateContent xmlns:mc="http://schemas.openxmlformats.org/markup-compatibility/2006">
              <mc:Choice xmlns:v="urn:schemas-microsoft-com:vml" Requires="v">
                <p:oleObj spid="_x0000_s72717" name="VISIO" r:id="rId4" imgW="6663960" imgH="4612680" progId="Visio.Drawing.6">
                  <p:embed/>
                </p:oleObj>
              </mc:Choice>
              <mc:Fallback>
                <p:oleObj name="VISIO" r:id="rId4" imgW="6663960" imgH="4612680" progId="Visio.Drawing.6">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838200"/>
                        <a:ext cx="6664325" cy="461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8292F1E9-B41B-4516-9F85-177B0BD7F5E1}" type="slidenum">
              <a:rPr lang="en-US" altLang="en-US"/>
              <a:pPr/>
              <a:t>45</a:t>
            </a:fld>
            <a:endParaRPr lang="en-US" altLang="en-US"/>
          </a:p>
        </p:txBody>
      </p:sp>
      <p:sp>
        <p:nvSpPr>
          <p:cNvPr id="73730" name="Rectangle 2"/>
          <p:cNvSpPr>
            <a:spLocks noGrp="1" noChangeArrowheads="1"/>
          </p:cNvSpPr>
          <p:nvPr>
            <p:ph type="title"/>
          </p:nvPr>
        </p:nvSpPr>
        <p:spPr/>
        <p:txBody>
          <a:bodyPr/>
          <a:lstStyle/>
          <a:p>
            <a:r>
              <a:rPr lang="en-US" altLang="en-US"/>
              <a:t>Observer</a:t>
            </a:r>
          </a:p>
        </p:txBody>
      </p:sp>
      <p:sp>
        <p:nvSpPr>
          <p:cNvPr id="73731" name="Rectangle 3"/>
          <p:cNvSpPr>
            <a:spLocks noGrp="1" noChangeArrowheads="1"/>
          </p:cNvSpPr>
          <p:nvPr>
            <p:ph type="body" idx="1"/>
          </p:nvPr>
        </p:nvSpPr>
        <p:spPr/>
        <p:txBody>
          <a:bodyPr/>
          <a:lstStyle/>
          <a:p>
            <a:r>
              <a:rPr lang="en-US" altLang="en-US"/>
              <a:t>Intent</a:t>
            </a:r>
          </a:p>
          <a:p>
            <a:pPr lvl="1"/>
            <a:r>
              <a:rPr lang="en-US" altLang="en-US"/>
              <a:t>Define a one-to-many dependency between objects so that when one object changes state, all its dependents are notified and updated automatically.</a:t>
            </a:r>
          </a:p>
          <a:p>
            <a:r>
              <a:rPr lang="en-US" altLang="en-US"/>
              <a:t>Applicability – use Observer in any of the following:</a:t>
            </a:r>
          </a:p>
          <a:p>
            <a:pPr lvl="1"/>
            <a:r>
              <a:rPr lang="en-US" altLang="en-US"/>
              <a:t>When an abstraction has two aspects, one dependent on the other.  Encapsulating these aspects in separate objects lets you vary and reuse them independently.</a:t>
            </a:r>
          </a:p>
          <a:p>
            <a:pPr lvl="1"/>
            <a:r>
              <a:rPr lang="en-US" altLang="en-US"/>
              <a:t>When a change to one object requires changing others, and you don’t know how many objects need to be changed.</a:t>
            </a:r>
          </a:p>
          <a:p>
            <a:pPr lvl="1"/>
            <a:r>
              <a:rPr lang="en-US" altLang="en-US"/>
              <a:t>When an object should be able to notify other objects without making assumptions about who these objects are.  In other words, you don’t want these objects tightly coupled.</a:t>
            </a:r>
          </a:p>
          <a:p>
            <a:pPr lvl="1"/>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53769B6C-3D58-4AB1-971D-820F85D02ABD}" type="slidenum">
              <a:rPr lang="en-US" altLang="en-US"/>
              <a:pPr/>
              <a:t>46</a:t>
            </a:fld>
            <a:endParaRPr lang="en-US" altLang="en-US"/>
          </a:p>
        </p:txBody>
      </p:sp>
      <p:graphicFrame>
        <p:nvGraphicFramePr>
          <p:cNvPr id="74754" name="Object 2"/>
          <p:cNvGraphicFramePr>
            <a:graphicFrameLocks noChangeAspect="1"/>
          </p:cNvGraphicFramePr>
          <p:nvPr/>
        </p:nvGraphicFramePr>
        <p:xfrm>
          <a:off x="1447800" y="228600"/>
          <a:ext cx="7159625" cy="5562600"/>
        </p:xfrm>
        <a:graphic>
          <a:graphicData uri="http://schemas.openxmlformats.org/presentationml/2006/ole">
            <mc:AlternateContent xmlns:mc="http://schemas.openxmlformats.org/markup-compatibility/2006">
              <mc:Choice xmlns:v="urn:schemas-microsoft-com:vml" Requires="v">
                <p:oleObj spid="_x0000_s74764" name="VISIO" r:id="rId4" imgW="7692840" imgH="6084360" progId="Visio.Drawing.6">
                  <p:embed/>
                </p:oleObj>
              </mc:Choice>
              <mc:Fallback>
                <p:oleObj name="VISIO" r:id="rId4" imgW="7692840" imgH="608436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228600"/>
                        <a:ext cx="7159625"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DDC3808A-F61F-4F4A-98F9-7BCEA880398F}" type="slidenum">
              <a:rPr lang="en-US" altLang="en-US"/>
              <a:pPr/>
              <a:t>47</a:t>
            </a:fld>
            <a:endParaRPr lang="en-US" altLang="en-US"/>
          </a:p>
        </p:txBody>
      </p:sp>
      <p:sp>
        <p:nvSpPr>
          <p:cNvPr id="75778" name="Rectangle 2"/>
          <p:cNvSpPr>
            <a:spLocks noGrp="1" noChangeArrowheads="1"/>
          </p:cNvSpPr>
          <p:nvPr>
            <p:ph type="title"/>
          </p:nvPr>
        </p:nvSpPr>
        <p:spPr/>
        <p:txBody>
          <a:bodyPr/>
          <a:lstStyle/>
          <a:p>
            <a:r>
              <a:rPr lang="en-US" altLang="en-US"/>
              <a:t>State</a:t>
            </a:r>
          </a:p>
        </p:txBody>
      </p:sp>
      <p:sp>
        <p:nvSpPr>
          <p:cNvPr id="75779" name="Rectangle 3"/>
          <p:cNvSpPr>
            <a:spLocks noGrp="1" noChangeArrowheads="1"/>
          </p:cNvSpPr>
          <p:nvPr>
            <p:ph type="body" idx="1"/>
          </p:nvPr>
        </p:nvSpPr>
        <p:spPr>
          <a:xfrm>
            <a:off x="1066800" y="1295400"/>
            <a:ext cx="7620000" cy="4495800"/>
          </a:xfrm>
        </p:spPr>
        <p:txBody>
          <a:bodyPr/>
          <a:lstStyle/>
          <a:p>
            <a:r>
              <a:rPr lang="en-US" altLang="en-US"/>
              <a:t>Intent</a:t>
            </a:r>
          </a:p>
          <a:p>
            <a:pPr lvl="1"/>
            <a:r>
              <a:rPr lang="en-US" altLang="en-US"/>
              <a:t>Allow an object to alter its behavior when its internal state changes.  The object will appear to change its class.</a:t>
            </a:r>
          </a:p>
          <a:p>
            <a:r>
              <a:rPr lang="en-US" altLang="en-US"/>
              <a:t>Applicability – use in either of the following cases:</a:t>
            </a:r>
          </a:p>
          <a:p>
            <a:pPr lvl="1"/>
            <a:r>
              <a:rPr lang="en-US" altLang="en-US"/>
              <a:t>An object’s behavior depends on its state, and it must change its behavior at run-time depending on that state.</a:t>
            </a:r>
          </a:p>
          <a:p>
            <a:pPr lvl="1"/>
            <a:r>
              <a:rPr lang="en-US" altLang="en-US"/>
              <a:t>Operations have large, multipart conditional statements what depend on the object’s state.  This state is usually represented by one or more enumerated constants.  Often, several operations will contain this same conditional structure.  The State pattern puts each branch of the conditional in a separate class.  This lets you treat the object’s state as an object in  its own right that can vary independently from other objects.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dirty="0"/>
              <a:t>Pattern Summary</a:t>
            </a:r>
          </a:p>
        </p:txBody>
      </p:sp>
      <p:sp>
        <p:nvSpPr>
          <p:cNvPr id="4" name="Slide Number Placeholder 3"/>
          <p:cNvSpPr>
            <a:spLocks noGrp="1"/>
          </p:cNvSpPr>
          <p:nvPr>
            <p:ph type="sldNum" sz="quarter" idx="12"/>
          </p:nvPr>
        </p:nvSpPr>
        <p:spPr/>
        <p:txBody>
          <a:bodyPr/>
          <a:lstStyle/>
          <a:p>
            <a:fld id="{90AEA998-D92E-4771-B58E-EEBD2346A8E5}" type="slidenum">
              <a:rPr lang="en-US" altLang="en-US"/>
              <a:pPr/>
              <a:t>48</a:t>
            </a:fld>
            <a:endParaRPr lang="en-US" altLang="en-US"/>
          </a:p>
        </p:txBody>
      </p:sp>
      <p:graphicFrame>
        <p:nvGraphicFramePr>
          <p:cNvPr id="76802" name="Object 2"/>
          <p:cNvGraphicFramePr>
            <a:graphicFrameLocks noChangeAspect="1"/>
          </p:cNvGraphicFramePr>
          <p:nvPr/>
        </p:nvGraphicFramePr>
        <p:xfrm>
          <a:off x="1600200" y="838200"/>
          <a:ext cx="6532563" cy="4478338"/>
        </p:xfrm>
        <a:graphic>
          <a:graphicData uri="http://schemas.openxmlformats.org/presentationml/2006/ole">
            <mc:AlternateContent xmlns:mc="http://schemas.openxmlformats.org/markup-compatibility/2006">
              <mc:Choice xmlns:v="urn:schemas-microsoft-com:vml" Requires="v">
                <p:oleObj spid="_x0000_s76813" name="VISIO" r:id="rId4" imgW="7121160" imgH="4841280" progId="Visio.Drawing.6">
                  <p:embed/>
                </p:oleObj>
              </mc:Choice>
              <mc:Fallback>
                <p:oleObj name="VISIO" r:id="rId4" imgW="7121160" imgH="48412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838200"/>
                        <a:ext cx="6532563" cy="447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1828800" y="1676400"/>
            <a:ext cx="930063"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Tokenizer</a:t>
            </a:r>
          </a:p>
        </p:txBody>
      </p:sp>
      <p:sp>
        <p:nvSpPr>
          <p:cNvPr id="6" name="TextBox 5"/>
          <p:cNvSpPr txBox="1"/>
          <p:nvPr/>
        </p:nvSpPr>
        <p:spPr>
          <a:xfrm>
            <a:off x="5638800" y="1651000"/>
            <a:ext cx="1321196"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ConsumeState</a:t>
            </a:r>
          </a:p>
        </p:txBody>
      </p:sp>
      <p:sp>
        <p:nvSpPr>
          <p:cNvPr id="7" name="TextBox 6"/>
          <p:cNvSpPr txBox="1"/>
          <p:nvPr/>
        </p:nvSpPr>
        <p:spPr>
          <a:xfrm>
            <a:off x="4495800" y="5434528"/>
            <a:ext cx="1231427"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EatAlphanum</a:t>
            </a:r>
          </a:p>
        </p:txBody>
      </p:sp>
      <p:sp>
        <p:nvSpPr>
          <p:cNvPr id="8" name="TextBox 7"/>
          <p:cNvSpPr txBox="1"/>
          <p:nvPr/>
        </p:nvSpPr>
        <p:spPr>
          <a:xfrm>
            <a:off x="6563758" y="5404048"/>
            <a:ext cx="1348767"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EatWhitespace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a:t>Pattern Summary</a:t>
            </a:r>
          </a:p>
        </p:txBody>
      </p:sp>
      <p:sp>
        <p:nvSpPr>
          <p:cNvPr id="3" name="Slide Number Placeholder 2"/>
          <p:cNvSpPr>
            <a:spLocks noGrp="1"/>
          </p:cNvSpPr>
          <p:nvPr>
            <p:ph type="sldNum" sz="quarter" idx="12"/>
          </p:nvPr>
        </p:nvSpPr>
        <p:spPr/>
        <p:txBody>
          <a:bodyPr/>
          <a:lstStyle/>
          <a:p>
            <a:fld id="{BDAB2B46-2CD6-47E2-A939-24AEC012392E}" type="slidenum">
              <a:rPr lang="en-US" altLang="en-US" smtClean="0"/>
              <a:pPr/>
              <a:t>49</a:t>
            </a:fld>
            <a:endParaRPr lang="en-US" altLang="en-US"/>
          </a:p>
        </p:txBody>
      </p:sp>
      <p:pic>
        <p:nvPicPr>
          <p:cNvPr id="4" name="Picture 3"/>
          <p:cNvPicPr>
            <a:picLocks noChangeAspect="1"/>
          </p:cNvPicPr>
          <p:nvPr/>
        </p:nvPicPr>
        <p:blipFill>
          <a:blip r:embed="rId2"/>
          <a:stretch>
            <a:fillRect/>
          </a:stretch>
        </p:blipFill>
        <p:spPr>
          <a:xfrm>
            <a:off x="242888" y="76200"/>
            <a:ext cx="6372225" cy="6381750"/>
          </a:xfrm>
          <a:prstGeom prst="rect">
            <a:avLst/>
          </a:prstGeom>
        </p:spPr>
      </p:pic>
      <p:pic>
        <p:nvPicPr>
          <p:cNvPr id="5" name="Picture 4"/>
          <p:cNvPicPr>
            <a:picLocks noChangeAspect="1"/>
          </p:cNvPicPr>
          <p:nvPr/>
        </p:nvPicPr>
        <p:blipFill>
          <a:blip r:embed="rId3"/>
          <a:stretch>
            <a:fillRect/>
          </a:stretch>
        </p:blipFill>
        <p:spPr>
          <a:xfrm>
            <a:off x="1831975" y="3489325"/>
            <a:ext cx="7286625" cy="3343275"/>
          </a:xfrm>
          <a:prstGeom prst="rect">
            <a:avLst/>
          </a:prstGeom>
        </p:spPr>
      </p:pic>
    </p:spTree>
    <p:extLst>
      <p:ext uri="{BB962C8B-B14F-4D97-AF65-F5344CB8AC3E}">
        <p14:creationId xmlns:p14="http://schemas.microsoft.com/office/powerpoint/2010/main" val="727353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05D13105-D340-4A6A-B898-7B81AFE91ADD}" type="slidenum">
              <a:rPr lang="en-US" altLang="en-US"/>
              <a:pPr/>
              <a:t>5</a:t>
            </a:fld>
            <a:endParaRPr lang="en-US" altLang="en-US"/>
          </a:p>
        </p:txBody>
      </p:sp>
      <p:sp>
        <p:nvSpPr>
          <p:cNvPr id="37890" name="Rectangle 2"/>
          <p:cNvSpPr>
            <a:spLocks noGrp="1" noChangeArrowheads="1"/>
          </p:cNvSpPr>
          <p:nvPr>
            <p:ph type="title"/>
          </p:nvPr>
        </p:nvSpPr>
        <p:spPr/>
        <p:txBody>
          <a:bodyPr/>
          <a:lstStyle/>
          <a:p>
            <a:r>
              <a:rPr lang="en-US" altLang="en-US"/>
              <a:t>Builder</a:t>
            </a:r>
          </a:p>
        </p:txBody>
      </p:sp>
      <p:sp>
        <p:nvSpPr>
          <p:cNvPr id="37891" name="Rectangle 3"/>
          <p:cNvSpPr>
            <a:spLocks noGrp="1" noChangeArrowheads="1"/>
          </p:cNvSpPr>
          <p:nvPr>
            <p:ph type="body" idx="1"/>
          </p:nvPr>
        </p:nvSpPr>
        <p:spPr/>
        <p:txBody>
          <a:bodyPr/>
          <a:lstStyle/>
          <a:p>
            <a:r>
              <a:rPr lang="en-US" altLang="en-US"/>
              <a:t>Intent</a:t>
            </a:r>
          </a:p>
          <a:p>
            <a:pPr lvl="1"/>
            <a:r>
              <a:rPr lang="en-US" altLang="en-US"/>
              <a:t>Separate the construction of a complex object from its representation so that the same construction process can create different representations.</a:t>
            </a:r>
          </a:p>
          <a:p>
            <a:r>
              <a:rPr lang="en-US" altLang="en-US"/>
              <a:t>Applicability – use this pattern when:</a:t>
            </a:r>
          </a:p>
          <a:p>
            <a:pPr lvl="1"/>
            <a:r>
              <a:rPr lang="en-US" altLang="en-US"/>
              <a:t>The algorithm for creating a complex object should be inde-pendent of the parts that make up the object and how they’re assembled.</a:t>
            </a:r>
          </a:p>
          <a:p>
            <a:pPr lvl="1"/>
            <a:r>
              <a:rPr lang="en-US" altLang="en-US"/>
              <a:t>The construction process must allow different representations for the object that’s constructed.</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57213577-AA94-46EF-A763-1EF546A867D9}" type="slidenum">
              <a:rPr lang="en-US" altLang="en-US"/>
              <a:pPr/>
              <a:t>50</a:t>
            </a:fld>
            <a:endParaRPr lang="en-US" altLang="en-US"/>
          </a:p>
        </p:txBody>
      </p:sp>
      <p:sp>
        <p:nvSpPr>
          <p:cNvPr id="77826" name="Rectangle 2"/>
          <p:cNvSpPr>
            <a:spLocks noGrp="1" noChangeArrowheads="1"/>
          </p:cNvSpPr>
          <p:nvPr>
            <p:ph type="title"/>
          </p:nvPr>
        </p:nvSpPr>
        <p:spPr/>
        <p:txBody>
          <a:bodyPr/>
          <a:lstStyle/>
          <a:p>
            <a:r>
              <a:rPr lang="en-US" altLang="en-US"/>
              <a:t>Strategy</a:t>
            </a:r>
          </a:p>
        </p:txBody>
      </p:sp>
      <p:sp>
        <p:nvSpPr>
          <p:cNvPr id="77827" name="Rectangle 3"/>
          <p:cNvSpPr>
            <a:spLocks noGrp="1" noChangeArrowheads="1"/>
          </p:cNvSpPr>
          <p:nvPr>
            <p:ph type="body" idx="1"/>
          </p:nvPr>
        </p:nvSpPr>
        <p:spPr/>
        <p:txBody>
          <a:bodyPr/>
          <a:lstStyle/>
          <a:p>
            <a:pPr>
              <a:lnSpc>
                <a:spcPct val="90000"/>
              </a:lnSpc>
            </a:pPr>
            <a:r>
              <a:rPr lang="en-US" altLang="en-US" sz="2000"/>
              <a:t>Intent</a:t>
            </a:r>
          </a:p>
          <a:p>
            <a:pPr lvl="1">
              <a:lnSpc>
                <a:spcPct val="90000"/>
              </a:lnSpc>
            </a:pPr>
            <a:r>
              <a:rPr lang="en-US" altLang="en-US" sz="1800"/>
              <a:t>Define a family of algorithms, encapsulate each one, and make them interchangeable.  Strategy lets the algorithm vary independently from clients that use it.</a:t>
            </a:r>
          </a:p>
          <a:p>
            <a:pPr>
              <a:lnSpc>
                <a:spcPct val="90000"/>
              </a:lnSpc>
            </a:pPr>
            <a:r>
              <a:rPr lang="en-US" altLang="en-US" sz="2000"/>
              <a:t>Applicability – use strategy when:</a:t>
            </a:r>
          </a:p>
          <a:p>
            <a:pPr lvl="1">
              <a:lnSpc>
                <a:spcPct val="90000"/>
              </a:lnSpc>
            </a:pPr>
            <a:r>
              <a:rPr lang="en-US" altLang="en-US" sz="1800"/>
              <a:t>Many related classes differ only in their behavior.  Strategies provide a way to configure a class with one of many behaviors.</a:t>
            </a:r>
          </a:p>
          <a:p>
            <a:pPr lvl="1">
              <a:lnSpc>
                <a:spcPct val="90000"/>
              </a:lnSpc>
            </a:pPr>
            <a:r>
              <a:rPr lang="en-US" altLang="en-US" sz="1800"/>
              <a:t>You need different variants of an  algorithm.  For example, you might define algorithms reflecting different space/time trade-offs.  Strategies can be used when these variants are implemented as a class hierarchy of algorithms.</a:t>
            </a:r>
          </a:p>
          <a:p>
            <a:pPr lvl="1">
              <a:lnSpc>
                <a:spcPct val="90000"/>
              </a:lnSpc>
            </a:pPr>
            <a:r>
              <a:rPr lang="en-US" altLang="en-US" sz="1800"/>
              <a:t>An algorithm uses data that clients shouldn’t know about.  Use the Strategy pattern to avoid exposing complex, algorithm-specific data structures.</a:t>
            </a:r>
          </a:p>
          <a:p>
            <a:pPr lvl="1">
              <a:lnSpc>
                <a:spcPct val="90000"/>
              </a:lnSpc>
            </a:pPr>
            <a:r>
              <a:rPr lang="en-US" altLang="en-US" sz="1800"/>
              <a:t>A class defines many behaviors, and these appear as multiple conditional statements in its operations.  Instead of many conditionals, move relate conditional branches into their own Strategy class.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3607A796-ACB4-475E-BFE5-4998A7EB9977}" type="slidenum">
              <a:rPr lang="en-US" altLang="en-US"/>
              <a:pPr/>
              <a:t>51</a:t>
            </a:fld>
            <a:endParaRPr lang="en-US" altLang="en-US"/>
          </a:p>
        </p:txBody>
      </p:sp>
      <p:graphicFrame>
        <p:nvGraphicFramePr>
          <p:cNvPr id="78850" name="Object 2"/>
          <p:cNvGraphicFramePr>
            <a:graphicFrameLocks noChangeAspect="1"/>
          </p:cNvGraphicFramePr>
          <p:nvPr/>
        </p:nvGraphicFramePr>
        <p:xfrm>
          <a:off x="1447800" y="762000"/>
          <a:ext cx="6875463" cy="4554538"/>
        </p:xfrm>
        <a:graphic>
          <a:graphicData uri="http://schemas.openxmlformats.org/presentationml/2006/ole">
            <mc:AlternateContent xmlns:mc="http://schemas.openxmlformats.org/markup-compatibility/2006">
              <mc:Choice xmlns:v="urn:schemas-microsoft-com:vml" Requires="v">
                <p:oleObj spid="_x0000_s78861" name="VISIO" r:id="rId4" imgW="7349760" imgH="4841280" progId="Visio.Drawing.6">
                  <p:embed/>
                </p:oleObj>
              </mc:Choice>
              <mc:Fallback>
                <p:oleObj name="VISIO" r:id="rId4" imgW="7349760" imgH="48412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762000"/>
                        <a:ext cx="6875463" cy="455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5847080" y="1711960"/>
            <a:ext cx="598818"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IRule</a:t>
            </a:r>
          </a:p>
        </p:txBody>
      </p:sp>
      <p:sp>
        <p:nvSpPr>
          <p:cNvPr id="6" name="TextBox 5"/>
          <p:cNvSpPr txBox="1"/>
          <p:nvPr/>
        </p:nvSpPr>
        <p:spPr>
          <a:xfrm>
            <a:off x="4372915" y="5424368"/>
            <a:ext cx="1101199"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BeginScope</a:t>
            </a:r>
          </a:p>
        </p:txBody>
      </p:sp>
      <p:sp>
        <p:nvSpPr>
          <p:cNvPr id="7" name="TextBox 6"/>
          <p:cNvSpPr txBox="1"/>
          <p:nvPr/>
        </p:nvSpPr>
        <p:spPr>
          <a:xfrm>
            <a:off x="6766560" y="5429388"/>
            <a:ext cx="959237"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EndScope</a:t>
            </a:r>
          </a:p>
        </p:txBody>
      </p:sp>
      <p:sp>
        <p:nvSpPr>
          <p:cNvPr id="8" name="TextBox 7"/>
          <p:cNvSpPr txBox="1"/>
          <p:nvPr/>
        </p:nvSpPr>
        <p:spPr>
          <a:xfrm>
            <a:off x="1981200" y="1711959"/>
            <a:ext cx="677493"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a:t>Pattern Summary</a:t>
            </a:r>
          </a:p>
        </p:txBody>
      </p:sp>
      <p:sp>
        <p:nvSpPr>
          <p:cNvPr id="3" name="Slide Number Placeholder 2"/>
          <p:cNvSpPr>
            <a:spLocks noGrp="1"/>
          </p:cNvSpPr>
          <p:nvPr>
            <p:ph type="sldNum" sz="quarter" idx="12"/>
          </p:nvPr>
        </p:nvSpPr>
        <p:spPr/>
        <p:txBody>
          <a:bodyPr/>
          <a:lstStyle/>
          <a:p>
            <a:fld id="{BDAB2B46-2CD6-47E2-A939-24AEC012392E}" type="slidenum">
              <a:rPr lang="en-US" altLang="en-US" smtClean="0"/>
              <a:pPr/>
              <a:t>52</a:t>
            </a:fld>
            <a:endParaRPr lang="en-US" altLang="en-US"/>
          </a:p>
        </p:txBody>
      </p:sp>
      <p:pic>
        <p:nvPicPr>
          <p:cNvPr id="4" name="Picture 3"/>
          <p:cNvPicPr>
            <a:picLocks noChangeAspect="1"/>
          </p:cNvPicPr>
          <p:nvPr/>
        </p:nvPicPr>
        <p:blipFill>
          <a:blip r:embed="rId2"/>
          <a:stretch>
            <a:fillRect/>
          </a:stretch>
        </p:blipFill>
        <p:spPr>
          <a:xfrm>
            <a:off x="491133" y="0"/>
            <a:ext cx="8161734" cy="6858000"/>
          </a:xfrm>
          <a:prstGeom prst="rect">
            <a:avLst/>
          </a:prstGeom>
        </p:spPr>
      </p:pic>
    </p:spTree>
    <p:extLst>
      <p:ext uri="{BB962C8B-B14F-4D97-AF65-F5344CB8AC3E}">
        <p14:creationId xmlns:p14="http://schemas.microsoft.com/office/powerpoint/2010/main" val="39103550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0EE2C57F-A116-4476-AB54-B3A399ECB163}" type="slidenum">
              <a:rPr lang="en-US" altLang="en-US"/>
              <a:pPr/>
              <a:t>53</a:t>
            </a:fld>
            <a:endParaRPr lang="en-US" altLang="en-US"/>
          </a:p>
        </p:txBody>
      </p:sp>
      <p:sp>
        <p:nvSpPr>
          <p:cNvPr id="79874" name="Rectangle 2"/>
          <p:cNvSpPr>
            <a:spLocks noGrp="1" noChangeArrowheads="1"/>
          </p:cNvSpPr>
          <p:nvPr>
            <p:ph type="title"/>
          </p:nvPr>
        </p:nvSpPr>
        <p:spPr/>
        <p:txBody>
          <a:bodyPr/>
          <a:lstStyle/>
          <a:p>
            <a:r>
              <a:rPr lang="en-US" altLang="en-US"/>
              <a:t>Template Method</a:t>
            </a:r>
          </a:p>
        </p:txBody>
      </p:sp>
      <p:sp>
        <p:nvSpPr>
          <p:cNvPr id="79875" name="Rectangle 3"/>
          <p:cNvSpPr>
            <a:spLocks noGrp="1" noChangeArrowheads="1"/>
          </p:cNvSpPr>
          <p:nvPr>
            <p:ph type="body" idx="1"/>
          </p:nvPr>
        </p:nvSpPr>
        <p:spPr/>
        <p:txBody>
          <a:bodyPr/>
          <a:lstStyle/>
          <a:p>
            <a:pPr>
              <a:lnSpc>
                <a:spcPct val="90000"/>
              </a:lnSpc>
            </a:pPr>
            <a:r>
              <a:rPr lang="en-US" altLang="en-US" sz="2000"/>
              <a:t>Intent</a:t>
            </a:r>
          </a:p>
          <a:p>
            <a:pPr lvl="1">
              <a:lnSpc>
                <a:spcPct val="90000"/>
              </a:lnSpc>
            </a:pPr>
            <a:r>
              <a:rPr lang="en-US" altLang="en-US" sz="1800"/>
              <a:t>Define the skeleton of an algorithm in an operation, deferring some steps to subclasses.  Template Method lets subclasses redefine certain steps of an algorithm without changing the algorithm’s structure.</a:t>
            </a:r>
          </a:p>
          <a:p>
            <a:pPr>
              <a:lnSpc>
                <a:spcPct val="90000"/>
              </a:lnSpc>
            </a:pPr>
            <a:r>
              <a:rPr lang="en-US" altLang="en-US" sz="2000"/>
              <a:t>Applicability – use Template Method:</a:t>
            </a:r>
          </a:p>
          <a:p>
            <a:pPr lvl="1">
              <a:lnSpc>
                <a:spcPct val="90000"/>
              </a:lnSpc>
            </a:pPr>
            <a:r>
              <a:rPr lang="en-US" altLang="en-US" sz="1800"/>
              <a:t>To implement the invariant parts of an algorithm once and leav3 it up to subclasses to implement the behavior that can vary.</a:t>
            </a:r>
          </a:p>
          <a:p>
            <a:pPr lvl="1">
              <a:lnSpc>
                <a:spcPct val="90000"/>
              </a:lnSpc>
            </a:pPr>
            <a:r>
              <a:rPr lang="en-US" altLang="en-US" sz="1800"/>
              <a:t>When common behavior among subclasses should be factored and localized in a common class to avoid code duplication.  You first identify the differences in existing code and then separate the differences into new operations.  Finally, you replace the differing code with a template method that calls one of these new operations.</a:t>
            </a:r>
          </a:p>
          <a:p>
            <a:pPr lvl="1">
              <a:lnSpc>
                <a:spcPct val="90000"/>
              </a:lnSpc>
            </a:pPr>
            <a:r>
              <a:rPr lang="en-US" altLang="en-US" sz="1800"/>
              <a:t>To control subclasses extensions.  You can define a template method that calls “hook” operations at specific points, thereby permitting extensions only at those points.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D2E6F71C-3134-4FF8-930E-173856F4F098}" type="slidenum">
              <a:rPr lang="en-US" altLang="en-US"/>
              <a:pPr/>
              <a:t>54</a:t>
            </a:fld>
            <a:endParaRPr lang="en-US" altLang="en-US"/>
          </a:p>
        </p:txBody>
      </p:sp>
      <p:graphicFrame>
        <p:nvGraphicFramePr>
          <p:cNvPr id="80898" name="Object 2"/>
          <p:cNvGraphicFramePr>
            <a:graphicFrameLocks noChangeAspect="1"/>
          </p:cNvGraphicFramePr>
          <p:nvPr/>
        </p:nvGraphicFramePr>
        <p:xfrm>
          <a:off x="2209800" y="762000"/>
          <a:ext cx="5183188" cy="4725988"/>
        </p:xfrm>
        <a:graphic>
          <a:graphicData uri="http://schemas.openxmlformats.org/presentationml/2006/ole">
            <mc:AlternateContent xmlns:mc="http://schemas.openxmlformats.org/markup-compatibility/2006">
              <mc:Choice xmlns:v="urn:schemas-microsoft-com:vml" Requires="v">
                <p:oleObj spid="_x0000_s80908" name="VISIO" r:id="rId4" imgW="5796000" imgH="5641560" progId="Visio.Drawing.6">
                  <p:embed/>
                </p:oleObj>
              </mc:Choice>
              <mc:Fallback>
                <p:oleObj name="VISIO" r:id="rId4" imgW="5796000" imgH="564156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762000"/>
                        <a:ext cx="5183188" cy="4725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99482192-C20E-4C2A-9E35-27A3B82D7113}" type="slidenum">
              <a:rPr lang="en-US" altLang="en-US"/>
              <a:pPr/>
              <a:t>55</a:t>
            </a:fld>
            <a:endParaRPr lang="en-US" altLang="en-US"/>
          </a:p>
        </p:txBody>
      </p:sp>
      <p:sp>
        <p:nvSpPr>
          <p:cNvPr id="81922" name="Rectangle 2"/>
          <p:cNvSpPr>
            <a:spLocks noGrp="1" noChangeArrowheads="1"/>
          </p:cNvSpPr>
          <p:nvPr>
            <p:ph type="title"/>
          </p:nvPr>
        </p:nvSpPr>
        <p:spPr/>
        <p:txBody>
          <a:bodyPr/>
          <a:lstStyle/>
          <a:p>
            <a:r>
              <a:rPr lang="en-US" altLang="en-US"/>
              <a:t>Visitor</a:t>
            </a:r>
          </a:p>
        </p:txBody>
      </p:sp>
      <p:sp>
        <p:nvSpPr>
          <p:cNvPr id="81923" name="Rectangle 3"/>
          <p:cNvSpPr>
            <a:spLocks noGrp="1" noChangeArrowheads="1"/>
          </p:cNvSpPr>
          <p:nvPr>
            <p:ph type="body" idx="1"/>
          </p:nvPr>
        </p:nvSpPr>
        <p:spPr>
          <a:xfrm>
            <a:off x="1066800" y="1295400"/>
            <a:ext cx="7620000" cy="4495800"/>
          </a:xfrm>
        </p:spPr>
        <p:txBody>
          <a:bodyPr/>
          <a:lstStyle/>
          <a:p>
            <a:pPr>
              <a:lnSpc>
                <a:spcPct val="90000"/>
              </a:lnSpc>
            </a:pPr>
            <a:r>
              <a:rPr lang="en-US" altLang="en-US" sz="2000"/>
              <a:t>Intent</a:t>
            </a:r>
          </a:p>
          <a:p>
            <a:pPr lvl="1">
              <a:lnSpc>
                <a:spcPct val="90000"/>
              </a:lnSpc>
            </a:pPr>
            <a:r>
              <a:rPr lang="en-US" altLang="en-US" sz="1800"/>
              <a:t>Represent an operation to be performed on the elements of an object structure.  Visitor lets you define a new operation without changing the classes of the elements on which it operates.</a:t>
            </a:r>
          </a:p>
          <a:p>
            <a:pPr>
              <a:lnSpc>
                <a:spcPct val="90000"/>
              </a:lnSpc>
            </a:pPr>
            <a:r>
              <a:rPr lang="en-US" altLang="en-US" sz="2000"/>
              <a:t>Applicability – use Visitor pattern when:</a:t>
            </a:r>
          </a:p>
          <a:p>
            <a:pPr lvl="1">
              <a:lnSpc>
                <a:spcPct val="90000"/>
              </a:lnSpc>
            </a:pPr>
            <a:r>
              <a:rPr lang="en-US" altLang="en-US" sz="1800"/>
              <a:t>An object structure contains many classes of objects with differing interfaces, and you want to perform operations on these objects that depend on their concrete classes.</a:t>
            </a:r>
          </a:p>
          <a:p>
            <a:pPr lvl="1">
              <a:lnSpc>
                <a:spcPct val="90000"/>
              </a:lnSpc>
            </a:pPr>
            <a:r>
              <a:rPr lang="en-US" altLang="en-US" sz="1800"/>
              <a:t>Many distinct and unrelated operations need to be performed on objects in an object structure, and you want to avoid “polluting” their classes with these operations.  Visitor lets you keep related operations together by defining them in one class.  When the object structure is shared by many applications, use Visitor to put operations in just those applications that need them.</a:t>
            </a:r>
          </a:p>
          <a:p>
            <a:pPr lvl="1">
              <a:lnSpc>
                <a:spcPct val="90000"/>
              </a:lnSpc>
            </a:pPr>
            <a:r>
              <a:rPr lang="en-US" altLang="en-US" sz="1800"/>
              <a:t>The classes defining the object structure rarely change, but you often want to define new operations over the structure.  Changing the object structure classes requires redefining the interface to all visitors, which is potentially costly.</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DCE03953-46CA-4434-A904-19169805C9E6}" type="slidenum">
              <a:rPr lang="en-US" altLang="en-US"/>
              <a:pPr/>
              <a:t>56</a:t>
            </a:fld>
            <a:endParaRPr lang="en-US" altLang="en-US"/>
          </a:p>
        </p:txBody>
      </p:sp>
      <p:graphicFrame>
        <p:nvGraphicFramePr>
          <p:cNvPr id="82946" name="Object 2"/>
          <p:cNvGraphicFramePr>
            <a:graphicFrameLocks noChangeAspect="1"/>
          </p:cNvGraphicFramePr>
          <p:nvPr/>
        </p:nvGraphicFramePr>
        <p:xfrm>
          <a:off x="1143000" y="533400"/>
          <a:ext cx="7467600" cy="5562600"/>
        </p:xfrm>
        <a:graphic>
          <a:graphicData uri="http://schemas.openxmlformats.org/presentationml/2006/ole">
            <mc:AlternateContent xmlns:mc="http://schemas.openxmlformats.org/markup-compatibility/2006">
              <mc:Choice xmlns:v="urn:schemas-microsoft-com:vml" Requires="v">
                <p:oleObj spid="_x0000_s82956" name="VISIO" r:id="rId4" imgW="8492760" imgH="6670080" progId="Visio.Drawing.6">
                  <p:embed/>
                </p:oleObj>
              </mc:Choice>
              <mc:Fallback>
                <p:oleObj name="VISIO" r:id="rId4" imgW="8492760" imgH="667008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33400"/>
                        <a:ext cx="7467600" cy="556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DEB2D621-D44A-4335-86B5-EF1F31AC8318}" type="slidenum">
              <a:rPr lang="en-US" altLang="en-US"/>
              <a:pPr/>
              <a:t>57</a:t>
            </a:fld>
            <a:endParaRPr lang="en-US" altLang="en-US"/>
          </a:p>
        </p:txBody>
      </p:sp>
      <p:sp>
        <p:nvSpPr>
          <p:cNvPr id="84994" name="Rectangle 2"/>
          <p:cNvSpPr>
            <a:spLocks noGrp="1" noChangeArrowheads="1"/>
          </p:cNvSpPr>
          <p:nvPr>
            <p:ph type="title"/>
          </p:nvPr>
        </p:nvSpPr>
        <p:spPr/>
        <p:txBody>
          <a:bodyPr/>
          <a:lstStyle/>
          <a:p>
            <a:r>
              <a:rPr lang="en-US" altLang="en-US"/>
              <a:t>Pattern Relationships</a:t>
            </a:r>
          </a:p>
        </p:txBody>
      </p:sp>
      <p:sp>
        <p:nvSpPr>
          <p:cNvPr id="84995" name="Rectangle 3"/>
          <p:cNvSpPr>
            <a:spLocks noGrp="1" noChangeArrowheads="1"/>
          </p:cNvSpPr>
          <p:nvPr>
            <p:ph type="body" idx="1"/>
          </p:nvPr>
        </p:nvSpPr>
        <p:spPr>
          <a:xfrm>
            <a:off x="1066800" y="1371600"/>
            <a:ext cx="7620000" cy="4876800"/>
          </a:xfrm>
        </p:spPr>
        <p:txBody>
          <a:bodyPr/>
          <a:lstStyle/>
          <a:p>
            <a:pPr>
              <a:lnSpc>
                <a:spcPct val="90000"/>
              </a:lnSpc>
            </a:pPr>
            <a:r>
              <a:rPr lang="en-US" altLang="en-US" sz="1800"/>
              <a:t>Control creation of objects</a:t>
            </a:r>
          </a:p>
          <a:p>
            <a:pPr lvl="1">
              <a:lnSpc>
                <a:spcPct val="90000"/>
              </a:lnSpc>
            </a:pPr>
            <a:r>
              <a:rPr lang="en-US" altLang="en-US" sz="1600"/>
              <a:t>Abstract Factory, Builder, Factory Method, Prototype, Singleton, Flyweight</a:t>
            </a:r>
          </a:p>
          <a:p>
            <a:pPr>
              <a:lnSpc>
                <a:spcPct val="90000"/>
              </a:lnSpc>
            </a:pPr>
            <a:r>
              <a:rPr lang="en-US" altLang="en-US" sz="1800"/>
              <a:t>Establish object connection structure</a:t>
            </a:r>
          </a:p>
          <a:p>
            <a:pPr lvl="1">
              <a:lnSpc>
                <a:spcPct val="90000"/>
              </a:lnSpc>
            </a:pPr>
            <a:r>
              <a:rPr lang="en-US" altLang="en-US" sz="1600"/>
              <a:t>Composite, Decorator, Facade, Chain of Responsibility, Mediator, Observer</a:t>
            </a:r>
          </a:p>
          <a:p>
            <a:pPr>
              <a:lnSpc>
                <a:spcPct val="90000"/>
              </a:lnSpc>
            </a:pPr>
            <a:r>
              <a:rPr lang="en-US" altLang="en-US" sz="1800"/>
              <a:t>Construct loosely coupled systems</a:t>
            </a:r>
          </a:p>
          <a:p>
            <a:pPr lvl="1">
              <a:lnSpc>
                <a:spcPct val="90000"/>
              </a:lnSpc>
            </a:pPr>
            <a:r>
              <a:rPr lang="en-US" altLang="en-US" sz="1600"/>
              <a:t>Abstract Factory, Factory Method, Prototype, Bridge, Command, Iterator</a:t>
            </a:r>
          </a:p>
          <a:p>
            <a:pPr>
              <a:lnSpc>
                <a:spcPct val="90000"/>
              </a:lnSpc>
            </a:pPr>
            <a:r>
              <a:rPr lang="en-US" altLang="en-US" sz="1800"/>
              <a:t>Support change</a:t>
            </a:r>
          </a:p>
          <a:p>
            <a:pPr lvl="1">
              <a:lnSpc>
                <a:spcPct val="90000"/>
              </a:lnSpc>
            </a:pPr>
            <a:r>
              <a:rPr lang="en-US" altLang="en-US" sz="1600"/>
              <a:t>Adapter, Bridge, Facade, Command, Strategy, Visitor</a:t>
            </a:r>
          </a:p>
          <a:p>
            <a:pPr>
              <a:lnSpc>
                <a:spcPct val="90000"/>
              </a:lnSpc>
            </a:pPr>
            <a:r>
              <a:rPr lang="en-US" altLang="en-US" sz="1800"/>
              <a:t>Simplify communication</a:t>
            </a:r>
          </a:p>
          <a:p>
            <a:pPr lvl="1">
              <a:lnSpc>
                <a:spcPct val="90000"/>
              </a:lnSpc>
            </a:pPr>
            <a:r>
              <a:rPr lang="en-US" altLang="en-US" sz="1600"/>
              <a:t>Facade, Chain of Responsibility, Mediator</a:t>
            </a:r>
          </a:p>
          <a:p>
            <a:pPr>
              <a:lnSpc>
                <a:spcPct val="90000"/>
              </a:lnSpc>
            </a:pPr>
            <a:r>
              <a:rPr lang="en-US" altLang="en-US" sz="1800"/>
              <a:t>Organize behavior of a family of classes</a:t>
            </a:r>
          </a:p>
          <a:p>
            <a:pPr lvl="1">
              <a:lnSpc>
                <a:spcPct val="90000"/>
              </a:lnSpc>
            </a:pPr>
            <a:r>
              <a:rPr lang="en-US" altLang="en-US" sz="1600"/>
              <a:t>Interpreter, State, Strategy, Template Method, Visitor</a:t>
            </a:r>
          </a:p>
          <a:p>
            <a:pPr>
              <a:lnSpc>
                <a:spcPct val="90000"/>
              </a:lnSpc>
            </a:pPr>
            <a:r>
              <a:rPr lang="en-US" altLang="en-US" sz="1800"/>
              <a:t>Manage the state of object(s)</a:t>
            </a:r>
          </a:p>
          <a:p>
            <a:pPr lvl="1">
              <a:lnSpc>
                <a:spcPct val="90000"/>
              </a:lnSpc>
            </a:pPr>
            <a:r>
              <a:rPr lang="en-US" altLang="en-US" sz="1600"/>
              <a:t>Memento, Proxy, State</a:t>
            </a:r>
          </a:p>
          <a:p>
            <a:pPr>
              <a:lnSpc>
                <a:spcPct val="90000"/>
              </a:lnSpc>
            </a:pPr>
            <a:r>
              <a:rPr lang="en-US" altLang="en-US" sz="1800"/>
              <a:t>Manage access to objects</a:t>
            </a:r>
          </a:p>
          <a:p>
            <a:pPr lvl="1">
              <a:lnSpc>
                <a:spcPct val="90000"/>
              </a:lnSpc>
            </a:pPr>
            <a:r>
              <a:rPr lang="en-US" altLang="en-US" sz="1600"/>
              <a:t>Singleton, Adapter, Facade, Flyweight, Proxy, Iterator, Mediator, Visitor</a:t>
            </a:r>
          </a:p>
          <a:p>
            <a:pPr>
              <a:lnSpc>
                <a:spcPct val="90000"/>
              </a:lnSpc>
            </a:pPr>
            <a:endParaRPr lang="en-US" altLang="en-US" sz="180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4EEB9726-A099-4EF2-9283-B894282ED8C0}" type="slidenum">
              <a:rPr lang="en-US" altLang="en-US"/>
              <a:pPr/>
              <a:t>58</a:t>
            </a:fld>
            <a:endParaRPr lang="en-US" altLang="en-US"/>
          </a:p>
        </p:txBody>
      </p:sp>
      <p:sp>
        <p:nvSpPr>
          <p:cNvPr id="86018" name="Rectangle 2"/>
          <p:cNvSpPr>
            <a:spLocks noGrp="1" noChangeArrowheads="1"/>
          </p:cNvSpPr>
          <p:nvPr>
            <p:ph type="title"/>
          </p:nvPr>
        </p:nvSpPr>
        <p:spPr/>
        <p:txBody>
          <a:bodyPr/>
          <a:lstStyle/>
          <a:p>
            <a:r>
              <a:rPr lang="en-US" altLang="en-US"/>
              <a:t>Basic Techniques</a:t>
            </a:r>
          </a:p>
        </p:txBody>
      </p:sp>
      <p:sp>
        <p:nvSpPr>
          <p:cNvPr id="86019" name="Rectangle 3"/>
          <p:cNvSpPr>
            <a:spLocks noGrp="1" noChangeArrowheads="1"/>
          </p:cNvSpPr>
          <p:nvPr>
            <p:ph type="body" idx="1"/>
          </p:nvPr>
        </p:nvSpPr>
        <p:spPr/>
        <p:txBody>
          <a:bodyPr/>
          <a:lstStyle/>
          <a:p>
            <a:r>
              <a:rPr lang="en-US" altLang="en-US" sz="2000"/>
              <a:t>Defer definition</a:t>
            </a:r>
          </a:p>
          <a:p>
            <a:pPr lvl="1"/>
            <a:r>
              <a:rPr lang="en-US" altLang="en-US" sz="1800"/>
              <a:t>Provide protocol with abstract base, interpret protocol with derived (specialized) classes at some later time (Command, Visitor).</a:t>
            </a:r>
          </a:p>
          <a:p>
            <a:r>
              <a:rPr lang="en-US" altLang="en-US" sz="2000"/>
              <a:t>Support interchangeability</a:t>
            </a:r>
          </a:p>
          <a:p>
            <a:pPr lvl="1"/>
            <a:r>
              <a:rPr lang="en-US" altLang="en-US" sz="1800"/>
              <a:t>Provide base class as a proxy definition for a set of interchangeable derived classes (Composite, State, Strategy).</a:t>
            </a:r>
          </a:p>
          <a:p>
            <a:r>
              <a:rPr lang="en-US" altLang="en-US" sz="2000"/>
              <a:t>Promote loose coupling between components</a:t>
            </a:r>
          </a:p>
          <a:p>
            <a:pPr lvl="1"/>
            <a:r>
              <a:rPr lang="en-US" altLang="en-US" sz="1800"/>
              <a:t>Use abstract interfaces.</a:t>
            </a:r>
          </a:p>
          <a:p>
            <a:pPr lvl="1"/>
            <a:r>
              <a:rPr lang="en-US" altLang="en-US" sz="1800"/>
              <a:t>delegate creation (Factory Method).</a:t>
            </a:r>
          </a:p>
          <a:p>
            <a:pPr lvl="1"/>
            <a:r>
              <a:rPr lang="en-US" altLang="en-US" sz="1800"/>
              <a:t>hide implementation behind an opaque pointer (Bridge).</a:t>
            </a:r>
          </a:p>
          <a:p>
            <a:r>
              <a:rPr lang="en-US" altLang="en-US" sz="2000"/>
              <a:t>Support heterogeneous collections</a:t>
            </a:r>
          </a:p>
          <a:p>
            <a:pPr lvl="1"/>
            <a:r>
              <a:rPr lang="en-US" altLang="en-US" sz="1800"/>
              <a:t>Provide reference to base class objects from other base or derived objects (Composite, Decorator, …).</a:t>
            </a:r>
          </a:p>
          <a:p>
            <a:endParaRPr lang="en-US" altLang="en-US"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820D53FC-6CCA-4BF0-B7C0-678DBAA50EE1}" type="slidenum">
              <a:rPr lang="en-US" altLang="en-US"/>
              <a:pPr/>
              <a:t>6</a:t>
            </a:fld>
            <a:endParaRPr lang="en-US" altLang="en-US"/>
          </a:p>
        </p:txBody>
      </p:sp>
      <p:graphicFrame>
        <p:nvGraphicFramePr>
          <p:cNvPr id="38916" name="Object 4"/>
          <p:cNvGraphicFramePr>
            <a:graphicFrameLocks noChangeAspect="1"/>
          </p:cNvGraphicFramePr>
          <p:nvPr/>
        </p:nvGraphicFramePr>
        <p:xfrm>
          <a:off x="1371600" y="685800"/>
          <a:ext cx="7275513" cy="4802188"/>
        </p:xfrm>
        <a:graphic>
          <a:graphicData uri="http://schemas.openxmlformats.org/presentationml/2006/ole">
            <mc:AlternateContent xmlns:mc="http://schemas.openxmlformats.org/markup-compatibility/2006">
              <mc:Choice xmlns:v="urn:schemas-microsoft-com:vml" Requires="v">
                <p:oleObj spid="_x0000_s38928" name="VISIO" r:id="rId4" imgW="8150040" imgH="5184360" progId="Visio.Drawing.6">
                  <p:embed/>
                </p:oleObj>
              </mc:Choice>
              <mc:Fallback>
                <p:oleObj name="VISIO" r:id="rId4" imgW="8150040" imgH="518436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685800"/>
                        <a:ext cx="7275513" cy="4802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Box 4"/>
          <p:cNvSpPr txBox="1"/>
          <p:nvPr/>
        </p:nvSpPr>
        <p:spPr>
          <a:xfrm>
            <a:off x="6846253" y="1828800"/>
            <a:ext cx="1420774"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Parser::IBuilder</a:t>
            </a:r>
          </a:p>
        </p:txBody>
      </p:sp>
      <p:sp>
        <p:nvSpPr>
          <p:cNvPr id="6" name="TextBox 5"/>
          <p:cNvSpPr txBox="1"/>
          <p:nvPr/>
        </p:nvSpPr>
        <p:spPr>
          <a:xfrm>
            <a:off x="5982653" y="5643662"/>
            <a:ext cx="2730748"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Parser::ConfigParseForCodeAnal</a:t>
            </a:r>
          </a:p>
        </p:txBody>
      </p:sp>
      <p:sp>
        <p:nvSpPr>
          <p:cNvPr id="7" name="TextBox 6"/>
          <p:cNvSpPr txBox="1"/>
          <p:nvPr/>
        </p:nvSpPr>
        <p:spPr>
          <a:xfrm>
            <a:off x="2895600" y="1827311"/>
            <a:ext cx="3602205" cy="307777"/>
          </a:xfrm>
          <a:prstGeom prst="rect">
            <a:avLst/>
          </a:prstGeom>
          <a:solidFill>
            <a:srgbClr val="8F6D58"/>
          </a:solidFill>
        </p:spPr>
        <p:txBody>
          <a:bodyPr wrap="none" rtlCol="0">
            <a:spAutoFit/>
          </a:bodyPr>
          <a:lstStyle/>
          <a:p>
            <a:r>
              <a:rPr lang="en-US" sz="1400" dirty="0">
                <a:solidFill>
                  <a:schemeClr val="accent3"/>
                </a:solidFill>
                <a:latin typeface="Tahoma" panose="020B0604030504040204" pitchFamily="34" charset="0"/>
                <a:ea typeface="Tahoma" panose="020B0604030504040204" pitchFamily="34" charset="0"/>
                <a:cs typeface="Tahoma" panose="020B0604030504040204" pitchFamily="34" charset="0"/>
              </a:rPr>
              <a:t>Parser::Executive::CodeAnalysisExecutive()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ltLang="en-US"/>
              <a:t>Pattern Summary</a:t>
            </a:r>
          </a:p>
        </p:txBody>
      </p:sp>
      <p:sp>
        <p:nvSpPr>
          <p:cNvPr id="3" name="Slide Number Placeholder 2"/>
          <p:cNvSpPr>
            <a:spLocks noGrp="1"/>
          </p:cNvSpPr>
          <p:nvPr>
            <p:ph type="sldNum" sz="quarter" idx="12"/>
          </p:nvPr>
        </p:nvSpPr>
        <p:spPr/>
        <p:txBody>
          <a:bodyPr/>
          <a:lstStyle/>
          <a:p>
            <a:fld id="{BDAB2B46-2CD6-47E2-A939-24AEC012392E}" type="slidenum">
              <a:rPr lang="en-US" altLang="en-US" smtClean="0"/>
              <a:pPr/>
              <a:t>7</a:t>
            </a:fld>
            <a:endParaRPr lang="en-US" altLang="en-US"/>
          </a:p>
        </p:txBody>
      </p:sp>
      <p:pic>
        <p:nvPicPr>
          <p:cNvPr id="4" name="Picture 3"/>
          <p:cNvPicPr>
            <a:picLocks noChangeAspect="1"/>
          </p:cNvPicPr>
          <p:nvPr/>
        </p:nvPicPr>
        <p:blipFill>
          <a:blip r:embed="rId2"/>
          <a:stretch>
            <a:fillRect/>
          </a:stretch>
        </p:blipFill>
        <p:spPr>
          <a:xfrm>
            <a:off x="496253" y="228600"/>
            <a:ext cx="8305800" cy="3480581"/>
          </a:xfrm>
          <a:prstGeom prst="rect">
            <a:avLst/>
          </a:prstGeom>
        </p:spPr>
      </p:pic>
      <p:pic>
        <p:nvPicPr>
          <p:cNvPr id="5" name="Picture 4"/>
          <p:cNvPicPr>
            <a:picLocks noChangeAspect="1"/>
          </p:cNvPicPr>
          <p:nvPr/>
        </p:nvPicPr>
        <p:blipFill>
          <a:blip r:embed="rId3"/>
          <a:stretch>
            <a:fillRect/>
          </a:stretch>
        </p:blipFill>
        <p:spPr>
          <a:xfrm>
            <a:off x="877253" y="3728403"/>
            <a:ext cx="7543800" cy="2800350"/>
          </a:xfrm>
          <a:prstGeom prst="rect">
            <a:avLst/>
          </a:prstGeom>
        </p:spPr>
      </p:pic>
    </p:spTree>
    <p:extLst>
      <p:ext uri="{BB962C8B-B14F-4D97-AF65-F5344CB8AC3E}">
        <p14:creationId xmlns:p14="http://schemas.microsoft.com/office/powerpoint/2010/main" val="3056491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ltLang="en-US"/>
              <a:t>Pattern Summary</a:t>
            </a:r>
          </a:p>
        </p:txBody>
      </p:sp>
      <p:sp>
        <p:nvSpPr>
          <p:cNvPr id="5" name="Slide Number Placeholder 5"/>
          <p:cNvSpPr>
            <a:spLocks noGrp="1"/>
          </p:cNvSpPr>
          <p:nvPr>
            <p:ph type="sldNum" sz="quarter" idx="12"/>
          </p:nvPr>
        </p:nvSpPr>
        <p:spPr/>
        <p:txBody>
          <a:bodyPr/>
          <a:lstStyle/>
          <a:p>
            <a:fld id="{6521795E-D86D-4432-A12A-21BC4D4B03D4}" type="slidenum">
              <a:rPr lang="en-US" altLang="en-US"/>
              <a:pPr/>
              <a:t>8</a:t>
            </a:fld>
            <a:endParaRPr lang="en-US" altLang="en-US"/>
          </a:p>
        </p:txBody>
      </p:sp>
      <p:sp>
        <p:nvSpPr>
          <p:cNvPr id="40962" name="Rectangle 2"/>
          <p:cNvSpPr>
            <a:spLocks noGrp="1" noChangeArrowheads="1"/>
          </p:cNvSpPr>
          <p:nvPr>
            <p:ph type="title"/>
          </p:nvPr>
        </p:nvSpPr>
        <p:spPr/>
        <p:txBody>
          <a:bodyPr/>
          <a:lstStyle/>
          <a:p>
            <a:r>
              <a:rPr lang="en-US" altLang="en-US"/>
              <a:t>Factory Method</a:t>
            </a:r>
          </a:p>
        </p:txBody>
      </p:sp>
      <p:sp>
        <p:nvSpPr>
          <p:cNvPr id="40963" name="Rectangle 3"/>
          <p:cNvSpPr>
            <a:spLocks noGrp="1" noChangeArrowheads="1"/>
          </p:cNvSpPr>
          <p:nvPr>
            <p:ph type="body" idx="1"/>
          </p:nvPr>
        </p:nvSpPr>
        <p:spPr/>
        <p:txBody>
          <a:bodyPr/>
          <a:lstStyle/>
          <a:p>
            <a:r>
              <a:rPr lang="en-US" altLang="en-US"/>
              <a:t>Intent</a:t>
            </a:r>
          </a:p>
          <a:p>
            <a:pPr lvl="1"/>
            <a:r>
              <a:rPr lang="en-US" altLang="en-US"/>
              <a:t>Define an interface for creating an object, but let subclasses decide which class to instantiate.  Factory Method lets a class defer instantiation to subclasses.</a:t>
            </a:r>
          </a:p>
          <a:p>
            <a:r>
              <a:rPr lang="en-US" altLang="en-US"/>
              <a:t>Applicability – use Factory Method when:</a:t>
            </a:r>
          </a:p>
          <a:p>
            <a:pPr lvl="1"/>
            <a:r>
              <a:rPr lang="en-US" altLang="en-US"/>
              <a:t>A class can’t anticipate the class of objects it must create.</a:t>
            </a:r>
          </a:p>
          <a:p>
            <a:pPr lvl="1"/>
            <a:r>
              <a:rPr lang="en-US" altLang="en-US"/>
              <a:t>A class wants its subclasses to specify the objects it creates.</a:t>
            </a:r>
          </a:p>
          <a:p>
            <a:pPr lvl="1"/>
            <a:r>
              <a:rPr lang="en-US" altLang="en-US"/>
              <a:t>Classes delegate responsibility to one of several helper subclasses, and you want to localize the knowledge of which helper subclass is the delegate.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Pattern Summary</a:t>
            </a:r>
          </a:p>
        </p:txBody>
      </p:sp>
      <p:sp>
        <p:nvSpPr>
          <p:cNvPr id="4" name="Slide Number Placeholder 3"/>
          <p:cNvSpPr>
            <a:spLocks noGrp="1"/>
          </p:cNvSpPr>
          <p:nvPr>
            <p:ph type="sldNum" sz="quarter" idx="12"/>
          </p:nvPr>
        </p:nvSpPr>
        <p:spPr/>
        <p:txBody>
          <a:bodyPr/>
          <a:lstStyle/>
          <a:p>
            <a:fld id="{BA9A767C-4CB7-4EFE-8F49-D8A5E762A90E}" type="slidenum">
              <a:rPr lang="en-US" altLang="en-US"/>
              <a:pPr/>
              <a:t>9</a:t>
            </a:fld>
            <a:endParaRPr lang="en-US" altLang="en-US"/>
          </a:p>
        </p:txBody>
      </p:sp>
      <p:graphicFrame>
        <p:nvGraphicFramePr>
          <p:cNvPr id="41986" name="Object 2"/>
          <p:cNvGraphicFramePr>
            <a:graphicFrameLocks noChangeAspect="1"/>
          </p:cNvGraphicFramePr>
          <p:nvPr/>
        </p:nvGraphicFramePr>
        <p:xfrm>
          <a:off x="1219200" y="533400"/>
          <a:ext cx="7408863" cy="4383088"/>
        </p:xfrm>
        <a:graphic>
          <a:graphicData uri="http://schemas.openxmlformats.org/presentationml/2006/ole">
            <mc:AlternateContent xmlns:mc="http://schemas.openxmlformats.org/markup-compatibility/2006">
              <mc:Choice xmlns:v="urn:schemas-microsoft-com:vml" Requires="v">
                <p:oleObj spid="_x0000_s41996" name="VISIO" r:id="rId4" imgW="8721360" imgH="5412960" progId="Visio.Drawing.6">
                  <p:embed/>
                </p:oleObj>
              </mc:Choice>
              <mc:Fallback>
                <p:oleObj name="VISIO" r:id="rId4" imgW="8721360" imgH="5412960" progId="Visio.Drawing.6">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533400"/>
                        <a:ext cx="7408863"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Designs\Notebook.pot</Template>
  <TotalTime>2683</TotalTime>
  <Words>3150</Words>
  <Application>Microsoft Office PowerPoint</Application>
  <PresentationFormat>On-screen Show (4:3)</PresentationFormat>
  <Paragraphs>371</Paragraphs>
  <Slides>58</Slides>
  <Notes>50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3" baseType="lpstr">
      <vt:lpstr>Arial</vt:lpstr>
      <vt:lpstr>Tahoma</vt:lpstr>
      <vt:lpstr>Times New Roman</vt:lpstr>
      <vt:lpstr>Notebook</vt:lpstr>
      <vt:lpstr>VISIO</vt:lpstr>
      <vt:lpstr>Annotated Design Patterns Selections Design Patterns, Gamma et. al, Addison Wesley, 1995 </vt:lpstr>
      <vt:lpstr>Contents</vt:lpstr>
      <vt:lpstr>Abstract Factory</vt:lpstr>
      <vt:lpstr>PowerPoint Presentation</vt:lpstr>
      <vt:lpstr>Builder</vt:lpstr>
      <vt:lpstr>PowerPoint Presentation</vt:lpstr>
      <vt:lpstr>PowerPoint Presentation</vt:lpstr>
      <vt:lpstr>Factory Method</vt:lpstr>
      <vt:lpstr>PowerPoint Presentation</vt:lpstr>
      <vt:lpstr>Prototype</vt:lpstr>
      <vt:lpstr>PowerPoint Presentation</vt:lpstr>
      <vt:lpstr>Singleton</vt:lpstr>
      <vt:lpstr>PowerPoint Presentation</vt:lpstr>
      <vt:lpstr>PowerPoint Presentation</vt:lpstr>
      <vt:lpstr>Adapter</vt:lpstr>
      <vt:lpstr>PowerPoint Presentation</vt:lpstr>
      <vt:lpstr>Bridge</vt:lpstr>
      <vt:lpstr>PowerPoint Presentation</vt:lpstr>
      <vt:lpstr>Composite</vt:lpstr>
      <vt:lpstr>PowerPoint Presentation</vt:lpstr>
      <vt:lpstr>PowerPoint Presentation</vt:lpstr>
      <vt:lpstr>Decorator</vt:lpstr>
      <vt:lpstr>PowerPoint Presentation</vt:lpstr>
      <vt:lpstr>Facade</vt:lpstr>
      <vt:lpstr>PowerPoint Presentation</vt:lpstr>
      <vt:lpstr>PowerPoint Presentation</vt:lpstr>
      <vt:lpstr>Flyweight</vt:lpstr>
      <vt:lpstr>PowerPoint Presentation</vt:lpstr>
      <vt:lpstr>Proxy</vt:lpstr>
      <vt:lpstr>PowerPoint Presentation</vt:lpstr>
      <vt:lpstr>Chain of Responsibility</vt:lpstr>
      <vt:lpstr>PowerPoint Presentation</vt:lpstr>
      <vt:lpstr>PowerPoint Presentation</vt:lpstr>
      <vt:lpstr>Command</vt:lpstr>
      <vt:lpstr>PowerPoint Presentation</vt:lpstr>
      <vt:lpstr>PowerPoint Presentation</vt:lpstr>
      <vt:lpstr>Interpreter</vt:lpstr>
      <vt:lpstr>PowerPoint Presentation</vt:lpstr>
      <vt:lpstr>Iterator</vt:lpstr>
      <vt:lpstr>PowerPoint Presentation</vt:lpstr>
      <vt:lpstr>Mediator</vt:lpstr>
      <vt:lpstr>PowerPoint Presentation</vt:lpstr>
      <vt:lpstr>Memento</vt:lpstr>
      <vt:lpstr>PowerPoint Presentation</vt:lpstr>
      <vt:lpstr>Observer</vt:lpstr>
      <vt:lpstr>PowerPoint Presentation</vt:lpstr>
      <vt:lpstr>State</vt:lpstr>
      <vt:lpstr>PowerPoint Presentation</vt:lpstr>
      <vt:lpstr>PowerPoint Presentation</vt:lpstr>
      <vt:lpstr>Strategy</vt:lpstr>
      <vt:lpstr>PowerPoint Presentation</vt:lpstr>
      <vt:lpstr>PowerPoint Presentation</vt:lpstr>
      <vt:lpstr>Template Method</vt:lpstr>
      <vt:lpstr>PowerPoint Presentation</vt:lpstr>
      <vt:lpstr>Visitor</vt:lpstr>
      <vt:lpstr>PowerPoint Presentation</vt:lpstr>
      <vt:lpstr>Pattern Relationships</vt:lpstr>
      <vt:lpstr>Basic Techniques</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Pattern Summary</dc:title>
  <dc:creator>Jim Fawcett</dc:creator>
  <cp:lastModifiedBy>James Fawcett</cp:lastModifiedBy>
  <cp:revision>32</cp:revision>
  <cp:lastPrinted>2016-12-05T12:18:42Z</cp:lastPrinted>
  <dcterms:created xsi:type="dcterms:W3CDTF">2000-07-23T12:34:51Z</dcterms:created>
  <dcterms:modified xsi:type="dcterms:W3CDTF">2016-12-05T14:39:37Z</dcterms:modified>
</cp:coreProperties>
</file>