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handoutMasterIdLst>
    <p:handoutMasterId r:id="rId4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69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57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56229C-B470-4714-81FB-6DAE202AE181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5DDF08-9A9A-4423-9452-1DC81535D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60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752F1CD-DBCE-4DCB-BB59-30931D4F1B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26520D3-7100-411B-8F54-191205300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4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1CD-DBCE-4DCB-BB59-30931D4F1B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26520D3-7100-411B-8F54-191205300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4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1CD-DBCE-4DCB-BB59-30931D4F1B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26520D3-7100-411B-8F54-191205300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47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1CD-DBCE-4DCB-BB59-30931D4F1B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26520D3-7100-411B-8F54-191205300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7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1CD-DBCE-4DCB-BB59-30931D4F1B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26520D3-7100-411B-8F54-191205300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15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1CD-DBCE-4DCB-BB59-30931D4F1B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26520D3-7100-411B-8F54-191205300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85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1CD-DBCE-4DCB-BB59-30931D4F1B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26520D3-7100-411B-8F54-191205300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94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3752F1CD-DBCE-4DCB-BB59-30931D4F1B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26520D3-7100-411B-8F54-191205300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92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1CD-DBCE-4DCB-BB59-30931D4F1B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26520D3-7100-411B-8F54-191205300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2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1CD-DBCE-4DCB-BB59-30931D4F1B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26520D3-7100-411B-8F54-191205300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6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1CD-DBCE-4DCB-BB59-30931D4F1B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26520D3-7100-411B-8F54-191205300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5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1CD-DBCE-4DCB-BB59-30931D4F1B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26520D3-7100-411B-8F54-191205300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1CD-DBCE-4DCB-BB59-30931D4F1B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26520D3-7100-411B-8F54-191205300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6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1CD-DBCE-4DCB-BB59-30931D4F1B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26520D3-7100-411B-8F54-191205300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03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1CD-DBCE-4DCB-BB59-30931D4F1B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26520D3-7100-411B-8F54-191205300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1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1CD-DBCE-4DCB-BB59-30931D4F1B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26520D3-7100-411B-8F54-191205300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8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F1CD-DBCE-4DCB-BB59-30931D4F1B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26520D3-7100-411B-8F54-191205300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8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3752F1CD-DBCE-4DCB-BB59-30931D4F1B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E26520D3-7100-411B-8F54-191205300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3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  <p:sldLayoutId id="2147484308" r:id="rId12"/>
    <p:sldLayoutId id="2147484309" r:id="rId13"/>
    <p:sldLayoutId id="2147484310" r:id="rId14"/>
    <p:sldLayoutId id="2147484311" r:id="rId15"/>
    <p:sldLayoutId id="2147484312" r:id="rId16"/>
    <p:sldLayoutId id="21474843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CUSTOMER INTERACTION PATTERN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CSE 776 DESIGN PATTERNS</a:t>
            </a:r>
            <a:br>
              <a:rPr lang="en-US" dirty="0"/>
            </a:br>
            <a:r>
              <a:rPr lang="en-US" dirty="0"/>
              <a:t>FALL 2010</a:t>
            </a:r>
          </a:p>
          <a:p>
            <a:r>
              <a:rPr lang="en-US" dirty="0"/>
              <a:t>Presented By</a:t>
            </a:r>
          </a:p>
          <a:p>
            <a:r>
              <a:rPr lang="en-US" dirty="0" err="1"/>
              <a:t>Ganpath</a:t>
            </a:r>
            <a:r>
              <a:rPr lang="en-US" dirty="0"/>
              <a:t> </a:t>
            </a:r>
            <a:r>
              <a:rPr lang="en-US" dirty="0" err="1"/>
              <a:t>Priya</a:t>
            </a:r>
            <a:r>
              <a:rPr lang="en-US" dirty="0"/>
              <a:t> </a:t>
            </a:r>
            <a:r>
              <a:rPr lang="en-US" dirty="0" err="1"/>
              <a:t>Muthukaruppan</a:t>
            </a:r>
            <a:endParaRPr lang="en-US" dirty="0"/>
          </a:p>
          <a:p>
            <a:r>
              <a:rPr lang="en-US" dirty="0"/>
              <a:t>Dr. </a:t>
            </a:r>
            <a:r>
              <a:rPr lang="en-US"/>
              <a:t>Jim Fawcett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515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62200"/>
            <a:ext cx="7756263" cy="1054250"/>
          </a:xfrm>
        </p:spPr>
        <p:txBody>
          <a:bodyPr/>
          <a:lstStyle/>
          <a:p>
            <a:r>
              <a:rPr lang="en-US" dirty="0"/>
              <a:t>Know the customer</a:t>
            </a:r>
          </a:p>
        </p:txBody>
      </p:sp>
    </p:spTree>
    <p:extLst>
      <p:ext uri="{BB962C8B-B14F-4D97-AF65-F5344CB8AC3E}">
        <p14:creationId xmlns:p14="http://schemas.microsoft.com/office/powerpoint/2010/main" val="3699157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the customer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Problem:</a:t>
            </a:r>
            <a:r>
              <a:rPr lang="en-US" dirty="0"/>
              <a:t> What’s the best way to establish a relationship with the customer?</a:t>
            </a:r>
          </a:p>
          <a:p>
            <a:r>
              <a:rPr lang="en-US" u="sng" dirty="0"/>
              <a:t>Context: </a:t>
            </a:r>
          </a:p>
          <a:p>
            <a:pPr lvl="1"/>
            <a:r>
              <a:rPr lang="en-US" dirty="0"/>
              <a:t>Customers use your products or services in their products or services.</a:t>
            </a:r>
          </a:p>
          <a:p>
            <a:pPr lvl="1"/>
            <a:r>
              <a:rPr lang="en-US" dirty="0"/>
              <a:t>It’s a relationship, not a sale.</a:t>
            </a:r>
          </a:p>
          <a:p>
            <a:r>
              <a:rPr lang="en-US" u="sng" dirty="0"/>
              <a:t>Forces: </a:t>
            </a:r>
            <a:endParaRPr lang="en-US" dirty="0"/>
          </a:p>
          <a:p>
            <a:pPr lvl="1"/>
            <a:r>
              <a:rPr lang="en-US" dirty="0"/>
              <a:t>Developers feel knowing the product is enough.</a:t>
            </a:r>
          </a:p>
          <a:p>
            <a:pPr lvl="1"/>
            <a:r>
              <a:rPr lang="en-US" dirty="0"/>
              <a:t>Customers need results quickly.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74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the customer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Solution:</a:t>
            </a:r>
          </a:p>
          <a:p>
            <a:pPr lvl="1"/>
            <a:r>
              <a:rPr lang="en-US" dirty="0"/>
              <a:t>Learn customer’s business and the users and vendors whose product must work with yours – ensures product is integrated properly.</a:t>
            </a:r>
          </a:p>
          <a:p>
            <a:pPr lvl="1"/>
            <a:r>
              <a:rPr lang="en-US" dirty="0"/>
              <a:t>Get "hands on" experience in the customer environment.</a:t>
            </a:r>
          </a:p>
          <a:p>
            <a:r>
              <a:rPr lang="en-US" u="sng" dirty="0"/>
              <a:t>Resulting Context:</a:t>
            </a:r>
          </a:p>
          <a:p>
            <a:pPr lvl="1"/>
            <a:r>
              <a:rPr lang="en-US" dirty="0"/>
              <a:t>A product developer becomes a service provider. When we know our customer's world, our products and services become more useful.</a:t>
            </a:r>
          </a:p>
          <a:p>
            <a:pPr lvl="1"/>
            <a:r>
              <a:rPr lang="en-US" dirty="0"/>
              <a:t>Understanding the customer enables a better understanding of customer priorities.</a:t>
            </a:r>
          </a:p>
          <a:p>
            <a:pPr lvl="1"/>
            <a:endParaRPr lang="en-US" dirty="0"/>
          </a:p>
          <a:p>
            <a:endParaRPr lang="en-US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18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the customer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Rationale:</a:t>
            </a:r>
          </a:p>
          <a:p>
            <a:pPr lvl="1"/>
            <a:r>
              <a:rPr lang="en-US" dirty="0"/>
              <a:t>Understand how the customer thinks from a business point of view</a:t>
            </a:r>
            <a:endParaRPr lang="en-US" u="sng" dirty="0"/>
          </a:p>
          <a:p>
            <a:pPr lvl="1"/>
            <a:r>
              <a:rPr lang="en-US" dirty="0"/>
              <a:t>Learning how users' and vendors' products work with yours will help ensure that products integrate properly for the customer.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200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514600"/>
            <a:ext cx="7756263" cy="1054250"/>
          </a:xfrm>
        </p:spPr>
        <p:txBody>
          <a:bodyPr/>
          <a:lstStyle/>
          <a:p>
            <a:r>
              <a:rPr lang="en-US" dirty="0"/>
              <a:t>Build Trust</a:t>
            </a:r>
          </a:p>
        </p:txBody>
      </p:sp>
    </p:spTree>
    <p:extLst>
      <p:ext uri="{BB962C8B-B14F-4D97-AF65-F5344CB8AC3E}">
        <p14:creationId xmlns:p14="http://schemas.microsoft.com/office/powerpoint/2010/main" val="2219764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Trust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u="sng" dirty="0"/>
          </a:p>
          <a:p>
            <a:r>
              <a:rPr lang="en-US" u="sng" dirty="0"/>
              <a:t>Problem:</a:t>
            </a:r>
          </a:p>
          <a:p>
            <a:pPr lvl="1"/>
            <a:r>
              <a:rPr lang="en-US" dirty="0"/>
              <a:t>How do you strengthen a relationship with a customer?</a:t>
            </a:r>
          </a:p>
          <a:p>
            <a:r>
              <a:rPr lang="en-US" u="sng" dirty="0"/>
              <a:t>Context:</a:t>
            </a:r>
          </a:p>
          <a:p>
            <a:pPr lvl="1"/>
            <a:r>
              <a:rPr lang="en-US" dirty="0"/>
              <a:t>You understand that </a:t>
            </a:r>
            <a:r>
              <a:rPr lang="en-US" i="1" dirty="0"/>
              <a:t>It's a Relationship, Not a Sale.</a:t>
            </a:r>
          </a:p>
          <a:p>
            <a:pPr lvl="1"/>
            <a:r>
              <a:rPr lang="en-US" dirty="0"/>
              <a:t>Trying to </a:t>
            </a:r>
            <a:r>
              <a:rPr lang="en-US" i="1" dirty="0"/>
              <a:t>Know the Customer.</a:t>
            </a: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36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Trust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Forces:</a:t>
            </a:r>
          </a:p>
          <a:p>
            <a:pPr lvl="1"/>
            <a:r>
              <a:rPr lang="en-US" dirty="0"/>
              <a:t>Developers need to interface with their counterparts in the customer organization – addresses issues.</a:t>
            </a:r>
          </a:p>
          <a:p>
            <a:pPr lvl="1"/>
            <a:r>
              <a:rPr lang="en-US" dirty="0"/>
              <a:t>Customers need contacts in your organization.</a:t>
            </a:r>
          </a:p>
          <a:p>
            <a:pPr lvl="1"/>
            <a:r>
              <a:rPr lang="en-US" dirty="0"/>
              <a:t>People are reluctant to spend time with people they don't know.</a:t>
            </a:r>
          </a:p>
          <a:p>
            <a:r>
              <a:rPr lang="en-US" u="sng" dirty="0"/>
              <a:t>Solution:</a:t>
            </a:r>
          </a:p>
          <a:p>
            <a:pPr lvl="1"/>
            <a:r>
              <a:rPr lang="en-US" dirty="0"/>
              <a:t>Every contact with the customer is a chance to build trust.</a:t>
            </a:r>
          </a:p>
        </p:txBody>
      </p:sp>
    </p:spTree>
    <p:extLst>
      <p:ext uri="{BB962C8B-B14F-4D97-AF65-F5344CB8AC3E}">
        <p14:creationId xmlns:p14="http://schemas.microsoft.com/office/powerpoint/2010/main" val="2897730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trust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/>
              <a:t>Resulting Context:</a:t>
            </a:r>
          </a:p>
          <a:p>
            <a:pPr lvl="1"/>
            <a:r>
              <a:rPr lang="en-US" dirty="0"/>
              <a:t>Customer interaction becomes easier.</a:t>
            </a:r>
          </a:p>
          <a:p>
            <a:pPr lvl="1"/>
            <a:r>
              <a:rPr lang="en-US" dirty="0"/>
              <a:t>Developers' and customers‘ questions are answered, problems solved, and progress can be made.</a:t>
            </a:r>
          </a:p>
          <a:p>
            <a:pPr lvl="1"/>
            <a:r>
              <a:rPr lang="en-US" dirty="0"/>
              <a:t>Don't assume that a relationship is static. It must be supported and maintained over time.</a:t>
            </a:r>
          </a:p>
          <a:p>
            <a:r>
              <a:rPr lang="en-US" u="sng" dirty="0"/>
              <a:t>Rationale:</a:t>
            </a:r>
          </a:p>
          <a:p>
            <a:pPr lvl="1"/>
            <a:r>
              <a:rPr lang="en-US" dirty="0"/>
              <a:t>Clients prefer to do business with people they like, with people who seem genuinely interested in them, who deal with their concerns.</a:t>
            </a:r>
          </a:p>
          <a:p>
            <a:pPr lvl="1"/>
            <a:r>
              <a:rPr lang="en-US" dirty="0"/>
              <a:t>Worst customer interaction mistake for some customers is to get right down to business at the first meeting with the customer.</a:t>
            </a:r>
            <a:endParaRPr lang="en-US" u="sng" dirty="0"/>
          </a:p>
          <a:p>
            <a:pPr lvl="1"/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10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438400"/>
            <a:ext cx="7756263" cy="1054250"/>
          </a:xfrm>
        </p:spPr>
        <p:txBody>
          <a:bodyPr/>
          <a:lstStyle/>
          <a:p>
            <a:r>
              <a:rPr lang="en-US" dirty="0"/>
              <a:t>Customer Meetings: Go Early, Stay Late</a:t>
            </a:r>
          </a:p>
        </p:txBody>
      </p:sp>
    </p:spTree>
    <p:extLst>
      <p:ext uri="{BB962C8B-B14F-4D97-AF65-F5344CB8AC3E}">
        <p14:creationId xmlns:p14="http://schemas.microsoft.com/office/powerpoint/2010/main" val="2456378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914400"/>
            <a:ext cx="8226910" cy="1054250"/>
          </a:xfrm>
        </p:spPr>
        <p:txBody>
          <a:bodyPr/>
          <a:lstStyle/>
          <a:p>
            <a:r>
              <a:rPr lang="en-US" dirty="0"/>
              <a:t>Customer Meetings: Go Early, Stay Late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Problem:</a:t>
            </a:r>
          </a:p>
          <a:p>
            <a:pPr lvl="1"/>
            <a:r>
              <a:rPr lang="en-US" dirty="0"/>
              <a:t>Arriving just as the meeting begins and leaving as soon as it done – you miss opportunities to build trust with customer.</a:t>
            </a:r>
          </a:p>
          <a:p>
            <a:r>
              <a:rPr lang="en-US" u="sng" dirty="0"/>
              <a:t>Context:</a:t>
            </a:r>
          </a:p>
          <a:p>
            <a:pPr lvl="1"/>
            <a:r>
              <a:rPr lang="en-US" dirty="0"/>
              <a:t>You understand </a:t>
            </a:r>
            <a:r>
              <a:rPr lang="en-US" i="1" dirty="0"/>
              <a:t>It's a Relationship, Not a Sale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You are trying to </a:t>
            </a:r>
            <a:r>
              <a:rPr lang="en-US" i="1" dirty="0"/>
              <a:t>Know the Customer</a:t>
            </a:r>
          </a:p>
          <a:p>
            <a:pPr lvl="1"/>
            <a:r>
              <a:rPr lang="en-US" dirty="0"/>
              <a:t>You are working to </a:t>
            </a:r>
            <a:r>
              <a:rPr lang="en-US" i="1" dirty="0"/>
              <a:t>Build Trust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3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 members are asked to play more active role in interfacing with customers.</a:t>
            </a:r>
          </a:p>
          <a:p>
            <a:r>
              <a:rPr lang="en-US" dirty="0"/>
              <a:t>Pattern targets developers and service providers in their direct interaction with customers.</a:t>
            </a:r>
          </a:p>
        </p:txBody>
      </p:sp>
    </p:spTree>
    <p:extLst>
      <p:ext uri="{BB962C8B-B14F-4D97-AF65-F5344CB8AC3E}">
        <p14:creationId xmlns:p14="http://schemas.microsoft.com/office/powerpoint/2010/main" val="13077852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09600" y="914400"/>
            <a:ext cx="8226910" cy="1054250"/>
          </a:xfrm>
        </p:spPr>
        <p:txBody>
          <a:bodyPr/>
          <a:lstStyle/>
          <a:p>
            <a:r>
              <a:rPr lang="en-US" dirty="0"/>
              <a:t>Customer Meetings: Go Early, Stay Late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Forces:</a:t>
            </a:r>
          </a:p>
          <a:p>
            <a:pPr lvl="1"/>
            <a:r>
              <a:rPr lang="en-US" dirty="0"/>
              <a:t>You want customers to be aware of the current status of the product.</a:t>
            </a:r>
          </a:p>
          <a:p>
            <a:pPr lvl="1"/>
            <a:r>
              <a:rPr lang="en-US" dirty="0"/>
              <a:t>Social interaction like meetings can seem like a waste of time.</a:t>
            </a:r>
          </a:p>
          <a:p>
            <a:r>
              <a:rPr lang="en-US" u="sng" dirty="0"/>
              <a:t>Solution:</a:t>
            </a:r>
          </a:p>
          <a:p>
            <a:pPr lvl="1"/>
            <a:r>
              <a:rPr lang="en-US" dirty="0"/>
              <a:t>Arrive early enough to socialize and meet other attendees.</a:t>
            </a:r>
          </a:p>
          <a:p>
            <a:pPr lvl="1"/>
            <a:r>
              <a:rPr lang="en-US" dirty="0"/>
              <a:t>After meeting, talk to others with common business interests.</a:t>
            </a:r>
          </a:p>
          <a:p>
            <a:pPr lvl="1"/>
            <a:r>
              <a:rPr lang="en-US" dirty="0"/>
              <a:t>Make an effort to meet and greet the customer.</a:t>
            </a:r>
          </a:p>
          <a:p>
            <a:pPr lvl="1"/>
            <a:r>
              <a:rPr lang="en-US" dirty="0"/>
              <a:t>Should keep the meeting as short as possible if we are holding it.</a:t>
            </a:r>
          </a:p>
        </p:txBody>
      </p:sp>
    </p:spTree>
    <p:extLst>
      <p:ext uri="{BB962C8B-B14F-4D97-AF65-F5344CB8AC3E}">
        <p14:creationId xmlns:p14="http://schemas.microsoft.com/office/powerpoint/2010/main" val="1338894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09600" y="914400"/>
            <a:ext cx="8226910" cy="1054250"/>
          </a:xfrm>
        </p:spPr>
        <p:txBody>
          <a:bodyPr/>
          <a:lstStyle/>
          <a:p>
            <a:r>
              <a:rPr lang="en-US" dirty="0"/>
              <a:t>Customer Meetings: Go Early, Stay Late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Result Context:</a:t>
            </a:r>
          </a:p>
          <a:p>
            <a:pPr lvl="1"/>
            <a:r>
              <a:rPr lang="en-US" dirty="0"/>
              <a:t>Routine meeting becomes a more positive experience that helps </a:t>
            </a:r>
            <a:r>
              <a:rPr lang="en-US" i="1" dirty="0"/>
              <a:t>Build Trust </a:t>
            </a:r>
            <a:r>
              <a:rPr lang="en-US" dirty="0"/>
              <a:t>and solve real problems.</a:t>
            </a:r>
          </a:p>
          <a:p>
            <a:pPr lvl="1"/>
            <a:r>
              <a:rPr lang="en-US" dirty="0"/>
              <a:t>Fine balance is required to convey the right message to our customers.</a:t>
            </a:r>
            <a:endParaRPr lang="en-US" u="sng" dirty="0"/>
          </a:p>
          <a:p>
            <a:r>
              <a:rPr lang="en-US" u="sng" dirty="0"/>
              <a:t>Rationale:</a:t>
            </a:r>
          </a:p>
          <a:p>
            <a:pPr lvl="1"/>
            <a:r>
              <a:rPr lang="en-US" dirty="0"/>
              <a:t>There are meetings whose real purpose is to get concerned parties together.</a:t>
            </a:r>
          </a:p>
          <a:p>
            <a:pPr lvl="1"/>
            <a:r>
              <a:rPr lang="en-US" dirty="0"/>
              <a:t>Socializing beforehand allows everyone to come to the meeting with a sense of camaraderie.</a:t>
            </a:r>
          </a:p>
          <a:p>
            <a:pPr lvl="1"/>
            <a:endParaRPr lang="en-US" dirty="0"/>
          </a:p>
          <a:p>
            <a:pPr lvl="1"/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9099116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Listen, Listen, Listen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</a:t>
            </a:r>
          </a:p>
          <a:p>
            <a:pPr lvl="1"/>
            <a:r>
              <a:rPr lang="en-US" dirty="0"/>
              <a:t>Listening is important in building a customer relationship</a:t>
            </a:r>
          </a:p>
          <a:p>
            <a:pPr lvl="1"/>
            <a:r>
              <a:rPr lang="en-US" dirty="0"/>
              <a:t>You may not have a lot of time for customer discussions</a:t>
            </a:r>
          </a:p>
          <a:p>
            <a:pPr lvl="1"/>
            <a:r>
              <a:rPr lang="en-US" dirty="0"/>
              <a:t>Your customer may not communicate well</a:t>
            </a:r>
          </a:p>
        </p:txBody>
      </p:sp>
    </p:spTree>
    <p:extLst>
      <p:ext uri="{BB962C8B-B14F-4D97-AF65-F5344CB8AC3E}">
        <p14:creationId xmlns:p14="http://schemas.microsoft.com/office/powerpoint/2010/main" val="39769204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Listen, Listen, Listen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Zip your lip – Let your customers say what they are trying to say</a:t>
            </a:r>
          </a:p>
          <a:p>
            <a:pPr lvl="1"/>
            <a:r>
              <a:rPr lang="en-US" dirty="0"/>
              <a:t>Try to pickup on unspoken information</a:t>
            </a:r>
          </a:p>
          <a:p>
            <a:pPr lvl="2"/>
            <a:r>
              <a:rPr lang="en-US" dirty="0"/>
              <a:t>Body language, attitude, FUD</a:t>
            </a:r>
          </a:p>
          <a:p>
            <a:pPr lvl="1"/>
            <a:r>
              <a:rPr lang="en-US" dirty="0"/>
              <a:t>Ask friendly but probing questions</a:t>
            </a:r>
          </a:p>
          <a:p>
            <a:pPr lvl="1"/>
            <a:r>
              <a:rPr lang="en-US" dirty="0"/>
              <a:t>Listen reflectively</a:t>
            </a:r>
          </a:p>
        </p:txBody>
      </p:sp>
    </p:spTree>
    <p:extLst>
      <p:ext uri="{BB962C8B-B14F-4D97-AF65-F5344CB8AC3E}">
        <p14:creationId xmlns:p14="http://schemas.microsoft.com/office/powerpoint/2010/main" val="2418151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Listen, Listen, Listen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Result:</a:t>
            </a:r>
          </a:p>
          <a:p>
            <a:pPr lvl="1"/>
            <a:r>
              <a:rPr lang="en-US" dirty="0"/>
              <a:t>Better customer relationships</a:t>
            </a:r>
          </a:p>
          <a:p>
            <a:pPr lvl="1"/>
            <a:r>
              <a:rPr lang="en-US" dirty="0"/>
              <a:t>Cooperative customers</a:t>
            </a:r>
          </a:p>
          <a:p>
            <a:pPr lvl="1"/>
            <a:r>
              <a:rPr lang="en-US" dirty="0"/>
              <a:t>Better products</a:t>
            </a:r>
          </a:p>
        </p:txBody>
      </p:sp>
    </p:spTree>
    <p:extLst>
      <p:ext uri="{BB962C8B-B14F-4D97-AF65-F5344CB8AC3E}">
        <p14:creationId xmlns:p14="http://schemas.microsoft.com/office/powerpoint/2010/main" val="1419209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Responsive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</a:t>
            </a:r>
          </a:p>
          <a:p>
            <a:pPr lvl="1"/>
            <a:r>
              <a:rPr lang="en-US" dirty="0"/>
              <a:t>You need to respond to customer requests quickly</a:t>
            </a:r>
          </a:p>
          <a:p>
            <a:pPr lvl="1"/>
            <a:r>
              <a:rPr lang="en-US" dirty="0"/>
              <a:t>What is an acceptable response time?</a:t>
            </a:r>
          </a:p>
          <a:p>
            <a:pPr lvl="1"/>
            <a:r>
              <a:rPr lang="en-US" dirty="0"/>
              <a:t>Immediate responses aren’t always possible (or even desirable)</a:t>
            </a:r>
          </a:p>
        </p:txBody>
      </p:sp>
    </p:spTree>
    <p:extLst>
      <p:ext uri="{BB962C8B-B14F-4D97-AF65-F5344CB8AC3E}">
        <p14:creationId xmlns:p14="http://schemas.microsoft.com/office/powerpoint/2010/main" val="31829087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Responsive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Always return phone calls and emails the same day</a:t>
            </a:r>
          </a:p>
          <a:p>
            <a:pPr lvl="1"/>
            <a:r>
              <a:rPr lang="en-US" dirty="0"/>
              <a:t>Communicate the time needed for a solution</a:t>
            </a:r>
          </a:p>
          <a:p>
            <a:pPr lvl="1"/>
            <a:r>
              <a:rPr lang="en-US" dirty="0"/>
              <a:t>Determine the customer deadline</a:t>
            </a:r>
          </a:p>
          <a:p>
            <a:pPr lvl="1"/>
            <a:r>
              <a:rPr lang="en-US" dirty="0"/>
              <a:t>Do not over promise</a:t>
            </a:r>
          </a:p>
        </p:txBody>
      </p:sp>
    </p:spTree>
    <p:extLst>
      <p:ext uri="{BB962C8B-B14F-4D97-AF65-F5344CB8AC3E}">
        <p14:creationId xmlns:p14="http://schemas.microsoft.com/office/powerpoint/2010/main" val="35454647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Responsive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Result:</a:t>
            </a:r>
          </a:p>
          <a:p>
            <a:pPr lvl="1"/>
            <a:r>
              <a:rPr lang="en-US" dirty="0"/>
              <a:t>Customers know that what they need is getting done</a:t>
            </a:r>
          </a:p>
          <a:p>
            <a:pPr lvl="1"/>
            <a:r>
              <a:rPr lang="en-US" dirty="0"/>
              <a:t>Customers will be less confused, uncertain, irritated, …</a:t>
            </a:r>
          </a:p>
        </p:txBody>
      </p:sp>
    </p:spTree>
    <p:extLst>
      <p:ext uri="{BB962C8B-B14F-4D97-AF65-F5344CB8AC3E}">
        <p14:creationId xmlns:p14="http://schemas.microsoft.com/office/powerpoint/2010/main" val="10705549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Personal Integrity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</a:t>
            </a:r>
          </a:p>
          <a:p>
            <a:pPr lvl="1"/>
            <a:r>
              <a:rPr lang="en-US" dirty="0"/>
              <a:t>How much should you share with the customer?</a:t>
            </a:r>
          </a:p>
          <a:p>
            <a:pPr lvl="1"/>
            <a:r>
              <a:rPr lang="en-US" dirty="0"/>
              <a:t>We can’t tell customers every possible risk</a:t>
            </a:r>
          </a:p>
          <a:p>
            <a:pPr lvl="1"/>
            <a:r>
              <a:rPr lang="en-US" dirty="0"/>
              <a:t>Customers usually want to know everything</a:t>
            </a:r>
          </a:p>
          <a:p>
            <a:pPr lvl="1"/>
            <a:r>
              <a:rPr lang="en-US" dirty="0"/>
              <a:t>Some kinds of honest comments can be destructive</a:t>
            </a:r>
          </a:p>
        </p:txBody>
      </p:sp>
    </p:spTree>
    <p:extLst>
      <p:ext uri="{BB962C8B-B14F-4D97-AF65-F5344CB8AC3E}">
        <p14:creationId xmlns:p14="http://schemas.microsoft.com/office/powerpoint/2010/main" val="1708860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Personal Integrity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Identify and share the impact of all major risks with the customer</a:t>
            </a:r>
          </a:p>
          <a:p>
            <a:pPr lvl="1"/>
            <a:r>
              <a:rPr lang="en-US" dirty="0"/>
              <a:t>Be honest and straightforward</a:t>
            </a:r>
          </a:p>
          <a:p>
            <a:pPr lvl="1"/>
            <a:r>
              <a:rPr lang="en-US" dirty="0"/>
              <a:t>Don’t lie, don’t deceive, and don’t over promise</a:t>
            </a:r>
          </a:p>
        </p:txBody>
      </p:sp>
    </p:spTree>
    <p:extLst>
      <p:ext uri="{BB962C8B-B14F-4D97-AF65-F5344CB8AC3E}">
        <p14:creationId xmlns:p14="http://schemas.microsoft.com/office/powerpoint/2010/main" val="3760875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6591" y="2489200"/>
            <a:ext cx="5900842" cy="353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70229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Personal Integrity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Result:</a:t>
            </a:r>
          </a:p>
          <a:p>
            <a:pPr lvl="1"/>
            <a:r>
              <a:rPr lang="en-US" dirty="0"/>
              <a:t>The customer will learn to trust your word</a:t>
            </a:r>
          </a:p>
          <a:p>
            <a:pPr lvl="1"/>
            <a:r>
              <a:rPr lang="en-US" dirty="0"/>
              <a:t>Customers are calmer in the face of announced risks</a:t>
            </a:r>
          </a:p>
        </p:txBody>
      </p:sp>
    </p:spTree>
    <p:extLst>
      <p:ext uri="{BB962C8B-B14F-4D97-AF65-F5344CB8AC3E}">
        <p14:creationId xmlns:p14="http://schemas.microsoft.com/office/powerpoint/2010/main" val="8482242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your Licks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</a:t>
            </a:r>
          </a:p>
          <a:p>
            <a:pPr lvl="1"/>
            <a:r>
              <a:rPr lang="en-US" dirty="0"/>
              <a:t>What’s the best way to deal with an angry customer?</a:t>
            </a:r>
          </a:p>
          <a:p>
            <a:pPr lvl="1"/>
            <a:r>
              <a:rPr lang="en-US" dirty="0"/>
              <a:t>No one likes to be yelled at</a:t>
            </a:r>
          </a:p>
          <a:p>
            <a:pPr lvl="1"/>
            <a:r>
              <a:rPr lang="en-US" dirty="0"/>
              <a:t>Anger can damage the relationship with the customer</a:t>
            </a:r>
          </a:p>
          <a:p>
            <a:pPr lvl="1"/>
            <a:r>
              <a:rPr lang="en-US" dirty="0"/>
              <a:t>We want to diffuse the customer’s anger and protect our own interests</a:t>
            </a:r>
          </a:p>
        </p:txBody>
      </p:sp>
    </p:spTree>
    <p:extLst>
      <p:ext uri="{BB962C8B-B14F-4D97-AF65-F5344CB8AC3E}">
        <p14:creationId xmlns:p14="http://schemas.microsoft.com/office/powerpoint/2010/main" val="17266859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your Licks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Don’t argue.  Mind your manners.</a:t>
            </a:r>
          </a:p>
          <a:p>
            <a:pPr lvl="1"/>
            <a:r>
              <a:rPr lang="en-US" dirty="0"/>
              <a:t>An irate customer is not rational but, Listen, Listen, Listen.</a:t>
            </a:r>
          </a:p>
          <a:p>
            <a:pPr lvl="1"/>
            <a:r>
              <a:rPr lang="en-US" dirty="0"/>
              <a:t>Do not try to appease by making promises you cannot keep.  Be Aware of Boundaries.</a:t>
            </a:r>
          </a:p>
          <a:p>
            <a:pPr lvl="1"/>
            <a:r>
              <a:rPr lang="en-US" dirty="0"/>
              <a:t>Ask questions and try to find the real concerns.</a:t>
            </a:r>
          </a:p>
          <a:p>
            <a:pPr lvl="1"/>
            <a:r>
              <a:rPr lang="en-US" dirty="0"/>
              <a:t>Your goal is to fix the problem not the blame.</a:t>
            </a:r>
          </a:p>
        </p:txBody>
      </p:sp>
    </p:spTree>
    <p:extLst>
      <p:ext uri="{BB962C8B-B14F-4D97-AF65-F5344CB8AC3E}">
        <p14:creationId xmlns:p14="http://schemas.microsoft.com/office/powerpoint/2010/main" val="4316347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your Licks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Result:</a:t>
            </a:r>
          </a:p>
          <a:p>
            <a:pPr lvl="1"/>
            <a:r>
              <a:rPr lang="en-US" dirty="0"/>
              <a:t>Customer will calm down quickly (if you don’t defend)</a:t>
            </a:r>
          </a:p>
          <a:p>
            <a:pPr lvl="1"/>
            <a:r>
              <a:rPr lang="en-US" dirty="0"/>
              <a:t>Customer will feel better that you understand the issues and will act on them.</a:t>
            </a:r>
          </a:p>
          <a:p>
            <a:pPr lvl="1"/>
            <a:r>
              <a:rPr lang="en-US" dirty="0"/>
              <a:t>Giving concessions will invite similar future reactions so don’t.</a:t>
            </a:r>
          </a:p>
          <a:p>
            <a:pPr lvl="1"/>
            <a:r>
              <a:rPr lang="en-US" dirty="0"/>
              <a:t>Promising something you can’t deliver will only weaken trust.</a:t>
            </a:r>
          </a:p>
        </p:txBody>
      </p:sp>
    </p:spTree>
    <p:extLst>
      <p:ext uri="{BB962C8B-B14F-4D97-AF65-F5344CB8AC3E}">
        <p14:creationId xmlns:p14="http://schemas.microsoft.com/office/powerpoint/2010/main" val="5285586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Aware of Boundaries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</a:t>
            </a:r>
          </a:p>
          <a:p>
            <a:pPr lvl="1"/>
            <a:r>
              <a:rPr lang="en-US" dirty="0"/>
              <a:t>We want to delight our customers.</a:t>
            </a:r>
          </a:p>
          <a:p>
            <a:pPr lvl="1"/>
            <a:r>
              <a:rPr lang="en-US" dirty="0"/>
              <a:t>Developers/Engineers love to solve problems and offer solutions.</a:t>
            </a:r>
          </a:p>
          <a:p>
            <a:pPr lvl="1"/>
            <a:r>
              <a:rPr lang="en-US" dirty="0"/>
              <a:t>Some technical issues can have significant commercial implications.</a:t>
            </a:r>
          </a:p>
          <a:p>
            <a:pPr lvl="1"/>
            <a:r>
              <a:rPr lang="en-US" dirty="0"/>
              <a:t>Customers may have unrealistic expectations and demands.</a:t>
            </a:r>
          </a:p>
          <a:p>
            <a:pPr lvl="1"/>
            <a:r>
              <a:rPr lang="en-US" dirty="0"/>
              <a:t>We don’t want to make promises we can’t keep.</a:t>
            </a:r>
          </a:p>
        </p:txBody>
      </p:sp>
    </p:spTree>
    <p:extLst>
      <p:ext uri="{BB962C8B-B14F-4D97-AF65-F5344CB8AC3E}">
        <p14:creationId xmlns:p14="http://schemas.microsoft.com/office/powerpoint/2010/main" val="31109092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Aware of Boundaries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Each team member should be aware of his boundary.</a:t>
            </a:r>
          </a:p>
          <a:p>
            <a:pPr lvl="1"/>
            <a:r>
              <a:rPr lang="en-US" dirty="0"/>
              <a:t>Don’t discuss commercial considerations, e.g., price, cost, schedule.</a:t>
            </a:r>
          </a:p>
          <a:p>
            <a:pPr lvl="1"/>
            <a:r>
              <a:rPr lang="en-US" dirty="0"/>
              <a:t>Treat every conversation with the customer as part of a negotiation.</a:t>
            </a:r>
          </a:p>
          <a:p>
            <a:pPr lvl="1"/>
            <a:r>
              <a:rPr lang="en-US" dirty="0"/>
              <a:t>Take note of any questions outside your area.</a:t>
            </a:r>
          </a:p>
          <a:p>
            <a:pPr lvl="1"/>
            <a:r>
              <a:rPr lang="en-US" dirty="0"/>
              <a:t>Mind your manners.</a:t>
            </a:r>
          </a:p>
        </p:txBody>
      </p:sp>
    </p:spTree>
    <p:extLst>
      <p:ext uri="{BB962C8B-B14F-4D97-AF65-F5344CB8AC3E}">
        <p14:creationId xmlns:p14="http://schemas.microsoft.com/office/powerpoint/2010/main" val="28494683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Aware of Boundaries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Result:</a:t>
            </a:r>
          </a:p>
          <a:p>
            <a:pPr lvl="1"/>
            <a:r>
              <a:rPr lang="en-US" dirty="0"/>
              <a:t>The customer will feel that concerns are being heard and issues addressed.</a:t>
            </a:r>
          </a:p>
          <a:p>
            <a:pPr lvl="1"/>
            <a:r>
              <a:rPr lang="en-US" dirty="0"/>
              <a:t>No undue commitments are made.</a:t>
            </a:r>
          </a:p>
          <a:p>
            <a:pPr lvl="1"/>
            <a:r>
              <a:rPr lang="en-US" dirty="0"/>
              <a:t>Company’s and customer interests will be protected.</a:t>
            </a:r>
          </a:p>
        </p:txBody>
      </p:sp>
    </p:spTree>
    <p:extLst>
      <p:ext uri="{BB962C8B-B14F-4D97-AF65-F5344CB8AC3E}">
        <p14:creationId xmlns:p14="http://schemas.microsoft.com/office/powerpoint/2010/main" val="32928599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Your Manners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</a:t>
            </a:r>
          </a:p>
          <a:p>
            <a:pPr lvl="1"/>
            <a:r>
              <a:rPr lang="en-US" dirty="0"/>
              <a:t>We don’t always think about etiquette, dress, and behavior.</a:t>
            </a:r>
          </a:p>
          <a:p>
            <a:pPr lvl="1"/>
            <a:r>
              <a:rPr lang="en-US" dirty="0"/>
              <a:t>Our workplace environment may be different form the customer’s.</a:t>
            </a:r>
          </a:p>
          <a:p>
            <a:pPr lvl="1"/>
            <a:r>
              <a:rPr lang="en-US" dirty="0"/>
              <a:t>People can react strongly to things they consider inappropriate.</a:t>
            </a:r>
          </a:p>
          <a:p>
            <a:pPr lvl="1"/>
            <a:r>
              <a:rPr lang="en-US" dirty="0"/>
              <a:t>They may take it personally.</a:t>
            </a:r>
          </a:p>
        </p:txBody>
      </p:sp>
    </p:spTree>
    <p:extLst>
      <p:ext uri="{BB962C8B-B14F-4D97-AF65-F5344CB8AC3E}">
        <p14:creationId xmlns:p14="http://schemas.microsoft.com/office/powerpoint/2010/main" val="32821053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Your Manners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Be polite.  Be aware of body language.</a:t>
            </a:r>
          </a:p>
          <a:p>
            <a:pPr lvl="1"/>
            <a:r>
              <a:rPr lang="en-US" dirty="0"/>
              <a:t>Dress appropriately.</a:t>
            </a:r>
          </a:p>
          <a:p>
            <a:pPr lvl="1"/>
            <a:r>
              <a:rPr lang="en-US" dirty="0"/>
              <a:t>Show respect for everyone, including competitors.</a:t>
            </a:r>
          </a:p>
          <a:p>
            <a:pPr lvl="1"/>
            <a:r>
              <a:rPr lang="en-US" dirty="0"/>
              <a:t>Be careful in interaction with colleagues.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7793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Your Manners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Result:</a:t>
            </a:r>
          </a:p>
          <a:p>
            <a:pPr lvl="1"/>
            <a:r>
              <a:rPr lang="en-US" dirty="0"/>
              <a:t>Customers will feel that we are concerned about all aspects of our business interaction.</a:t>
            </a:r>
          </a:p>
          <a:p>
            <a:pPr lvl="1"/>
            <a:r>
              <a:rPr lang="en-US" dirty="0"/>
              <a:t>Don’t be over focused on minding your manners.</a:t>
            </a:r>
          </a:p>
        </p:txBody>
      </p:sp>
    </p:spTree>
    <p:extLst>
      <p:ext uri="{BB962C8B-B14F-4D97-AF65-F5344CB8AC3E}">
        <p14:creationId xmlns:p14="http://schemas.microsoft.com/office/powerpoint/2010/main" val="2219814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Pattern at each level forms context for patterns in lower levels.</a:t>
            </a:r>
          </a:p>
          <a:p>
            <a:r>
              <a:rPr lang="en-US" dirty="0"/>
              <a:t>Lower level is part of solution for higher level.</a:t>
            </a:r>
          </a:p>
        </p:txBody>
      </p:sp>
    </p:spTree>
    <p:extLst>
      <p:ext uri="{BB962C8B-B14F-4D97-AF65-F5344CB8AC3E}">
        <p14:creationId xmlns:p14="http://schemas.microsoft.com/office/powerpoint/2010/main" val="5392339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Customer Interaction Patterns – Linda </a:t>
            </a:r>
            <a:r>
              <a:rPr lang="en-US" dirty="0" err="1"/>
              <a:t>Risling</a:t>
            </a:r>
            <a:endParaRPr lang="en-US" dirty="0"/>
          </a:p>
          <a:p>
            <a:pPr lvl="1"/>
            <a:r>
              <a:rPr lang="en-US" dirty="0" err="1"/>
              <a:t>PloP</a:t>
            </a:r>
            <a:r>
              <a:rPr lang="en-US" dirty="0"/>
              <a:t> – 97, 98</a:t>
            </a:r>
          </a:p>
        </p:txBody>
      </p:sp>
    </p:spTree>
    <p:extLst>
      <p:ext uri="{BB962C8B-B14F-4D97-AF65-F5344CB8AC3E}">
        <p14:creationId xmlns:p14="http://schemas.microsoft.com/office/powerpoint/2010/main" val="4280796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Customer interaction is important to developers through out developments life cycle.</a:t>
            </a:r>
          </a:p>
          <a:p>
            <a:r>
              <a:rPr lang="en-US" dirty="0"/>
              <a:t>Many team members are involved one-on-one with a specific customer representative to coordinate flow of information from :</a:t>
            </a:r>
          </a:p>
          <a:p>
            <a:pPr lvl="1"/>
            <a:r>
              <a:rPr lang="en-US" dirty="0"/>
              <a:t>Customer to development team.</a:t>
            </a:r>
          </a:p>
          <a:p>
            <a:pPr lvl="1"/>
            <a:r>
              <a:rPr lang="en-US" dirty="0"/>
              <a:t>Resident subject matter experts  on team to customer.</a:t>
            </a:r>
          </a:p>
        </p:txBody>
      </p:sp>
    </p:spTree>
    <p:extLst>
      <p:ext uri="{BB962C8B-B14F-4D97-AF65-F5344CB8AC3E}">
        <p14:creationId xmlns:p14="http://schemas.microsoft.com/office/powerpoint/2010/main" val="85473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86000"/>
            <a:ext cx="7832463" cy="2590800"/>
          </a:xfrm>
        </p:spPr>
        <p:txBody>
          <a:bodyPr/>
          <a:lstStyle/>
          <a:p>
            <a:r>
              <a:rPr lang="en-US" dirty="0"/>
              <a:t>It’s a relationship, Not a sale</a:t>
            </a:r>
          </a:p>
        </p:txBody>
      </p:sp>
    </p:spTree>
    <p:extLst>
      <p:ext uri="{BB962C8B-B14F-4D97-AF65-F5344CB8AC3E}">
        <p14:creationId xmlns:p14="http://schemas.microsoft.com/office/powerpoint/2010/main" val="3571715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533400"/>
            <a:ext cx="8635621" cy="1054250"/>
          </a:xfrm>
        </p:spPr>
        <p:txBody>
          <a:bodyPr/>
          <a:lstStyle/>
          <a:p>
            <a:r>
              <a:rPr lang="en-US" dirty="0"/>
              <a:t>It’s a relationship, Not a sale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Problem</a:t>
            </a:r>
          </a:p>
          <a:p>
            <a:pPr lvl="1"/>
            <a:r>
              <a:rPr lang="en-US" dirty="0"/>
              <a:t> How should you treat customers so they’ll be satisfied with the product and services?</a:t>
            </a:r>
          </a:p>
          <a:p>
            <a:r>
              <a:rPr lang="en-US" u="sng" dirty="0"/>
              <a:t>Context</a:t>
            </a:r>
          </a:p>
          <a:p>
            <a:pPr lvl="1"/>
            <a:r>
              <a:rPr lang="en-US" dirty="0"/>
              <a:t>You are a product  developer or a service provider.</a:t>
            </a:r>
          </a:p>
          <a:p>
            <a:pPr lvl="1"/>
            <a:r>
              <a:rPr lang="en-US" dirty="0"/>
              <a:t>You may be part of a team or a single contributor. </a:t>
            </a:r>
          </a:p>
          <a:p>
            <a:pPr lvl="1"/>
            <a:r>
              <a:rPr lang="en-US" dirty="0"/>
              <a:t>You currently play an active role in interfacing with customers or you have been asked to take on this role.</a:t>
            </a:r>
          </a:p>
        </p:txBody>
      </p:sp>
    </p:spTree>
    <p:extLst>
      <p:ext uri="{BB962C8B-B14F-4D97-AF65-F5344CB8AC3E}">
        <p14:creationId xmlns:p14="http://schemas.microsoft.com/office/powerpoint/2010/main" val="234765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399" y="533400"/>
            <a:ext cx="8635621" cy="1054250"/>
          </a:xfrm>
        </p:spPr>
        <p:txBody>
          <a:bodyPr/>
          <a:lstStyle/>
          <a:p>
            <a:r>
              <a:rPr lang="en-US" dirty="0"/>
              <a:t>It’s a relationship, Not a sale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Forces</a:t>
            </a:r>
          </a:p>
          <a:p>
            <a:pPr lvl="1"/>
            <a:r>
              <a:rPr lang="en-US" dirty="0"/>
              <a:t>Want to delight our customers.</a:t>
            </a:r>
          </a:p>
          <a:p>
            <a:pPr lvl="1"/>
            <a:r>
              <a:rPr lang="en-US" dirty="0"/>
              <a:t>Want to protect our own interests.</a:t>
            </a:r>
          </a:p>
          <a:p>
            <a:r>
              <a:rPr lang="en-US" u="sng" dirty="0"/>
              <a:t>Solution</a:t>
            </a:r>
          </a:p>
          <a:p>
            <a:pPr lvl="1"/>
            <a:r>
              <a:rPr lang="en-US" i="1" dirty="0"/>
              <a:t>Know the customer: </a:t>
            </a:r>
            <a:r>
              <a:rPr lang="en-US" dirty="0"/>
              <a:t>Gain an understanding of the customer</a:t>
            </a:r>
          </a:p>
          <a:p>
            <a:pPr lvl="1"/>
            <a:r>
              <a:rPr lang="en-US" i="1" dirty="0"/>
              <a:t>Build trust with the customer: </a:t>
            </a:r>
            <a:r>
              <a:rPr lang="en-US" dirty="0"/>
              <a:t>Express understanding in product or service as part of on-going commitment.</a:t>
            </a:r>
            <a:endParaRPr lang="en-US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610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399" y="533400"/>
            <a:ext cx="8635621" cy="1054250"/>
          </a:xfrm>
        </p:spPr>
        <p:txBody>
          <a:bodyPr/>
          <a:lstStyle/>
          <a:p>
            <a:r>
              <a:rPr lang="en-US" dirty="0"/>
              <a:t>It’s a relationship, Not a sale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Resulting context: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Customers will understand future success depends both on customer and the supplier.</a:t>
            </a:r>
          </a:p>
          <a:p>
            <a:pPr lvl="1"/>
            <a:r>
              <a:rPr lang="en-US" dirty="0"/>
              <a:t>Customer will be more dependent on you.</a:t>
            </a:r>
          </a:p>
          <a:p>
            <a:r>
              <a:rPr lang="en-US" u="sng" dirty="0"/>
              <a:t>Rationale:</a:t>
            </a:r>
          </a:p>
          <a:p>
            <a:pPr lvl="1"/>
            <a:r>
              <a:rPr lang="en-US" dirty="0"/>
              <a:t>Developers need a customer contact to answer questions during development.</a:t>
            </a:r>
          </a:p>
          <a:p>
            <a:pPr lvl="1"/>
            <a:r>
              <a:rPr lang="en-US" dirty="0"/>
              <a:t>Need to build a relationship with trust.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738785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441</TotalTime>
  <Words>1516</Words>
  <Application>Microsoft Office PowerPoint</Application>
  <PresentationFormat>On-screen Show (4:3)</PresentationFormat>
  <Paragraphs>214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Century Gothic</vt:lpstr>
      <vt:lpstr>Wingdings 3</vt:lpstr>
      <vt:lpstr>Ion Boardroom</vt:lpstr>
      <vt:lpstr>CUSTOMER INTERACTION PATTERN</vt:lpstr>
      <vt:lpstr>Abstract</vt:lpstr>
      <vt:lpstr>Structure</vt:lpstr>
      <vt:lpstr>Structure</vt:lpstr>
      <vt:lpstr>Introduction</vt:lpstr>
      <vt:lpstr>It’s a relationship, Not a sale</vt:lpstr>
      <vt:lpstr>It’s a relationship, Not a sale</vt:lpstr>
      <vt:lpstr>It’s a relationship, Not a sale</vt:lpstr>
      <vt:lpstr>It’s a relationship, Not a sale</vt:lpstr>
      <vt:lpstr>Know the customer</vt:lpstr>
      <vt:lpstr>Know the customer</vt:lpstr>
      <vt:lpstr>Know the customer</vt:lpstr>
      <vt:lpstr>Know the customer</vt:lpstr>
      <vt:lpstr>Build Trust</vt:lpstr>
      <vt:lpstr>Build Trust</vt:lpstr>
      <vt:lpstr>Build Trust</vt:lpstr>
      <vt:lpstr>Build trust</vt:lpstr>
      <vt:lpstr>Customer Meetings: Go Early, Stay Late</vt:lpstr>
      <vt:lpstr>Customer Meetings: Go Early, Stay Late</vt:lpstr>
      <vt:lpstr>Customer Meetings: Go Early, Stay Late</vt:lpstr>
      <vt:lpstr>Customer Meetings: Go Early, Stay Late</vt:lpstr>
      <vt:lpstr>Listen, Listen, Listen</vt:lpstr>
      <vt:lpstr>Listen, Listen, Listen</vt:lpstr>
      <vt:lpstr>Listen, Listen, Listen</vt:lpstr>
      <vt:lpstr>Be Responsive</vt:lpstr>
      <vt:lpstr>Be Responsive</vt:lpstr>
      <vt:lpstr>Be Responsive</vt:lpstr>
      <vt:lpstr>Show Personal Integrity</vt:lpstr>
      <vt:lpstr>Show Personal Integrity </vt:lpstr>
      <vt:lpstr>Show Personal Integrity</vt:lpstr>
      <vt:lpstr>Take your Licks</vt:lpstr>
      <vt:lpstr>Take your Licks</vt:lpstr>
      <vt:lpstr>Take your Licks</vt:lpstr>
      <vt:lpstr>Be Aware of Boundaries</vt:lpstr>
      <vt:lpstr>Be Aware of Boundaries</vt:lpstr>
      <vt:lpstr>Be Aware of Boundaries</vt:lpstr>
      <vt:lpstr>Mind Your Manners</vt:lpstr>
      <vt:lpstr>Mind Your Manners</vt:lpstr>
      <vt:lpstr>Mind Your Manners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INTERACTION PATTERN</dc:title>
  <dc:creator>Ganpath Priya</dc:creator>
  <cp:lastModifiedBy>James Fawcett</cp:lastModifiedBy>
  <cp:revision>29</cp:revision>
  <cp:lastPrinted>2016-11-05T20:14:15Z</cp:lastPrinted>
  <dcterms:created xsi:type="dcterms:W3CDTF">2010-11-28T04:14:44Z</dcterms:created>
  <dcterms:modified xsi:type="dcterms:W3CDTF">2016-11-05T20:36:48Z</dcterms:modified>
</cp:coreProperties>
</file>