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1"/>
  </p:notesMasterIdLst>
  <p:sldIdLst>
    <p:sldId id="256" r:id="rId2"/>
    <p:sldId id="259" r:id="rId3"/>
    <p:sldId id="257" r:id="rId4"/>
    <p:sldId id="260" r:id="rId5"/>
    <p:sldId id="258" r:id="rId6"/>
    <p:sldId id="261" r:id="rId7"/>
    <p:sldId id="272" r:id="rId8"/>
    <p:sldId id="262" r:id="rId9"/>
    <p:sldId id="265" r:id="rId10"/>
    <p:sldId id="263" r:id="rId11"/>
    <p:sldId id="264" r:id="rId12"/>
    <p:sldId id="266" r:id="rId13"/>
    <p:sldId id="268" r:id="rId14"/>
    <p:sldId id="269" r:id="rId15"/>
    <p:sldId id="273" r:id="rId16"/>
    <p:sldId id="274" r:id="rId17"/>
    <p:sldId id="275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11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2DDFB93F-EC2C-4E8F-B165-680849B552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4330519-E4EB-4E77-92AD-B7F61B37D8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FFB379D-45C9-4BDB-9A94-A7CE6CCDDF5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9296C5A0-4DFD-4D23-8D52-1116B7BE55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1622" name="Rectangle 6">
            <a:extLst>
              <a:ext uri="{FF2B5EF4-FFF2-40B4-BE49-F238E27FC236}">
                <a16:creationId xmlns:a16="http://schemas.microsoft.com/office/drawing/2014/main" id="{AABD858B-2A1F-4090-8EA4-A3A51A791B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3" name="Rectangle 7">
            <a:extLst>
              <a:ext uri="{FF2B5EF4-FFF2-40B4-BE49-F238E27FC236}">
                <a16:creationId xmlns:a16="http://schemas.microsoft.com/office/drawing/2014/main" id="{C235C5E4-A5F9-45F9-BCE6-F01C17179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0EA8203-A5CB-4666-8D06-EEB045DE2B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BFF1E75-196A-4A30-93BF-A2549B63B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4B8A71-3926-4C0C-A711-EE76FA4EABDC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26CC13F-5827-4778-990D-ADC10B9AEF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C155C50-74BC-4EAA-99C9-2E340C18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D5CEB0E-CABE-4D4B-9D45-65AA5D4E1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0E418F2-6FD9-404C-9CEE-A9F5D085CC3F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E7A4932-71E9-468F-B64A-3846C4BF8A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495A511-4351-42EA-BBEB-26E703AC3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FC18DA9-1971-4208-A7E1-8ED7C1801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AFFDE52-6469-4FFF-A3CE-C57FAE199138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B29850C-AD2B-4BCF-9F9F-E1FA49D8D0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96535AF-6F1D-4297-8C42-8A048E0F7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CC9ACBC-206A-46AE-A43C-B4EE66D0F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960D74-6467-4FEA-922B-C39134EEC5D1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AD540C0-49AF-4959-8856-CD3C6A17A5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38D43A1-01F1-4F76-9F71-3B85C96D3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1E60EA8-3115-4F0B-8C54-9F00AD56AB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3406B4F-8522-494D-AC34-39FDE3B0D56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8079710-514E-42AC-B823-F25FB14040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D6490CC-4EAF-45CC-9BB4-3061A933F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E43BE79-4615-4CE5-B914-2DDE74019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62B8171-7CEF-4837-BBA5-1D4FA0739B6D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7D5C3E8-649D-47B2-A04A-CAB68F01E5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5D2A0CE-1683-4C9A-B10C-AC27520A1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24D1C15-129C-4B4A-990E-17CF5C9EB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2403263-EB0F-49DA-A3B5-3FA9CE0C5D6F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0F84E40-416C-4CF1-A7E0-1594C16CE6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090B0CC-FAC5-4134-8969-D0E72DAED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0E9C3FD-93ED-4D4C-8474-847F73992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A9BD7E-5870-48B1-8D1B-FD71DC4665DF}" type="slidenum">
              <a:rPr lang="en-US" alt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B408D1F-5B9D-4540-9D76-25DC932918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7F87F4-EF3F-46D4-89FB-545894D75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1679D2E-CD12-46BB-9702-1B13FF775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B961FF5-146F-4BB7-919A-68D4EDC8B766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961FE29-5C8F-4C7E-A612-55E799CDF8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2E3D6CB-2FC0-4C75-A458-54CA1695D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8F8E9B6-45F5-4EC0-A159-C3154B3A2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4E02820-BAC6-46AE-A56E-3F969DD0337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7591352-BE01-47C5-A07A-A14746F4BE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77AAE47-9176-47F9-8193-F55DFE311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8DB41054-EC22-4CC2-ACA8-807A1C096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D448F98-9ED2-41B2-84C5-20F4DFB38909}" type="slidenum">
              <a:rPr lang="en-US" alt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C4B5E246-A31A-4BE0-87E7-4ADBB7E8A9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78A7709-805C-4121-9831-34693EEA6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979A6F0-CA67-49D3-B7A3-6F891A672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CE37428-BEA9-4A19-8D7D-E8D31BE88FC6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E1A7AAC-0756-41E8-A299-17B82D56F0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3B28345-2FC4-48A3-8388-B7A0CE9DE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F914CB2-ED45-4CCE-9EE2-C48A51994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5AEE98-6EFA-4CDF-A180-EC76D5ED5C90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686B029-B6FD-43FB-9CDB-B9083D1005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D10B53F-71CC-4AAD-AC73-BC12FAA81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5EA99F0-3CC9-4113-9FEA-AA216E6ED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72F6519-38A7-4691-B6BE-5883AA68A1D7}" type="slidenum">
              <a:rPr lang="en-US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CF1B47B-9EFC-4D54-8057-3026BFE0F2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84CFACD-81F7-42D5-83D4-756C2E262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7E57F0B-F65D-41B9-8F22-814E1B765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39EC234-3D06-4E1B-B0C8-98F876B45345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4BEF396-5E2C-40AC-8F7A-13A5DBA8CC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E8C54F8-4566-4B62-807C-C89616EA8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1A6C1A5-A55D-40AF-9148-FF0D38431C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BD3766E-A930-40EA-951C-777E9D36BCD5}" type="slidenum">
              <a:rPr lang="en-US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CD0E829-4706-41EE-AF56-11F1734CDD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61C5199-DD17-492A-8C3B-0D92E6C4B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DAD1A31-FCD8-4E76-8C36-2CAE42E1F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EB33494-80F7-4688-82F1-2000DCF2AF1A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4857524-9D6C-411A-8ED8-57551863E6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A214D54-F9A5-4F99-B9CE-6732FF162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BDBCED8-8953-4C55-8F73-188D74B22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28C302A-6179-4725-A088-8B5517552CFC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09720EB-A2F4-4C6B-A9E7-0ED0419FAC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93AC045-F8FF-4C7D-BBC7-8E883C9A9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297BD44-BAA2-4AD1-9E37-C5BE51C004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08120A6-1EA5-49B7-A600-0FF057E36941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9960877-A03F-4E9A-958A-9DCB01D025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B4D0D5C-C94A-4AB4-8E75-C7E0DC45B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B5A733-0B21-47BA-B8C4-274C2F33DC37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EBA2B0-1639-4742-9F61-7F665E1780E4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06FA2A-123F-41BF-9E8E-456019091A23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78FBAE-CC0F-43CE-ACD6-5E5BC6A80D3E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>
            <a:extLst>
              <a:ext uri="{FF2B5EF4-FFF2-40B4-BE49-F238E27FC236}">
                <a16:creationId xmlns:a16="http://schemas.microsoft.com/office/drawing/2014/main" id="{F57FD12B-7BDB-40CA-9C5F-6173A517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AFEA7DAC-B2AB-41E8-A4AA-A9E2DA89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>
            <a:extLst>
              <a:ext uri="{FF2B5EF4-FFF2-40B4-BE49-F238E27FC236}">
                <a16:creationId xmlns:a16="http://schemas.microsoft.com/office/drawing/2014/main" id="{0A44BFA8-5634-4AC0-AAF3-BF359D8C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5F593D83-927F-4726-A777-708F0DAC9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76BAB2C-609C-4271-A11F-9A747AE7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E5A1524-2B67-4E7A-B8FB-CB0257D0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3733028-C4D9-46DE-BD6B-B3657972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F5E38-1354-4B10-B973-DF098B08D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19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48407406-E82A-402D-B34B-86BA86BD8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A639B63-049B-4D0D-A15A-DD08AFA34392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14">
            <a:extLst>
              <a:ext uri="{FF2B5EF4-FFF2-40B4-BE49-F238E27FC236}">
                <a16:creationId xmlns:a16="http://schemas.microsoft.com/office/drawing/2014/main" id="{72E6A513-D6D5-4BED-9E36-F5DE113D226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8D3796-07FB-45F5-99EB-4898BD41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F29319-1EB6-420D-A7A7-D1FC7C5D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DDDB90-3151-43F0-974E-8209C889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589CD-3FF2-4DB8-99EF-275C746F8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42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77766D4-E026-4F66-B8FF-16284D48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EE25133-DCE1-442F-806E-CE56EA2C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09CB512-414A-4279-8824-11A51A04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71B2C-0D53-4E9A-854C-E5D0C1EC4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16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450140-7BF2-4C87-B86B-FA8B03F9182B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E136A1-63DE-44DB-9B5C-D054D5349929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A559075-0709-4E11-BBC5-81D849DA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4E98D6-9CDB-4CFA-92B5-04429116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90FBAE-4503-4730-ADC4-F14EB1A1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49FF1E37-5F3A-452A-9A73-E0633E605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694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97ED38E0-B883-4B35-9613-5DF5788A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99EA709-606D-4261-9582-C1DF82E3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CA14E36-ADA1-4C82-95D6-3B0D7D39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54341-1BF5-4325-9241-FD1E8BDF4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9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B591638C-A7C6-4C17-A8E1-C452DC3C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96D12D5-E83A-49D7-AEE9-07F7364F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F0BACB42-7098-4180-8E05-C17CBFD3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D98B8-8A3B-4FFE-887E-40CBB508F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83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EBC27D9-FFFA-4D72-965D-BC2F1F291CB5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87C03A5-589E-45B7-9173-65B4611C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388DAFD-790D-4D88-901E-BDA55D7E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ACEEA7D-A4C6-454F-A0FB-10ACBE5B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6BDA0-7C6F-449A-9AD8-C5EB648F2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23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C72EF2A2-8DA0-4D95-8B88-6BAF81413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8CD59EB4-3077-455B-BB2F-399AEE6D7AC0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822D9DB-94E7-4BB6-9A84-23A2D941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A633E4C-5790-4DCE-9B50-E5FE606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75F13F-7DBD-458A-B620-FDA7939B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FB9A6-1231-45D8-BD0C-6523F0B23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36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92C2E345-9B53-4CCF-BE28-A45D71525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>
            <a:extLst>
              <a:ext uri="{FF2B5EF4-FFF2-40B4-BE49-F238E27FC236}">
                <a16:creationId xmlns:a16="http://schemas.microsoft.com/office/drawing/2014/main" id="{F54C18E9-638E-443E-AEBC-B220C1F82CD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6BA4B44-FDA5-496A-A554-91A42F4E3EF9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2167838-80DA-4FD0-AC12-D4BFA3BA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0165591-6768-40F2-949F-1E85BB06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AAFBF23-E90D-4B3A-AAAC-2C03609E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650CE-C25C-4A4F-9D1E-6FAF15CAD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0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F9A7857A-CBF7-4E47-B719-956DFEFDF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C3B715D-EE26-40FC-81C4-31808D037680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32A81C-73DE-4D16-9DFA-4057A057FB94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AC61124-DDEA-42F5-BC3F-F3CF0478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7A5C826-9E9D-4E9E-A044-A9B1AF80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81D9B6E-82FE-4319-B825-450F1C7A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5AA5C-34BD-46E8-8543-16A4C0FD46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666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756F8A64-45D4-4236-9D45-D88CAFCCAF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6AB488D8-4E6E-4052-8D8C-7DED4801E2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8B0981E-32D5-43A2-9D8B-193812AE9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A0C810-6E44-4141-B252-E5813D8E1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E476D99-5171-4977-B70C-A8ADECE05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A5ECB7CA-B9B6-4D5E-B8B1-32E8F90F00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Straight Connector 27">
            <a:extLst>
              <a:ext uri="{FF2B5EF4-FFF2-40B4-BE49-F238E27FC236}">
                <a16:creationId xmlns:a16="http://schemas.microsoft.com/office/drawing/2014/main" id="{467DB895-EE43-4068-8006-9BE02442D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>
            <a:extLst>
              <a:ext uri="{FF2B5EF4-FFF2-40B4-BE49-F238E27FC236}">
                <a16:creationId xmlns:a16="http://schemas.microsoft.com/office/drawing/2014/main" id="{2C11439A-A0BD-499C-9330-AF18A7D9E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E636E77-D837-40C6-9527-66B4C2ED7EDA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2" r:id="rId2"/>
    <p:sldLayoutId id="2147483717" r:id="rId3"/>
    <p:sldLayoutId id="2147483713" r:id="rId4"/>
    <p:sldLayoutId id="2147483714" r:id="rId5"/>
    <p:sldLayoutId id="2147483718" r:id="rId6"/>
    <p:sldLayoutId id="2147483719" r:id="rId7"/>
    <p:sldLayoutId id="2147483720" r:id="rId8"/>
    <p:sldLayoutId id="2147483721" r:id="rId9"/>
    <p:sldLayoutId id="2147483715" r:id="rId10"/>
    <p:sldLayoutId id="21474837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3BC15E4-5DD4-4304-8287-22483E38BA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600" b="1"/>
              <a:t>Bridge Pattern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42D4CBE-7A6D-4210-B08B-F9177E5224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05400"/>
            <a:ext cx="68580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800" b="1" dirty="0"/>
              <a:t>Jim Fawcett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800" b="1" dirty="0"/>
              <a:t>CSE776 – Design Patterns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800" b="1" dirty="0"/>
              <a:t>Fall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E8DB439-BEAE-4F2B-A71F-957436458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Participants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662AAEB-8D39-480E-93E7-7BF8517A7D0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539875"/>
            <a:ext cx="8229600" cy="4937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/>
              <a:t>Abstraction (Window)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defines the abstraction interface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maintains a reference to an object of type implementor. </a:t>
            </a:r>
            <a:br>
              <a:rPr lang="en-US" altLang="en-US" sz="2000"/>
            </a:b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 b="1"/>
              <a:t>Refined Abstraction (Icon Window)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Extends the interface defined by Abstraction (optional) .</a:t>
            </a:r>
            <a:br>
              <a:rPr lang="en-US" altLang="en-US" sz="2000"/>
            </a:b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 b="1"/>
              <a:t>Implementor (WindowImp)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defines the interface for the implementation classes.</a:t>
            </a:r>
            <a:br>
              <a:rPr lang="en-US" altLang="en-US" sz="2000"/>
            </a:b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 b="1"/>
              <a:t>ConcreteImplementor (XWindowImp)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implements the implementor interface and defines its concrete implementation</a:t>
            </a:r>
            <a:r>
              <a:rPr lang="en-US" altLang="en-US" sz="1800"/>
              <a:t>.</a:t>
            </a:r>
            <a:endParaRPr lang="en-US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8F4CA9E-B507-463A-AB90-4FE2746B5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Collaborators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F3BCEAF-0283-4BB3-9779-9B97C1DF194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539875"/>
            <a:ext cx="8229600" cy="4937125"/>
          </a:xfrm>
        </p:spPr>
        <p:txBody>
          <a:bodyPr/>
          <a:lstStyle/>
          <a:p>
            <a:r>
              <a:rPr lang="en-US" altLang="en-US"/>
              <a:t>“ Abstraction forwards client requests to its Implementor object.”</a:t>
            </a:r>
          </a:p>
          <a:p>
            <a:pPr lvl="1"/>
            <a:endParaRPr lang="en-US" altLang="en-US" sz="1400"/>
          </a:p>
          <a:p>
            <a:pPr lvl="1"/>
            <a:r>
              <a:rPr lang="en-US" altLang="en-US" sz="2400"/>
              <a:t>Client interface with the abstraction class.</a:t>
            </a:r>
            <a:br>
              <a:rPr lang="en-US" altLang="en-US" sz="2400"/>
            </a:br>
            <a:endParaRPr lang="en-US" altLang="en-US" sz="2400"/>
          </a:p>
          <a:p>
            <a:pPr lvl="1"/>
            <a:r>
              <a:rPr lang="en-US" altLang="en-US" sz="2400"/>
              <a:t>Abstraction class uses the implementor class interface to make use of the specific concrete class interface.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8DA2693-B4D8-46D6-9EC2-836F272BB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Consequences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BAD3DFF-30CF-47F6-A537-72139D15188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Decoupling interface and implementation.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 implementation is not bound permanently to the   interface. The implementation of an abstraction can be configured at run time.</a:t>
            </a:r>
            <a:br>
              <a:rPr lang="en-US" altLang="en-US" sz="2000"/>
            </a:b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800"/>
              <a:t>Improved Extensibility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can extend the Abstraction and Implementation hierarchies independently. </a:t>
            </a:r>
            <a:br>
              <a:rPr lang="en-US" altLang="en-US" sz="2000"/>
            </a:b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800"/>
              <a:t>Hiding Implementation details from the client.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can shield clients from implementation details like the sharing of implementor objects.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E23AF46-7291-483B-A561-9D1E7F65C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Implementation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307505A-D6A1-465C-B210-7F7CF975599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81000" y="1387475"/>
            <a:ext cx="8229600" cy="4937125"/>
          </a:xfrm>
        </p:spPr>
        <p:txBody>
          <a:bodyPr/>
          <a:lstStyle/>
          <a:p>
            <a:r>
              <a:rPr lang="en-US" altLang="en-US"/>
              <a:t>Only One Implementor (Authors’ advice)</a:t>
            </a:r>
          </a:p>
          <a:p>
            <a:pPr lvl="1"/>
            <a:r>
              <a:rPr lang="en-US" altLang="en-US" sz="2000"/>
              <a:t>Start with single abstraction and implementation, but allow for Additional Implementations.</a:t>
            </a:r>
            <a:br>
              <a:rPr lang="en-US" altLang="en-US" sz="2000"/>
            </a:br>
            <a:endParaRPr lang="en-US" altLang="en-US" sz="2000"/>
          </a:p>
          <a:p>
            <a:r>
              <a:rPr lang="en-US" altLang="en-US"/>
              <a:t>Creating the right Implementor object.</a:t>
            </a:r>
          </a:p>
          <a:p>
            <a:pPr lvl="1"/>
            <a:r>
              <a:rPr lang="en-US" altLang="en-US" sz="2000"/>
              <a:t>How, when and where to chose which implementor ?</a:t>
            </a:r>
          </a:p>
          <a:p>
            <a:pPr lvl="1"/>
            <a:r>
              <a:rPr lang="en-US" altLang="en-US" sz="2000"/>
              <a:t>Can be instantiated by parameter passed to constructor.</a:t>
            </a:r>
          </a:p>
          <a:p>
            <a:pPr lvl="1"/>
            <a:r>
              <a:rPr lang="en-US" altLang="en-US" sz="2000"/>
              <a:t>Chose default implementation when constructed and  change later, based on usage. </a:t>
            </a:r>
          </a:p>
          <a:p>
            <a:pPr lvl="1"/>
            <a:r>
              <a:rPr lang="en-US" altLang="en-US" sz="2000"/>
              <a:t>Delegate the decision to another object (Abstract factory).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6B2D535-A23A-4F7D-94BD-0D5054D05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Implementation (continued)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952D6B-DB21-4D99-B6D6-FA8C6F306B3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r>
              <a:rPr lang="en-US" altLang="en-US"/>
              <a:t>Sharing Implementors</a:t>
            </a:r>
            <a:br>
              <a:rPr lang="en-US" altLang="en-US"/>
            </a:br>
            <a:endParaRPr lang="en-US" altLang="en-US" sz="1400"/>
          </a:p>
          <a:p>
            <a:pPr lvl="1"/>
            <a:r>
              <a:rPr lang="en-US" altLang="en-US" sz="2400"/>
              <a:t>How to share implementations among several objects?</a:t>
            </a:r>
            <a:br>
              <a:rPr lang="en-US" altLang="en-US" sz="2400"/>
            </a:br>
            <a:r>
              <a:rPr lang="en-US" altLang="en-US" sz="2400"/>
              <a:t>  </a:t>
            </a:r>
          </a:p>
          <a:p>
            <a:pPr lvl="1"/>
            <a:r>
              <a:rPr lang="en-US" altLang="en-US" sz="2400"/>
              <a:t>Can use the Handle/Body Idiom.  Clients share a reference counted implementation.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5A9A3E-6BC2-4E08-86C1-3D15D6D56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Unique Point-of-View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6DB9823-CF1F-4403-8721-FA9736E6D78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r>
              <a:rPr lang="en-US" altLang="en-US" sz="2400"/>
              <a:t>Bridge allows you to decouple an implementation so that it is not bound to an abstraction</a:t>
            </a:r>
          </a:p>
          <a:p>
            <a:pPr lvl="1"/>
            <a:r>
              <a:rPr lang="en-US" altLang="en-US" sz="2000"/>
              <a:t>A party guest can wear several masks</a:t>
            </a:r>
          </a:p>
          <a:p>
            <a:pPr lvl="1"/>
            <a:r>
              <a:rPr lang="en-US" altLang="en-US" sz="2000"/>
              <a:t>Abstraction is changed at run-time</a:t>
            </a:r>
          </a:p>
          <a:p>
            <a:pPr lvl="1"/>
            <a:r>
              <a:rPr lang="en-US" altLang="en-US" sz="2000"/>
              <a:t>Different user interfaces for normal operation and critical operations.</a:t>
            </a:r>
            <a:br>
              <a:rPr lang="en-US" altLang="en-US" sz="2000"/>
            </a:br>
            <a:endParaRPr lang="en-US" altLang="en-US" sz="900"/>
          </a:p>
          <a:p>
            <a:r>
              <a:rPr lang="en-US" altLang="en-US" sz="2400"/>
              <a:t>Abstraction is not bound to a specific implementation</a:t>
            </a:r>
          </a:p>
          <a:p>
            <a:pPr lvl="1"/>
            <a:r>
              <a:rPr lang="en-US" altLang="en-US" sz="2000"/>
              <a:t>One mask can be worn by several party guests</a:t>
            </a:r>
          </a:p>
          <a:p>
            <a:pPr lvl="1"/>
            <a:r>
              <a:rPr lang="en-US" altLang="en-US" sz="2000"/>
              <a:t>Implementation is changed at run-time</a:t>
            </a:r>
          </a:p>
          <a:p>
            <a:pPr lvl="1"/>
            <a:r>
              <a:rPr lang="en-US" altLang="en-US" sz="2000"/>
              <a:t>Fault-tolerant system reconfigures, but preserves the same user interface, under partial failure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5947D5D-AF9A-4E82-B617-D06CFA8CD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Windows is a Bridge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40441E0-EC72-4ADB-BFAF-EC520F70370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Bridge Pattern allows a designer to provide a simple interface in the abstraction, while providing a powerful, but complex interface for the implementation.</a:t>
            </a:r>
            <a:br>
              <a:rPr lang="en-US" altLang="en-US"/>
            </a:br>
            <a:endParaRPr lang="en-US" altLang="en-US" sz="1000"/>
          </a:p>
          <a:p>
            <a:pPr>
              <a:lnSpc>
                <a:spcPct val="90000"/>
              </a:lnSpc>
            </a:pPr>
            <a:r>
              <a:rPr lang="en-US" altLang="en-US"/>
              <a:t>That is essentially what windows does: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Win32API is the abstraction’s interface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Kernel language is the implementation’s interface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5393BFE-0536-4906-841C-92E0F0784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.Net Run-time is a Bridge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BB21764-3DDC-4FA4-BB5A-8502A372037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r>
              <a:rPr lang="en-US" altLang="en-US"/>
              <a:t>C#, Visual Basic, Managed C++ are all abstractions</a:t>
            </a:r>
          </a:p>
          <a:p>
            <a:r>
              <a:rPr lang="en-US" altLang="en-US"/>
              <a:t>MSIL is the implementation</a:t>
            </a:r>
          </a:p>
          <a:p>
            <a:r>
              <a:rPr lang="en-US" altLang="en-US"/>
              <a:t>Mono and dotGnu are other implementations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B15FB59-E398-4FBC-A7D8-492592F67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Known Uses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616E701-992C-4A7C-9335-B0A1E8F28AA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539875"/>
            <a:ext cx="82296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“Design Patterns” authors cite the example:</a:t>
            </a:r>
            <a:br>
              <a:rPr lang="en-US" altLang="en-US"/>
            </a:br>
            <a:endParaRPr lang="en-US" altLang="en-US" sz="1400"/>
          </a:p>
          <a:p>
            <a:pPr lvl="1">
              <a:lnSpc>
                <a:spcPct val="90000"/>
              </a:lnSpc>
            </a:pPr>
            <a:r>
              <a:rPr lang="en-US" altLang="en-US"/>
              <a:t>Windows example (from ET++).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WindowImp is called WindowPort and has subclasses such as XWindowPort and SunWindowPort.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Window Object creates its corresponding Implementor by requesting it from an abstract factory called Window System.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Window/WindowPort design extends the Bridge Pattern in that WindowPort also keeps a reference back to the window.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77F0DA6-7A34-4E51-B79F-D60D3528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Related Patterns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3A5F2C7-CB8A-4AF1-A6CD-704C3FEB60A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387475"/>
            <a:ext cx="8229600" cy="4937125"/>
          </a:xfrm>
        </p:spPr>
        <p:txBody>
          <a:bodyPr/>
          <a:lstStyle/>
          <a:p>
            <a:r>
              <a:rPr lang="en-US" altLang="en-US"/>
              <a:t>Abstract Factory</a:t>
            </a:r>
          </a:p>
          <a:p>
            <a:pPr lvl="1"/>
            <a:r>
              <a:rPr lang="en-US" altLang="en-US" sz="2400"/>
              <a:t>Can create and configure a particular bridge</a:t>
            </a:r>
            <a:br>
              <a:rPr lang="en-US" altLang="en-US" sz="2400"/>
            </a:br>
            <a:endParaRPr lang="en-US" altLang="en-US" sz="2400"/>
          </a:p>
          <a:p>
            <a:r>
              <a:rPr lang="en-US" altLang="en-US"/>
              <a:t>Adapter Pattern</a:t>
            </a:r>
          </a:p>
          <a:p>
            <a:pPr lvl="1"/>
            <a:r>
              <a:rPr lang="en-US" altLang="en-US" sz="2400"/>
              <a:t>geared towards making unrelated classes work together.</a:t>
            </a:r>
          </a:p>
          <a:p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7E211F-DC7D-4CB8-80D6-81F5A7737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Intent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79846EB-F192-4DFE-AAEF-AF7AD99B1A5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7964488" cy="4379913"/>
          </a:xfrm>
        </p:spPr>
        <p:txBody>
          <a:bodyPr/>
          <a:lstStyle/>
          <a:p>
            <a:r>
              <a:rPr lang="en-US" altLang="en-US"/>
              <a:t>“Decouple an abstraction from its implementation </a:t>
            </a:r>
            <a:br>
              <a:rPr lang="en-US" altLang="en-US"/>
            </a:br>
            <a:r>
              <a:rPr lang="en-US" altLang="en-US"/>
              <a:t>  so that the two can vary independently.”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Multiple Dependent Implementations.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Single Independent Interface.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3A686AC-4FE5-4258-B40E-2591B3B76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Motivation</a:t>
            </a:r>
          </a:p>
        </p:txBody>
      </p:sp>
      <p:pic>
        <p:nvPicPr>
          <p:cNvPr id="11267" name="Picture 4" descr="bridg098">
            <a:extLst>
              <a:ext uri="{FF2B5EF4-FFF2-40B4-BE49-F238E27FC236}">
                <a16:creationId xmlns:a16="http://schemas.microsoft.com/office/drawing/2014/main" id="{B6D13593-F022-443C-B775-FFB436EA7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845820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F9F98813-6B3B-402C-BECE-235B97E9F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/>
              <a:t>Motivation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23DB619-AF43-4FD9-994F-522F0167385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182688" y="1335088"/>
            <a:ext cx="7772400" cy="491331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When an abstraction can have several implementations inheritance is used to accommodate them.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But inheritance binds an implementation to the abstraction permanently, hence its difficult to modify, extend and reuse abstraction and implementations </a:t>
            </a:r>
            <a:r>
              <a:rPr lang="en-US" altLang="en-US" sz="2400" b="1" i="1"/>
              <a:t>independently</a:t>
            </a:r>
            <a:r>
              <a:rPr lang="en-US" altLang="en-US" sz="2400"/>
              <a:t>.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It’s inconvenient to extend the abstraction to cover different kinds of windows or new platforms (window abstraction example in the text).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Inheritance without a </a:t>
            </a:r>
            <a:r>
              <a:rPr lang="en-US" altLang="en-US" sz="2400" b="1"/>
              <a:t>Bridge</a:t>
            </a:r>
            <a:r>
              <a:rPr lang="en-US" altLang="en-US" sz="2400"/>
              <a:t> makes client code platform dependent.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0479DAC-6929-4CDF-920B-47FAB77E5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Motivation</a:t>
            </a:r>
          </a:p>
        </p:txBody>
      </p:sp>
      <p:pic>
        <p:nvPicPr>
          <p:cNvPr id="13315" name="Picture 3" descr="bridg100">
            <a:extLst>
              <a:ext uri="{FF2B5EF4-FFF2-40B4-BE49-F238E27FC236}">
                <a16:creationId xmlns:a16="http://schemas.microsoft.com/office/drawing/2014/main" id="{17494C37-0E38-48F2-AFE6-28ED884B0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044ED0C-CA54-4900-8EC8-9F6EF6D41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762000"/>
          </a:xfrm>
        </p:spPr>
        <p:txBody>
          <a:bodyPr/>
          <a:lstStyle/>
          <a:p>
            <a:r>
              <a:rPr lang="en-US" altLang="en-US" b="1"/>
              <a:t>Motivation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CE2E794-7A77-488B-859F-DE01F0CDCF3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Bridge Pattern addresses these problems:</a:t>
            </a:r>
            <a:br>
              <a:rPr lang="en-US" altLang="en-US" sz="1800"/>
            </a:br>
            <a:endParaRPr lang="en-US" altLang="en-US" sz="1800"/>
          </a:p>
          <a:p>
            <a:pPr lvl="1">
              <a:lnSpc>
                <a:spcPct val="80000"/>
              </a:lnSpc>
            </a:pPr>
            <a:r>
              <a:rPr lang="en-US" altLang="en-US" sz="2000"/>
              <a:t>Puts the Window Abstraction and its implementation in separate class hierarchies.</a:t>
            </a:r>
            <a:br>
              <a:rPr lang="en-US" altLang="en-US" sz="2000"/>
            </a:b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000"/>
              <a:t>One class hierarchy for window interfaces and a separate hierarchy for platform specific window implementation with WindowImp as its root. </a:t>
            </a:r>
            <a:br>
              <a:rPr lang="en-US" altLang="en-US" sz="2000"/>
            </a:b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000"/>
              <a:t>All operations on Window subclasses are implemented in terms of abstract operations from WindowImp interface.  Decouples the window abstraction from the various platform specific implementations.</a:t>
            </a:r>
            <a:br>
              <a:rPr lang="en-US" altLang="en-US" sz="2000"/>
            </a:br>
            <a:endParaRPr lang="en-US" altLang="en-US" sz="2000"/>
          </a:p>
          <a:p>
            <a:pPr lvl="1">
              <a:lnSpc>
                <a:spcPct val="80000"/>
              </a:lnSpc>
            </a:pPr>
            <a:r>
              <a:rPr lang="en-US" altLang="en-US" sz="2000"/>
              <a:t>We refer to the relationship between Window and WindowImp as a bridge.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9B87A4B-6D26-4217-82B2-1759B60E3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Forces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CF4002E-D544-4363-8F22-5D230EF9F4B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539875"/>
            <a:ext cx="82296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want to avoid binding clients to an implementation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Separating abstraction from implementation adds complexity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Well suited to cross-platform development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Easy to provide stubs for early development without breaking clients when real code is inserted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DD57D89-DCD0-4A82-AF79-8E6E8740F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762000"/>
          </a:xfrm>
        </p:spPr>
        <p:txBody>
          <a:bodyPr/>
          <a:lstStyle/>
          <a:p>
            <a:r>
              <a:rPr lang="en-US" altLang="en-US" b="1"/>
              <a:t>Applicability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E9AEEE8-A963-4D07-9045-682432EE6B1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182688" y="1371600"/>
            <a:ext cx="7772400" cy="476091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Use the bridge Pattern when:</a:t>
            </a:r>
            <a:br>
              <a:rPr lang="en-US" altLang="en-US"/>
            </a:br>
            <a:endParaRPr lang="en-US" altLang="en-US" sz="1400"/>
          </a:p>
          <a:p>
            <a:pPr>
              <a:lnSpc>
                <a:spcPct val="90000"/>
              </a:lnSpc>
            </a:pPr>
            <a:r>
              <a:rPr lang="en-US" altLang="en-US" sz="2400"/>
              <a:t>You want to avoid  a permanent binding between an abstraction and its implementation. Implementation may be selected or switched at run time.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Both the abstraction and their implementation should be extensible by subclassing.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Changes in the implementation of an abstraction should have no impact on the clients (that is their code should not be recompiled).</a:t>
            </a: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5D37875-9BB9-4BCE-82F3-DBE8BDE39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Structure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02D75B6F-C610-4004-A35E-67096A8080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524000"/>
          <a:ext cx="7696200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VISIO" r:id="rId4" imgW="5754624" imgH="3230880" progId="Visio.Drawing.6">
                  <p:embed/>
                </p:oleObj>
              </mc:Choice>
              <mc:Fallback>
                <p:oleObj name="VISIO" r:id="rId4" imgW="5754624" imgH="323088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696200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</TotalTime>
  <Words>319</Words>
  <Application>Microsoft Office PowerPoint</Application>
  <PresentationFormat>On-screen Show (4:3)</PresentationFormat>
  <Paragraphs>114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Tahoma</vt:lpstr>
      <vt:lpstr>Arial</vt:lpstr>
      <vt:lpstr>Bookman Old Style</vt:lpstr>
      <vt:lpstr>Gill Sans MT</vt:lpstr>
      <vt:lpstr>Wingdings 3</vt:lpstr>
      <vt:lpstr>Wingdings</vt:lpstr>
      <vt:lpstr>Origin</vt:lpstr>
      <vt:lpstr>Microsoft Visio Drawing</vt:lpstr>
      <vt:lpstr>Bridge Pattern</vt:lpstr>
      <vt:lpstr>Intent</vt:lpstr>
      <vt:lpstr>Motivation</vt:lpstr>
      <vt:lpstr>Motivation</vt:lpstr>
      <vt:lpstr>Motivation</vt:lpstr>
      <vt:lpstr>Motivation</vt:lpstr>
      <vt:lpstr>Forces</vt:lpstr>
      <vt:lpstr>Applicability</vt:lpstr>
      <vt:lpstr>Structure</vt:lpstr>
      <vt:lpstr>Participants</vt:lpstr>
      <vt:lpstr>Collaborators</vt:lpstr>
      <vt:lpstr>Consequences</vt:lpstr>
      <vt:lpstr>Implementation</vt:lpstr>
      <vt:lpstr>Implementation (continued)</vt:lpstr>
      <vt:lpstr>Unique Point-of-View</vt:lpstr>
      <vt:lpstr>Windows is a Bridge</vt:lpstr>
      <vt:lpstr>The .Net Run-time is a Bridge</vt:lpstr>
      <vt:lpstr>Known Uses</vt:lpstr>
      <vt:lpstr>Related Patterns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Pattern</dc:title>
  <dc:creator>Jim Fawcett</dc:creator>
  <cp:lastModifiedBy>James Fawcett</cp:lastModifiedBy>
  <cp:revision>8</cp:revision>
  <cp:lastPrinted>1601-01-01T00:00:00Z</cp:lastPrinted>
  <dcterms:created xsi:type="dcterms:W3CDTF">2001-05-19T02:47:50Z</dcterms:created>
  <dcterms:modified xsi:type="dcterms:W3CDTF">2018-09-16T16:42:23Z</dcterms:modified>
</cp:coreProperties>
</file>