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4" r:id="rId4"/>
    <p:sldId id="266" r:id="rId5"/>
    <p:sldId id="267" r:id="rId6"/>
    <p:sldId id="263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43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960EF-6904-4FAC-8DA2-77277111E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CAE17-6A73-4848-8099-20BDDAE53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F32CE-1F5C-458D-84E1-4282C0DCE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E81F-DF5E-43ED-BF3B-4595518F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C8587-347A-41B4-AEE3-D2845347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94ED-36FE-49F5-B735-3B73273C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5428-CC3D-43BE-9959-86295B00E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BF684-EED8-49A9-9C3C-2F73144E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CDA45-9F11-4703-90E7-0B62C146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4F17-DF2B-45E5-80B2-8239C1CC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0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0800EA-A4D1-4111-8F9C-65DBEA6B3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E360F-BA14-48DA-AC72-C8900F9C6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FA25A-685E-4243-8264-E5E37E3D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EDBA6-93F1-4E5A-9253-3EDFE99A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958E5-7991-49A6-816F-E888ACD7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1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EABCD-2168-4A27-BB75-E8BBD630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DEFB-19C1-4B72-9D93-9E6E4CBF5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A53ED-CF1A-48F4-83F1-A511F778A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E7CF3-2215-4724-B930-B89FFA97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7206E-80F1-4043-8879-3303B162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0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00948-5835-4AF6-AFB7-54DAF240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5208F-7ED2-464D-9374-1D45C9A22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6C2F6-6992-498B-B332-2C118FEA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6176A-741A-4ABF-9344-9BA47284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B8207-99BD-48F6-AA72-294D8FEA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E8D6D-0E84-492A-BB99-6279227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16D9E-8EDA-4AA2-8BB2-1D7FEF419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474789"/>
            <a:ext cx="3886200" cy="47021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DFD5C-F8E8-4BEC-8D9A-078BA3DE7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74789"/>
            <a:ext cx="3886200" cy="47021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65F2D-CBF7-46B4-AB32-165CAEBB0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7D00C-961E-4975-9312-F0FED65D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15C6E-ECC3-49EF-BF67-F3E4569D9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2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4F6E1-F7D0-47B4-8C12-59495E294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E628D-7EAB-4E54-A4DC-B6DF27F00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CCA40-8F0E-4850-B43A-3A63DE0C4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F90CA-5DEA-4FA0-A489-72BACA164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8F03B2-38C2-428F-838E-DBE2E7D10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D91A4E-9201-49C4-A43A-E5839138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F09AF4-E560-4A5A-8679-E92A5A97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B30D1-E488-468A-8ED0-1AABD104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AC537-815F-4B6F-8AB8-ECBEE2A91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94AC61-A70D-4A52-B27A-66D75C230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D8310-2A9D-42CB-8AF4-6C8EAB225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5E86D-9D22-4D84-8F59-4AB2B389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2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B2113-9FEE-4657-8392-1638E93B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D15202-6ACA-4A3A-BB11-91AE43F5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56291-293B-46D4-B1F9-86319C134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F4C6-66DD-4DE5-B865-430523A9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FBC8B-4646-442E-BAC4-8DDBE101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F851A-DC6C-4A5A-90D1-5045EC39D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ACEC8-C7C8-4C86-82EC-C11441D6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7070B-D033-4425-A4F1-AC88FDD1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7B731-211B-4D6D-A7FF-0056BCE9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5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594A-2039-44CB-AECA-A95A9F59E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844BF-F2D4-4DDD-906A-1E5C82B9F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AA51A-894F-4EAE-BE18-B95E50065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7DADE-0591-4320-A79B-9EAF8FEB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5C271-F307-4C77-9A11-A24CA56B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01221-30D6-4ABD-90BF-110A3AC3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0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21B34B-126D-4FCE-A894-938C1D199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68D26-66DA-454E-A155-86FB3BCF9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43662-DAFB-4CAF-9588-E5722CCC3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6E9F-B383-4A53-8D79-142D4C7D084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17B07-4FCF-4584-8D64-F7065192D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4CD2D-3EC8-4B00-8772-CE4477AE6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CD633-5E02-41A5-BEC0-7C658776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Linux Processes &amp; Threads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72840"/>
            <a:ext cx="7772400" cy="1508760"/>
          </a:xfrm>
        </p:spPr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CSE775 – Distributed Objects</a:t>
            </a:r>
          </a:p>
          <a:p>
            <a:r>
              <a:rPr lang="en-US" dirty="0"/>
              <a:t>Spring 2012</a:t>
            </a:r>
          </a:p>
        </p:txBody>
      </p:sp>
    </p:spTree>
    <p:extLst>
      <p:ext uri="{BB962C8B-B14F-4D97-AF65-F5344CB8AC3E}">
        <p14:creationId xmlns:p14="http://schemas.microsoft.com/office/powerpoint/2010/main" val="25971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ways a thread can terminate without ending its parent process:</a:t>
            </a:r>
          </a:p>
          <a:p>
            <a:pPr lvl="1"/>
            <a:r>
              <a:rPr lang="en-US" dirty="0"/>
              <a:t>Return from *</a:t>
            </a:r>
            <a:r>
              <a:rPr lang="en-US" dirty="0" err="1"/>
              <a:t>pRunfunc</a:t>
            </a:r>
            <a:r>
              <a:rPr lang="en-US" dirty="0"/>
              <a:t>.  Return value is thread’s exit code.</a:t>
            </a:r>
          </a:p>
          <a:p>
            <a:pPr lvl="1"/>
            <a:r>
              <a:rPr lang="en-US" dirty="0"/>
              <a:t>Thread can be canceled by another thread in same process: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pthread_cancel</a:t>
            </a:r>
            <a:r>
              <a:rPr lang="en-US" dirty="0"/>
              <a:t>(</a:t>
            </a:r>
            <a:r>
              <a:rPr lang="en-US" dirty="0" err="1"/>
              <a:t>pthread_t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pthread_exit</a:t>
            </a:r>
            <a:r>
              <a:rPr lang="en-US" dirty="0"/>
              <a:t>(void* </a:t>
            </a:r>
            <a:r>
              <a:rPr lang="en-US" dirty="0" err="1"/>
              <a:t>returnValue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2043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for Thread to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thread, usually the parent, can wait for termination of a thread by calling: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pthread_join</a:t>
            </a:r>
            <a:r>
              <a:rPr lang="en-US" dirty="0"/>
              <a:t>(</a:t>
            </a:r>
            <a:r>
              <a:rPr lang="en-US" dirty="0" err="1"/>
              <a:t>pthread_t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, void** </a:t>
            </a:r>
            <a:r>
              <a:rPr lang="en-US" dirty="0" err="1"/>
              <a:t>returnVal</a:t>
            </a:r>
            <a:r>
              <a:rPr lang="en-US" dirty="0"/>
              <a:t>);</a:t>
            </a:r>
          </a:p>
          <a:p>
            <a:pPr marL="454914" lvl="1" indent="0">
              <a:buNone/>
            </a:pPr>
            <a:r>
              <a:rPr lang="en-US" dirty="0"/>
              <a:t>The return value is 0 on success, otherwise a failure code.</a:t>
            </a:r>
          </a:p>
        </p:txBody>
      </p:sp>
    </p:spTree>
    <p:extLst>
      <p:ext uri="{BB962C8B-B14F-4D97-AF65-F5344CB8AC3E}">
        <p14:creationId xmlns:p14="http://schemas.microsoft.com/office/powerpoint/2010/main" val="365303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0"/>
            <a:ext cx="6324600" cy="914400"/>
          </a:xfrm>
        </p:spPr>
        <p:txBody>
          <a:bodyPr/>
          <a:lstStyle/>
          <a:p>
            <a:r>
              <a:rPr lang="en-US" dirty="0"/>
              <a:t>That’s All Folks</a:t>
            </a:r>
          </a:p>
        </p:txBody>
      </p:sp>
    </p:spTree>
    <p:extLst>
      <p:ext uri="{BB962C8B-B14F-4D97-AF65-F5344CB8AC3E}">
        <p14:creationId xmlns:p14="http://schemas.microsoft.com/office/powerpoint/2010/main" val="307544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Advanced Programming in the Unix Environment, Stevens &amp; </a:t>
            </a:r>
            <a:r>
              <a:rPr lang="en-US" sz="2800" dirty="0" err="1"/>
              <a:t>Rago</a:t>
            </a:r>
            <a:r>
              <a:rPr lang="en-US" sz="2800" dirty="0"/>
              <a:t>, Addison Wesley, Second Edition, 2005</a:t>
            </a:r>
          </a:p>
          <a:p>
            <a:r>
              <a:rPr lang="en-US" sz="2800" dirty="0"/>
              <a:t>The Linux Programming Interface, </a:t>
            </a:r>
            <a:r>
              <a:rPr lang="en-US" sz="2800" dirty="0" err="1"/>
              <a:t>Kerrisk</a:t>
            </a:r>
            <a:r>
              <a:rPr lang="en-US" sz="2800" dirty="0"/>
              <a:t>, no starch press, 2010</a:t>
            </a:r>
          </a:p>
          <a:p>
            <a:r>
              <a:rPr lang="en-US" sz="2800" dirty="0"/>
              <a:t>Programming with POSIX Threads, </a:t>
            </a:r>
            <a:r>
              <a:rPr lang="en-US" sz="2800" dirty="0" err="1"/>
              <a:t>Butenhof</a:t>
            </a:r>
            <a:r>
              <a:rPr lang="en-US" sz="2800" dirty="0"/>
              <a:t>, Addison Wesley, 1997</a:t>
            </a:r>
          </a:p>
        </p:txBody>
      </p:sp>
    </p:spTree>
    <p:extLst>
      <p:ext uri="{BB962C8B-B14F-4D97-AF65-F5344CB8AC3E}">
        <p14:creationId xmlns:p14="http://schemas.microsoft.com/office/powerpoint/2010/main" val="222607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Linux process is a kernel entity to which system resources are allocated to execute a program.</a:t>
            </a:r>
          </a:p>
          <a:p>
            <a:r>
              <a:rPr lang="en-US" dirty="0"/>
              <a:t>A Process consists of:</a:t>
            </a:r>
          </a:p>
          <a:p>
            <a:pPr lvl="1"/>
            <a:r>
              <a:rPr lang="en-US" dirty="0"/>
              <a:t>User-space memory containing a program’s code and variables and kernel data structures that hold information about the process</a:t>
            </a:r>
          </a:p>
          <a:p>
            <a:pPr lvl="1"/>
            <a:r>
              <a:rPr lang="en-US" dirty="0"/>
              <a:t>This includes ids associated with the process, virtual memory tables, table of open file descriptors, signal handling information, process resource state and limits, current working directory, …</a:t>
            </a:r>
          </a:p>
        </p:txBody>
      </p:sp>
    </p:spTree>
    <p:extLst>
      <p:ext uri="{BB962C8B-B14F-4D97-AF65-F5344CB8AC3E}">
        <p14:creationId xmlns:p14="http://schemas.microsoft.com/office/powerpoint/2010/main" val="385277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Text segment (sharable, read only)</a:t>
            </a:r>
          </a:p>
          <a:p>
            <a:pPr lvl="1"/>
            <a:r>
              <a:rPr lang="en-US" dirty="0"/>
              <a:t>Machine language program instructions</a:t>
            </a:r>
          </a:p>
          <a:p>
            <a:r>
              <a:rPr lang="en-US" dirty="0"/>
              <a:t>Initialized data segment</a:t>
            </a:r>
          </a:p>
          <a:p>
            <a:pPr lvl="1"/>
            <a:r>
              <a:rPr lang="en-US" dirty="0"/>
              <a:t>Global and local static data that are initialized, read when the program is loaded</a:t>
            </a:r>
          </a:p>
          <a:p>
            <a:r>
              <a:rPr lang="en-US" dirty="0"/>
              <a:t>Uninitialized data segment (not stored on disk)</a:t>
            </a:r>
          </a:p>
          <a:p>
            <a:pPr lvl="1"/>
            <a:r>
              <a:rPr lang="en-US" dirty="0"/>
              <a:t>Uninitialized global and static data, filled with zeros when loaded</a:t>
            </a:r>
          </a:p>
          <a:p>
            <a:r>
              <a:rPr lang="en-US" dirty="0"/>
              <a:t>Stack</a:t>
            </a:r>
          </a:p>
          <a:p>
            <a:pPr lvl="1"/>
            <a:r>
              <a:rPr lang="en-US" dirty="0"/>
              <a:t>Dynamically allocated stack frames for each program scope.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Area for dynamic memory allocations made by program.</a:t>
            </a:r>
          </a:p>
        </p:txBody>
      </p:sp>
    </p:spTree>
    <p:extLst>
      <p:ext uri="{BB962C8B-B14F-4D97-AF65-F5344CB8AC3E}">
        <p14:creationId xmlns:p14="http://schemas.microsoft.com/office/powerpoint/2010/main" val="139277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Child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primary ways to create a child process:</a:t>
            </a:r>
          </a:p>
          <a:p>
            <a:pPr lvl="1"/>
            <a:r>
              <a:rPr lang="en-US" dirty="0"/>
              <a:t>Call fork() which creates a clone of the parent process.  Usually there is distinct code for parent and for child.  See the Fork example.</a:t>
            </a:r>
          </a:p>
          <a:p>
            <a:pPr lvl="1"/>
            <a:r>
              <a:rPr lang="en-US" dirty="0"/>
              <a:t>Call one of the exec() functions.  These fork() but then purge the process of the parent code and data and load another program for execution.  See </a:t>
            </a:r>
            <a:r>
              <a:rPr lang="en-US" dirty="0" err="1"/>
              <a:t>Execl</a:t>
            </a:r>
            <a:r>
              <a:rPr lang="en-US" dirty="0"/>
              <a:t> example.</a:t>
            </a:r>
          </a:p>
        </p:txBody>
      </p:sp>
    </p:spTree>
    <p:extLst>
      <p:ext uri="{BB962C8B-B14F-4D97-AF65-F5344CB8AC3E}">
        <p14:creationId xmlns:p14="http://schemas.microsoft.com/office/powerpoint/2010/main" val="371742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Linux thread has:</a:t>
            </a:r>
          </a:p>
          <a:p>
            <a:pPr lvl="1"/>
            <a:r>
              <a:rPr lang="en-US" dirty="0"/>
              <a:t>A process unique thread id</a:t>
            </a:r>
          </a:p>
          <a:p>
            <a:pPr lvl="1"/>
            <a:r>
              <a:rPr lang="en-US" dirty="0"/>
              <a:t>A set of register values</a:t>
            </a:r>
          </a:p>
          <a:p>
            <a:pPr lvl="1"/>
            <a:r>
              <a:rPr lang="en-US" dirty="0"/>
              <a:t>A stack</a:t>
            </a:r>
          </a:p>
          <a:p>
            <a:pPr lvl="1"/>
            <a:r>
              <a:rPr lang="en-US" dirty="0"/>
              <a:t>A scheduling priority and policy</a:t>
            </a:r>
          </a:p>
          <a:p>
            <a:pPr lvl="1"/>
            <a:r>
              <a:rPr lang="en-US" dirty="0"/>
              <a:t>A signal mask</a:t>
            </a:r>
          </a:p>
          <a:p>
            <a:pPr lvl="1"/>
            <a:r>
              <a:rPr lang="en-US" dirty="0"/>
              <a:t>An </a:t>
            </a:r>
            <a:r>
              <a:rPr lang="en-US" dirty="0" err="1"/>
              <a:t>errno</a:t>
            </a:r>
            <a:r>
              <a:rPr lang="en-US" dirty="0"/>
              <a:t> value</a:t>
            </a:r>
          </a:p>
          <a:p>
            <a:pPr lvl="1"/>
            <a:r>
              <a:rPr lang="en-US" dirty="0"/>
              <a:t>Thread specific data</a:t>
            </a:r>
          </a:p>
        </p:txBody>
      </p:sp>
    </p:spTree>
    <p:extLst>
      <p:ext uri="{BB962C8B-B14F-4D97-AF65-F5344CB8AC3E}">
        <p14:creationId xmlns:p14="http://schemas.microsoft.com/office/powerpoint/2010/main" val="279681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Headers</a:t>
            </a:r>
          </a:p>
          <a:p>
            <a:pPr lvl="1"/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r>
              <a:rPr lang="en-US" dirty="0"/>
              <a:t>Create Thread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pthread_Create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pthread_t</a:t>
            </a:r>
            <a:r>
              <a:rPr lang="en-US" dirty="0"/>
              <a:t>* restrict </a:t>
            </a:r>
            <a:r>
              <a:rPr lang="en-US" dirty="0" err="1"/>
              <a:t>pTid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pthread_attr_t</a:t>
            </a:r>
            <a:r>
              <a:rPr lang="en-US" dirty="0"/>
              <a:t>* restrict </a:t>
            </a:r>
            <a:r>
              <a:rPr lang="en-US" dirty="0" err="1"/>
              <a:t>pAttr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void* (*</a:t>
            </a:r>
            <a:r>
              <a:rPr lang="en-US" dirty="0" err="1"/>
              <a:t>pRunfunc</a:t>
            </a:r>
            <a:r>
              <a:rPr lang="en-US" dirty="0"/>
              <a:t>)(void*),</a:t>
            </a:r>
            <a:br>
              <a:rPr lang="en-US" dirty="0"/>
            </a:br>
            <a:r>
              <a:rPr lang="en-US" dirty="0"/>
              <a:t>    void* restrict </a:t>
            </a:r>
            <a:r>
              <a:rPr lang="en-US" dirty="0" err="1"/>
              <a:t>pArg</a:t>
            </a:r>
            <a:br>
              <a:rPr lang="en-US" dirty="0"/>
            </a:br>
            <a:r>
              <a:rPr lang="en-US" dirty="0"/>
              <a:t>);</a:t>
            </a:r>
          </a:p>
          <a:p>
            <a:pPr lvl="1"/>
            <a:r>
              <a:rPr lang="en-US" dirty="0"/>
              <a:t>Returns 0 if OK, error number on failure</a:t>
            </a:r>
          </a:p>
        </p:txBody>
      </p:sp>
    </p:spTree>
    <p:extLst>
      <p:ext uri="{BB962C8B-B14F-4D97-AF65-F5344CB8AC3E}">
        <p14:creationId xmlns:p14="http://schemas.microsoft.com/office/powerpoint/2010/main" val="107488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Thread starts running function pointed to by </a:t>
            </a:r>
            <a:r>
              <a:rPr lang="en-US" dirty="0" err="1"/>
              <a:t>pRunfunc</a:t>
            </a:r>
            <a:r>
              <a:rPr lang="en-US" dirty="0"/>
              <a:t> with single argument *</a:t>
            </a:r>
            <a:r>
              <a:rPr lang="en-US" dirty="0" err="1"/>
              <a:t>pArg</a:t>
            </a:r>
            <a:endParaRPr lang="en-US" dirty="0"/>
          </a:p>
          <a:p>
            <a:pPr lvl="1"/>
            <a:r>
              <a:rPr lang="en-US" dirty="0"/>
              <a:t>This, of course, could be a </a:t>
            </a:r>
            <a:r>
              <a:rPr lang="en-US" dirty="0" err="1"/>
              <a:t>struct</a:t>
            </a:r>
            <a:r>
              <a:rPr lang="en-US" dirty="0"/>
              <a:t> of arguments</a:t>
            </a:r>
          </a:p>
          <a:p>
            <a:r>
              <a:rPr lang="en-US" dirty="0" err="1"/>
              <a:t>pTid</a:t>
            </a:r>
            <a:r>
              <a:rPr lang="en-US" dirty="0"/>
              <a:t> points to thread id supplied by create</a:t>
            </a:r>
          </a:p>
          <a:p>
            <a:r>
              <a:rPr lang="en-US" dirty="0" err="1"/>
              <a:t>pAttr</a:t>
            </a:r>
            <a:r>
              <a:rPr lang="en-US" dirty="0"/>
              <a:t> points to thread attributes structure</a:t>
            </a:r>
          </a:p>
          <a:p>
            <a:pPr lvl="1"/>
            <a:r>
              <a:rPr lang="en-US" dirty="0"/>
              <a:t>Null implies default attributes</a:t>
            </a:r>
          </a:p>
          <a:p>
            <a:r>
              <a:rPr lang="en-US" dirty="0"/>
              <a:t>Terminates when *</a:t>
            </a:r>
            <a:r>
              <a:rPr lang="en-US" dirty="0" err="1"/>
              <a:t>pRunfunc</a:t>
            </a:r>
            <a:r>
              <a:rPr lang="en-US" dirty="0"/>
              <a:t> completes.</a:t>
            </a:r>
          </a:p>
          <a:p>
            <a:r>
              <a:rPr lang="en-US" dirty="0"/>
              <a:t>No guarantees whether creator or thread run first.</a:t>
            </a:r>
          </a:p>
        </p:txBody>
      </p:sp>
    </p:spTree>
    <p:extLst>
      <p:ext uri="{BB962C8B-B14F-4D97-AF65-F5344CB8AC3E}">
        <p14:creationId xmlns:p14="http://schemas.microsoft.com/office/powerpoint/2010/main" val="3395367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creates a “thread” by cloning the parent thread’s process. That clone shares part of the parent’s execution context like memory and file descriptors. </a:t>
            </a:r>
          </a:p>
          <a:p>
            <a:r>
              <a:rPr lang="en-US" dirty="0"/>
              <a:t>Each thread has its own stack.</a:t>
            </a:r>
          </a:p>
          <a:p>
            <a:r>
              <a:rPr lang="en-US" dirty="0"/>
              <a:t>Two threads can share global data and anything passed to both in </a:t>
            </a:r>
            <a:r>
              <a:rPr lang="en-US" dirty="0" err="1"/>
              <a:t>arg</a:t>
            </a:r>
            <a:r>
              <a:rPr lang="en-US" dirty="0"/>
              <a:t> structures.</a:t>
            </a:r>
          </a:p>
        </p:txBody>
      </p:sp>
    </p:spTree>
    <p:extLst>
      <p:ext uri="{BB962C8B-B14F-4D97-AF65-F5344CB8AC3E}">
        <p14:creationId xmlns:p14="http://schemas.microsoft.com/office/powerpoint/2010/main" val="13102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549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Linux Processes &amp; Threads</vt:lpstr>
      <vt:lpstr>References</vt:lpstr>
      <vt:lpstr>Linux Processes</vt:lpstr>
      <vt:lpstr>Process Structure</vt:lpstr>
      <vt:lpstr>Creating a Child Process</vt:lpstr>
      <vt:lpstr>Linux Threads</vt:lpstr>
      <vt:lpstr>Linux Threads</vt:lpstr>
      <vt:lpstr>Thread Creation</vt:lpstr>
      <vt:lpstr>Thread Creation</vt:lpstr>
      <vt:lpstr>Thread Termination</vt:lpstr>
      <vt:lpstr>Wait for Thread to Complete</vt:lpstr>
      <vt:lpstr>That’s All Folks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and Windows Threads</dc:title>
  <dc:creator>Jim</dc:creator>
  <cp:lastModifiedBy>James Fawcett</cp:lastModifiedBy>
  <cp:revision>18</cp:revision>
  <dcterms:created xsi:type="dcterms:W3CDTF">2012-02-12T19:02:04Z</dcterms:created>
  <dcterms:modified xsi:type="dcterms:W3CDTF">2018-01-18T01:32:11Z</dcterms:modified>
</cp:coreProperties>
</file>