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21"/>
  </p:notesMasterIdLst>
  <p:handoutMasterIdLst>
    <p:handoutMasterId r:id="rId22"/>
  </p:handoutMasterIdLst>
  <p:sldIdLst>
    <p:sldId id="256" r:id="rId2"/>
    <p:sldId id="268" r:id="rId3"/>
    <p:sldId id="269" r:id="rId4"/>
    <p:sldId id="270" r:id="rId5"/>
    <p:sldId id="271" r:id="rId6"/>
    <p:sldId id="272" r:id="rId7"/>
    <p:sldId id="258" r:id="rId8"/>
    <p:sldId id="257" r:id="rId9"/>
    <p:sldId id="261" r:id="rId10"/>
    <p:sldId id="262" r:id="rId11"/>
    <p:sldId id="259" r:id="rId12"/>
    <p:sldId id="263" r:id="rId13"/>
    <p:sldId id="260" r:id="rId14"/>
    <p:sldId id="267" r:id="rId15"/>
    <p:sldId id="264" r:id="rId16"/>
    <p:sldId id="275" r:id="rId17"/>
    <p:sldId id="273" r:id="rId18"/>
    <p:sldId id="274"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3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96"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50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4D9E56E-6559-4CAF-ADB3-821EB4D90A6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3555" name="Rectangle 3">
            <a:extLst>
              <a:ext uri="{FF2B5EF4-FFF2-40B4-BE49-F238E27FC236}">
                <a16:creationId xmlns:a16="http://schemas.microsoft.com/office/drawing/2014/main" id="{0052DE7F-4696-4665-B46B-BD7C75C8FA8A}"/>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a:extLst>
              <a:ext uri="{FF2B5EF4-FFF2-40B4-BE49-F238E27FC236}">
                <a16:creationId xmlns:a16="http://schemas.microsoft.com/office/drawing/2014/main" id="{64062194-B8F6-450C-BB7E-30CB85368D27}"/>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3557" name="Rectangle 5">
            <a:extLst>
              <a:ext uri="{FF2B5EF4-FFF2-40B4-BE49-F238E27FC236}">
                <a16:creationId xmlns:a16="http://schemas.microsoft.com/office/drawing/2014/main" id="{FF6D6787-8C45-47CC-8703-9998F7610B20}"/>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448208A5-541F-4967-BDE7-EDE084FCC99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860BCA9-D857-4C4B-9154-0B4D493A564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3315" name="Rectangle 3">
            <a:extLst>
              <a:ext uri="{FF2B5EF4-FFF2-40B4-BE49-F238E27FC236}">
                <a16:creationId xmlns:a16="http://schemas.microsoft.com/office/drawing/2014/main" id="{1AE0171C-DF13-4609-BF63-8FD83BA209F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2532" name="Rectangle 4">
            <a:extLst>
              <a:ext uri="{FF2B5EF4-FFF2-40B4-BE49-F238E27FC236}">
                <a16:creationId xmlns:a16="http://schemas.microsoft.com/office/drawing/2014/main" id="{7C13F0E1-7CAE-4016-A7E6-E0F260A6740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9B222872-0E11-4F39-9430-40E9D475EA7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a:extLst>
              <a:ext uri="{FF2B5EF4-FFF2-40B4-BE49-F238E27FC236}">
                <a16:creationId xmlns:a16="http://schemas.microsoft.com/office/drawing/2014/main" id="{638A954B-1048-4CE0-8601-35DFA84C252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13319" name="Rectangle 7">
            <a:extLst>
              <a:ext uri="{FF2B5EF4-FFF2-40B4-BE49-F238E27FC236}">
                <a16:creationId xmlns:a16="http://schemas.microsoft.com/office/drawing/2014/main" id="{154997E8-BC10-4450-B1C6-A25B631DD1A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425E6217-AF31-42AD-B47F-929547BE9E1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CA69-9E72-4860-A5FE-BAEFF2585010}"/>
              </a:ext>
            </a:extLst>
          </p:cNvPr>
          <p:cNvSpPr>
            <a:spLocks noGrp="1"/>
          </p:cNvSpPr>
          <p:nvPr>
            <p:ph type="ctrTitle"/>
          </p:nvPr>
        </p:nvSpPr>
        <p:spPr>
          <a:xfrm>
            <a:off x="1143000" y="1122363"/>
            <a:ext cx="6858000" cy="2078037"/>
          </a:xfrm>
        </p:spPr>
        <p:txBody>
          <a:bodyPr anchor="b">
            <a:normAutofit/>
          </a:bodyPr>
          <a:lstStyle>
            <a:lvl1pPr algn="ctr">
              <a:defRPr sz="4000" b="1"/>
            </a:lvl1pPr>
          </a:lstStyle>
          <a:p>
            <a:r>
              <a:rPr lang="en-US" dirty="0"/>
              <a:t>Click to edit Master title style</a:t>
            </a:r>
          </a:p>
        </p:txBody>
      </p:sp>
      <p:sp>
        <p:nvSpPr>
          <p:cNvPr id="3" name="Subtitle 2">
            <a:extLst>
              <a:ext uri="{FF2B5EF4-FFF2-40B4-BE49-F238E27FC236}">
                <a16:creationId xmlns:a16="http://schemas.microsoft.com/office/drawing/2014/main" id="{608E6F31-BEB9-4A24-BF17-F411B1BA38D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4D64F18-88AC-41EE-9B16-89A75D6D7EE2}"/>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5" name="Footer Placeholder 4">
            <a:extLst>
              <a:ext uri="{FF2B5EF4-FFF2-40B4-BE49-F238E27FC236}">
                <a16:creationId xmlns:a16="http://schemas.microsoft.com/office/drawing/2014/main" id="{2B1532ED-63EC-4852-A942-6D8B153A2DA6}"/>
              </a:ext>
            </a:extLst>
          </p:cNvPr>
          <p:cNvSpPr>
            <a:spLocks noGrp="1"/>
          </p:cNvSpPr>
          <p:nvPr>
            <p:ph type="ftr" sz="quarter" idx="11"/>
          </p:nvPr>
        </p:nvSpPr>
        <p:spPr/>
        <p:txBody>
          <a:body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00F37AFA-ADEC-41BB-921D-ED74CBDB765E}"/>
              </a:ext>
            </a:extLst>
          </p:cNvPr>
          <p:cNvSpPr>
            <a:spLocks noGrp="1"/>
          </p:cNvSpPr>
          <p:nvPr>
            <p:ph type="sldNum" sz="quarter" idx="12"/>
          </p:nvPr>
        </p:nvSpPr>
        <p:spPr/>
        <p:txBody>
          <a:bodyPr/>
          <a:lstStyle/>
          <a:p>
            <a:fld id="{9572B771-07A2-470E-89B4-7E9E4A4EDC97}" type="slidenum">
              <a:rPr lang="en-US" altLang="en-US" smtClean="0"/>
              <a:pPr/>
              <a:t>‹#›</a:t>
            </a:fld>
            <a:endParaRPr lang="en-US" altLang="en-US"/>
          </a:p>
        </p:txBody>
      </p:sp>
    </p:spTree>
    <p:extLst>
      <p:ext uri="{BB962C8B-B14F-4D97-AF65-F5344CB8AC3E}">
        <p14:creationId xmlns:p14="http://schemas.microsoft.com/office/powerpoint/2010/main" val="943489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DD200-8655-4A74-BF32-5F67B0EBD9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F6FB47-1466-4BD5-83C5-B7221D2B2C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292DD-6BFD-4D6A-B2DA-0EE4ABCBB81B}"/>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5" name="Footer Placeholder 4">
            <a:extLst>
              <a:ext uri="{FF2B5EF4-FFF2-40B4-BE49-F238E27FC236}">
                <a16:creationId xmlns:a16="http://schemas.microsoft.com/office/drawing/2014/main" id="{341DECDC-2339-4658-8278-2007242ABBAB}"/>
              </a:ext>
            </a:extLst>
          </p:cNvPr>
          <p:cNvSpPr>
            <a:spLocks noGrp="1"/>
          </p:cNvSpPr>
          <p:nvPr>
            <p:ph type="ftr" sz="quarter" idx="11"/>
          </p:nvPr>
        </p:nvSpPr>
        <p:spPr/>
        <p:txBody>
          <a:body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186A3351-ACA6-46AB-BE47-1A69B99641B4}"/>
              </a:ext>
            </a:extLst>
          </p:cNvPr>
          <p:cNvSpPr>
            <a:spLocks noGrp="1"/>
          </p:cNvSpPr>
          <p:nvPr>
            <p:ph type="sldNum" sz="quarter" idx="12"/>
          </p:nvPr>
        </p:nvSpPr>
        <p:spPr/>
        <p:txBody>
          <a:bodyPr/>
          <a:lstStyle/>
          <a:p>
            <a:fld id="{87382D0D-3420-44E0-B4E6-065B84193CC0}" type="slidenum">
              <a:rPr lang="en-US" altLang="en-US" smtClean="0"/>
              <a:pPr/>
              <a:t>‹#›</a:t>
            </a:fld>
            <a:endParaRPr lang="en-US" altLang="en-US"/>
          </a:p>
        </p:txBody>
      </p:sp>
    </p:spTree>
    <p:extLst>
      <p:ext uri="{BB962C8B-B14F-4D97-AF65-F5344CB8AC3E}">
        <p14:creationId xmlns:p14="http://schemas.microsoft.com/office/powerpoint/2010/main" val="398426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7785CE-3E4B-43F8-A60F-C266A1014F0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FDDFD-E9EE-4883-9010-B001B912C514}"/>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9FCF3-512D-4C2B-AF92-D09F5564A57B}"/>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5" name="Footer Placeholder 4">
            <a:extLst>
              <a:ext uri="{FF2B5EF4-FFF2-40B4-BE49-F238E27FC236}">
                <a16:creationId xmlns:a16="http://schemas.microsoft.com/office/drawing/2014/main" id="{A5932EC0-75CD-4900-88CE-AF40D265E807}"/>
              </a:ext>
            </a:extLst>
          </p:cNvPr>
          <p:cNvSpPr>
            <a:spLocks noGrp="1"/>
          </p:cNvSpPr>
          <p:nvPr>
            <p:ph type="ftr" sz="quarter" idx="11"/>
          </p:nvPr>
        </p:nvSpPr>
        <p:spPr/>
        <p:txBody>
          <a:body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357D663C-DD6B-4203-8538-3C58E7F67D15}"/>
              </a:ext>
            </a:extLst>
          </p:cNvPr>
          <p:cNvSpPr>
            <a:spLocks noGrp="1"/>
          </p:cNvSpPr>
          <p:nvPr>
            <p:ph type="sldNum" sz="quarter" idx="12"/>
          </p:nvPr>
        </p:nvSpPr>
        <p:spPr/>
        <p:txBody>
          <a:bodyPr/>
          <a:lstStyle/>
          <a:p>
            <a:fld id="{E836D726-D259-4EBF-A89D-92E1D4CF8643}" type="slidenum">
              <a:rPr lang="en-US" altLang="en-US" smtClean="0"/>
              <a:pPr/>
              <a:t>‹#›</a:t>
            </a:fld>
            <a:endParaRPr lang="en-US" altLang="en-US"/>
          </a:p>
        </p:txBody>
      </p:sp>
    </p:spTree>
    <p:extLst>
      <p:ext uri="{BB962C8B-B14F-4D97-AF65-F5344CB8AC3E}">
        <p14:creationId xmlns:p14="http://schemas.microsoft.com/office/powerpoint/2010/main" val="2817706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28600"/>
            <a:ext cx="777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7">
            <a:extLst>
              <a:ext uri="{FF2B5EF4-FFF2-40B4-BE49-F238E27FC236}">
                <a16:creationId xmlns:a16="http://schemas.microsoft.com/office/drawing/2014/main" id="{CEC47956-E0BD-48F8-BB22-CD5AEDA4A02D}"/>
              </a:ext>
            </a:extLst>
          </p:cNvPr>
          <p:cNvSpPr>
            <a:spLocks noGrp="1" noChangeArrowheads="1"/>
          </p:cNvSpPr>
          <p:nvPr>
            <p:ph type="ftr" sz="quarter" idx="10"/>
          </p:nvPr>
        </p:nvSpPr>
        <p:spPr>
          <a:ln/>
        </p:spPr>
        <p:txBody>
          <a:bodyPr/>
          <a:lstStyle>
            <a:lvl1pPr>
              <a:defRPr/>
            </a:lvl1pPr>
          </a:lstStyle>
          <a:p>
            <a:pPr>
              <a:defRPr/>
            </a:pPr>
            <a:r>
              <a:rPr lang="en-US"/>
              <a:t>Chapter 9 - Programming to Interfaces</a:t>
            </a:r>
          </a:p>
        </p:txBody>
      </p:sp>
      <p:sp>
        <p:nvSpPr>
          <p:cNvPr id="4" name="Rectangle 8">
            <a:extLst>
              <a:ext uri="{FF2B5EF4-FFF2-40B4-BE49-F238E27FC236}">
                <a16:creationId xmlns:a16="http://schemas.microsoft.com/office/drawing/2014/main" id="{6021E3C1-247D-4FEA-9D41-D658F8B5ADB5}"/>
              </a:ext>
            </a:extLst>
          </p:cNvPr>
          <p:cNvSpPr>
            <a:spLocks noGrp="1" noChangeArrowheads="1"/>
          </p:cNvSpPr>
          <p:nvPr>
            <p:ph type="sldNum" sz="quarter" idx="11"/>
          </p:nvPr>
        </p:nvSpPr>
        <p:spPr>
          <a:ln/>
        </p:spPr>
        <p:txBody>
          <a:bodyPr/>
          <a:lstStyle>
            <a:lvl1pPr>
              <a:defRPr/>
            </a:lvl1pPr>
          </a:lstStyle>
          <a:p>
            <a:fld id="{0A7A4AA9-20E3-4FC0-AD20-2A7CD339448D}" type="slidenum">
              <a:rPr lang="en-US" altLang="en-US"/>
              <a:pPr/>
              <a:t>‹#›</a:t>
            </a:fld>
            <a:endParaRPr lang="en-US" altLang="en-US"/>
          </a:p>
        </p:txBody>
      </p:sp>
    </p:spTree>
    <p:extLst>
      <p:ext uri="{BB962C8B-B14F-4D97-AF65-F5344CB8AC3E}">
        <p14:creationId xmlns:p14="http://schemas.microsoft.com/office/powerpoint/2010/main" val="2899653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a:t>Click to edit Master title style</a:t>
            </a:r>
          </a:p>
        </p:txBody>
      </p:sp>
      <p:sp>
        <p:nvSpPr>
          <p:cNvPr id="3" name="Text Placeholder 2"/>
          <p:cNvSpPr>
            <a:spLocks noGrp="1"/>
          </p:cNvSpPr>
          <p:nvPr>
            <p:ph type="body" sz="half" idx="1"/>
          </p:nvPr>
        </p:nvSpPr>
        <p:spPr>
          <a:xfrm>
            <a:off x="685800" y="1524000"/>
            <a:ext cx="38100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DE923025-CFBD-426C-BF7F-EB64A5424A92}"/>
              </a:ext>
            </a:extLst>
          </p:cNvPr>
          <p:cNvSpPr>
            <a:spLocks noGrp="1" noChangeArrowheads="1"/>
          </p:cNvSpPr>
          <p:nvPr>
            <p:ph type="ftr" sz="quarter" idx="10"/>
          </p:nvPr>
        </p:nvSpPr>
        <p:spPr>
          <a:ln/>
        </p:spPr>
        <p:txBody>
          <a:bodyPr/>
          <a:lstStyle>
            <a:lvl1pPr>
              <a:defRPr/>
            </a:lvl1pPr>
          </a:lstStyle>
          <a:p>
            <a:pPr>
              <a:defRPr/>
            </a:pPr>
            <a:r>
              <a:rPr lang="en-US"/>
              <a:t>Chapter 9 - Programming to Interfaces</a:t>
            </a:r>
          </a:p>
        </p:txBody>
      </p:sp>
      <p:sp>
        <p:nvSpPr>
          <p:cNvPr id="6" name="Rectangle 8">
            <a:extLst>
              <a:ext uri="{FF2B5EF4-FFF2-40B4-BE49-F238E27FC236}">
                <a16:creationId xmlns:a16="http://schemas.microsoft.com/office/drawing/2014/main" id="{80DD73B2-884E-44AD-B108-39279E2BB830}"/>
              </a:ext>
            </a:extLst>
          </p:cNvPr>
          <p:cNvSpPr>
            <a:spLocks noGrp="1" noChangeArrowheads="1"/>
          </p:cNvSpPr>
          <p:nvPr>
            <p:ph type="sldNum" sz="quarter" idx="11"/>
          </p:nvPr>
        </p:nvSpPr>
        <p:spPr>
          <a:ln/>
        </p:spPr>
        <p:txBody>
          <a:bodyPr/>
          <a:lstStyle>
            <a:lvl1pPr>
              <a:defRPr/>
            </a:lvl1pPr>
          </a:lstStyle>
          <a:p>
            <a:fld id="{3885FF0F-D690-46FA-9FB4-B95F1A95C7EF}" type="slidenum">
              <a:rPr lang="en-US" altLang="en-US"/>
              <a:pPr/>
              <a:t>‹#›</a:t>
            </a:fld>
            <a:endParaRPr lang="en-US" altLang="en-US"/>
          </a:p>
        </p:txBody>
      </p:sp>
    </p:spTree>
    <p:extLst>
      <p:ext uri="{BB962C8B-B14F-4D97-AF65-F5344CB8AC3E}">
        <p14:creationId xmlns:p14="http://schemas.microsoft.com/office/powerpoint/2010/main" val="349592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EC3A5-63B6-457E-BCC6-EC84685D1D5E}"/>
              </a:ext>
            </a:extLst>
          </p:cNvPr>
          <p:cNvSpPr>
            <a:spLocks noGrp="1"/>
          </p:cNvSpPr>
          <p:nvPr>
            <p:ph type="title"/>
          </p:nvPr>
        </p:nvSpPr>
        <p:spPr>
          <a:xfrm>
            <a:off x="628650" y="365127"/>
            <a:ext cx="7886700" cy="701674"/>
          </a:xfrm>
        </p:spPr>
        <p:txBody>
          <a:bodyPr>
            <a:normAutofit/>
          </a:bodyPr>
          <a:lstStyle>
            <a:lvl1pPr>
              <a:defRPr sz="3200" b="1"/>
            </a:lvl1pPr>
          </a:lstStyle>
          <a:p>
            <a:r>
              <a:rPr lang="en-US"/>
              <a:t>Click to edit Master title style</a:t>
            </a:r>
          </a:p>
        </p:txBody>
      </p:sp>
      <p:sp>
        <p:nvSpPr>
          <p:cNvPr id="3" name="Content Placeholder 2">
            <a:extLst>
              <a:ext uri="{FF2B5EF4-FFF2-40B4-BE49-F238E27FC236}">
                <a16:creationId xmlns:a16="http://schemas.microsoft.com/office/drawing/2014/main" id="{F28F158D-92EB-4A91-B35D-338E29762C16}"/>
              </a:ext>
            </a:extLst>
          </p:cNvPr>
          <p:cNvSpPr>
            <a:spLocks noGrp="1"/>
          </p:cNvSpPr>
          <p:nvPr>
            <p:ph idx="1"/>
          </p:nvPr>
        </p:nvSpPr>
        <p:spPr>
          <a:xfrm>
            <a:off x="628650" y="1219200"/>
            <a:ext cx="7886700" cy="495776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3139953-58E4-45AF-AC08-9610D37116D2}"/>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5" name="Footer Placeholder 4">
            <a:extLst>
              <a:ext uri="{FF2B5EF4-FFF2-40B4-BE49-F238E27FC236}">
                <a16:creationId xmlns:a16="http://schemas.microsoft.com/office/drawing/2014/main" id="{BA72D4D3-5953-43DE-8B2E-76DA4FC0EB23}"/>
              </a:ext>
            </a:extLst>
          </p:cNvPr>
          <p:cNvSpPr>
            <a:spLocks noGrp="1"/>
          </p:cNvSpPr>
          <p:nvPr>
            <p:ph type="ftr" sz="quarter" idx="11"/>
          </p:nvPr>
        </p:nvSpPr>
        <p:spPr/>
        <p:txBody>
          <a:body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5E79B045-E648-4AC2-919D-ABC4DEC4F76B}"/>
              </a:ext>
            </a:extLst>
          </p:cNvPr>
          <p:cNvSpPr>
            <a:spLocks noGrp="1"/>
          </p:cNvSpPr>
          <p:nvPr>
            <p:ph type="sldNum" sz="quarter" idx="12"/>
          </p:nvPr>
        </p:nvSpPr>
        <p:spPr/>
        <p:txBody>
          <a:bodyPr/>
          <a:lstStyle/>
          <a:p>
            <a:fld id="{3686BB37-B3FF-4E5E-81F5-CA51ED461060}" type="slidenum">
              <a:rPr lang="en-US" altLang="en-US" smtClean="0"/>
              <a:pPr/>
              <a:t>‹#›</a:t>
            </a:fld>
            <a:endParaRPr lang="en-US" altLang="en-US"/>
          </a:p>
        </p:txBody>
      </p:sp>
    </p:spTree>
    <p:extLst>
      <p:ext uri="{BB962C8B-B14F-4D97-AF65-F5344CB8AC3E}">
        <p14:creationId xmlns:p14="http://schemas.microsoft.com/office/powerpoint/2010/main" val="380714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66E19-4272-43E0-B402-E937297428E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77F8920-6BC2-4643-A447-787AA63B90F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3663A5-996B-4594-9AF3-EC8B677CFB73}"/>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5" name="Footer Placeholder 4">
            <a:extLst>
              <a:ext uri="{FF2B5EF4-FFF2-40B4-BE49-F238E27FC236}">
                <a16:creationId xmlns:a16="http://schemas.microsoft.com/office/drawing/2014/main" id="{657AEFA3-CF74-4DE3-948E-1F9E99948BCB}"/>
              </a:ext>
            </a:extLst>
          </p:cNvPr>
          <p:cNvSpPr>
            <a:spLocks noGrp="1"/>
          </p:cNvSpPr>
          <p:nvPr>
            <p:ph type="ftr" sz="quarter" idx="11"/>
          </p:nvPr>
        </p:nvSpPr>
        <p:spPr/>
        <p:txBody>
          <a:body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5A688482-C15E-416B-8CDA-0B45B5DD16E1}"/>
              </a:ext>
            </a:extLst>
          </p:cNvPr>
          <p:cNvSpPr>
            <a:spLocks noGrp="1"/>
          </p:cNvSpPr>
          <p:nvPr>
            <p:ph type="sldNum" sz="quarter" idx="12"/>
          </p:nvPr>
        </p:nvSpPr>
        <p:spPr/>
        <p:txBody>
          <a:bodyPr/>
          <a:lstStyle/>
          <a:p>
            <a:fld id="{00F4A2D1-E40A-4735-96E8-291447FF1159}" type="slidenum">
              <a:rPr lang="en-US" altLang="en-US" smtClean="0"/>
              <a:pPr/>
              <a:t>‹#›</a:t>
            </a:fld>
            <a:endParaRPr lang="en-US" altLang="en-US"/>
          </a:p>
        </p:txBody>
      </p:sp>
    </p:spTree>
    <p:extLst>
      <p:ext uri="{BB962C8B-B14F-4D97-AF65-F5344CB8AC3E}">
        <p14:creationId xmlns:p14="http://schemas.microsoft.com/office/powerpoint/2010/main" val="31080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E87D5-C867-4493-8828-2EDFF44F42F5}"/>
              </a:ext>
            </a:extLst>
          </p:cNvPr>
          <p:cNvSpPr>
            <a:spLocks noGrp="1"/>
          </p:cNvSpPr>
          <p:nvPr>
            <p:ph type="title"/>
          </p:nvPr>
        </p:nvSpPr>
        <p:spPr>
          <a:xfrm>
            <a:off x="628650" y="365127"/>
            <a:ext cx="7886700" cy="625474"/>
          </a:xfrm>
        </p:spPr>
        <p:txBody>
          <a:bodyPr>
            <a:normAutofit/>
          </a:bodyPr>
          <a:lstStyle>
            <a:lvl1pPr>
              <a:defRPr sz="3200" b="1"/>
            </a:lvl1pPr>
          </a:lstStyle>
          <a:p>
            <a:r>
              <a:rPr lang="en-US"/>
              <a:t>Click to edit Master title style</a:t>
            </a:r>
          </a:p>
        </p:txBody>
      </p:sp>
      <p:sp>
        <p:nvSpPr>
          <p:cNvPr id="3" name="Content Placeholder 2">
            <a:extLst>
              <a:ext uri="{FF2B5EF4-FFF2-40B4-BE49-F238E27FC236}">
                <a16:creationId xmlns:a16="http://schemas.microsoft.com/office/drawing/2014/main" id="{BB24376F-2780-4544-8ACB-4F518F5E834F}"/>
              </a:ext>
            </a:extLst>
          </p:cNvPr>
          <p:cNvSpPr>
            <a:spLocks noGrp="1"/>
          </p:cNvSpPr>
          <p:nvPr>
            <p:ph sz="half" idx="1"/>
          </p:nvPr>
        </p:nvSpPr>
        <p:spPr>
          <a:xfrm>
            <a:off x="628650" y="1169989"/>
            <a:ext cx="3886200" cy="5006974"/>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6CDD92-3C9B-4AEC-B240-A40D23815137}"/>
              </a:ext>
            </a:extLst>
          </p:cNvPr>
          <p:cNvSpPr>
            <a:spLocks noGrp="1"/>
          </p:cNvSpPr>
          <p:nvPr>
            <p:ph sz="half" idx="2"/>
          </p:nvPr>
        </p:nvSpPr>
        <p:spPr>
          <a:xfrm>
            <a:off x="4629150" y="1169989"/>
            <a:ext cx="3886200" cy="5006974"/>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0ACF4FC3-EA71-42D0-A8D6-6545442BD4E0}"/>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6" name="Footer Placeholder 5">
            <a:extLst>
              <a:ext uri="{FF2B5EF4-FFF2-40B4-BE49-F238E27FC236}">
                <a16:creationId xmlns:a16="http://schemas.microsoft.com/office/drawing/2014/main" id="{99135AC7-F790-46E1-B379-2E3D2F5DE494}"/>
              </a:ext>
            </a:extLst>
          </p:cNvPr>
          <p:cNvSpPr>
            <a:spLocks noGrp="1"/>
          </p:cNvSpPr>
          <p:nvPr>
            <p:ph type="ftr" sz="quarter" idx="11"/>
          </p:nvPr>
        </p:nvSpPr>
        <p:spPr/>
        <p:txBody>
          <a:bodyPr/>
          <a:lstStyle/>
          <a:p>
            <a:pPr>
              <a:defRPr/>
            </a:pPr>
            <a:r>
              <a:rPr lang="en-US"/>
              <a:t>Chapter 9 - Programming to Interfaces</a:t>
            </a:r>
          </a:p>
        </p:txBody>
      </p:sp>
      <p:sp>
        <p:nvSpPr>
          <p:cNvPr id="7" name="Slide Number Placeholder 6">
            <a:extLst>
              <a:ext uri="{FF2B5EF4-FFF2-40B4-BE49-F238E27FC236}">
                <a16:creationId xmlns:a16="http://schemas.microsoft.com/office/drawing/2014/main" id="{126A03F4-90D1-43AF-BD9A-83173D2F3DC3}"/>
              </a:ext>
            </a:extLst>
          </p:cNvPr>
          <p:cNvSpPr>
            <a:spLocks noGrp="1"/>
          </p:cNvSpPr>
          <p:nvPr>
            <p:ph type="sldNum" sz="quarter" idx="12"/>
          </p:nvPr>
        </p:nvSpPr>
        <p:spPr/>
        <p:txBody>
          <a:bodyPr/>
          <a:lstStyle/>
          <a:p>
            <a:fld id="{D0E3A721-1ACB-4C50-849C-B1D4A27C7B90}" type="slidenum">
              <a:rPr lang="en-US" altLang="en-US" smtClean="0"/>
              <a:pPr/>
              <a:t>‹#›</a:t>
            </a:fld>
            <a:endParaRPr lang="en-US" altLang="en-US"/>
          </a:p>
        </p:txBody>
      </p:sp>
    </p:spTree>
    <p:extLst>
      <p:ext uri="{BB962C8B-B14F-4D97-AF65-F5344CB8AC3E}">
        <p14:creationId xmlns:p14="http://schemas.microsoft.com/office/powerpoint/2010/main" val="3754828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50D78-E8A3-4D3B-A820-BB1118F87AE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4FE221-C7B2-40BA-B0F7-9D3DEB2BC36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423B5DA-C065-43A1-830E-42AF4DFEB08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68FB80-0AF8-4E03-B8FE-CF6B33BB71E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6147A319-DEDD-47DB-A754-6E1C8B14D3CA}"/>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42F986-7180-4B98-935E-762BAFF52590}"/>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8" name="Footer Placeholder 7">
            <a:extLst>
              <a:ext uri="{FF2B5EF4-FFF2-40B4-BE49-F238E27FC236}">
                <a16:creationId xmlns:a16="http://schemas.microsoft.com/office/drawing/2014/main" id="{03EF0953-EAD1-4794-9BB3-4197913FAFEB}"/>
              </a:ext>
            </a:extLst>
          </p:cNvPr>
          <p:cNvSpPr>
            <a:spLocks noGrp="1"/>
          </p:cNvSpPr>
          <p:nvPr>
            <p:ph type="ftr" sz="quarter" idx="11"/>
          </p:nvPr>
        </p:nvSpPr>
        <p:spPr/>
        <p:txBody>
          <a:bodyPr/>
          <a:lstStyle/>
          <a:p>
            <a:pPr>
              <a:defRPr/>
            </a:pPr>
            <a:r>
              <a:rPr lang="en-US"/>
              <a:t>Chapter 9 - Programming to Interfaces</a:t>
            </a:r>
          </a:p>
        </p:txBody>
      </p:sp>
      <p:sp>
        <p:nvSpPr>
          <p:cNvPr id="9" name="Slide Number Placeholder 8">
            <a:extLst>
              <a:ext uri="{FF2B5EF4-FFF2-40B4-BE49-F238E27FC236}">
                <a16:creationId xmlns:a16="http://schemas.microsoft.com/office/drawing/2014/main" id="{CDA1711A-420A-4EF6-A3B0-1380D16435D4}"/>
              </a:ext>
            </a:extLst>
          </p:cNvPr>
          <p:cNvSpPr>
            <a:spLocks noGrp="1"/>
          </p:cNvSpPr>
          <p:nvPr>
            <p:ph type="sldNum" sz="quarter" idx="12"/>
          </p:nvPr>
        </p:nvSpPr>
        <p:spPr/>
        <p:txBody>
          <a:bodyPr/>
          <a:lstStyle/>
          <a:p>
            <a:fld id="{4C138161-EFBB-466A-B48E-070AA81D40F3}" type="slidenum">
              <a:rPr lang="en-US" altLang="en-US" smtClean="0"/>
              <a:pPr/>
              <a:t>‹#›</a:t>
            </a:fld>
            <a:endParaRPr lang="en-US" altLang="en-US"/>
          </a:p>
        </p:txBody>
      </p:sp>
    </p:spTree>
    <p:extLst>
      <p:ext uri="{BB962C8B-B14F-4D97-AF65-F5344CB8AC3E}">
        <p14:creationId xmlns:p14="http://schemas.microsoft.com/office/powerpoint/2010/main" val="25143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499B-0C26-439F-9E62-519AF6F01A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3DEE96-88F1-4787-8983-4B28238CCF69}"/>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4" name="Footer Placeholder 3">
            <a:extLst>
              <a:ext uri="{FF2B5EF4-FFF2-40B4-BE49-F238E27FC236}">
                <a16:creationId xmlns:a16="http://schemas.microsoft.com/office/drawing/2014/main" id="{E023DC1B-374F-49FC-BDDA-EE155E0E1CC4}"/>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58A9D134-11C5-4161-B9BE-79B6568685DC}"/>
              </a:ext>
            </a:extLst>
          </p:cNvPr>
          <p:cNvSpPr>
            <a:spLocks noGrp="1"/>
          </p:cNvSpPr>
          <p:nvPr>
            <p:ph type="sldNum" sz="quarter" idx="12"/>
          </p:nvPr>
        </p:nvSpPr>
        <p:spPr/>
        <p:txBody>
          <a:bodyPr/>
          <a:lstStyle/>
          <a:p>
            <a:fld id="{D31C633B-3153-4EB5-AFD5-61211D58C0E3}" type="slidenum">
              <a:rPr lang="en-US" altLang="en-US" smtClean="0"/>
              <a:pPr/>
              <a:t>‹#›</a:t>
            </a:fld>
            <a:endParaRPr lang="en-US" altLang="en-US"/>
          </a:p>
        </p:txBody>
      </p:sp>
    </p:spTree>
    <p:extLst>
      <p:ext uri="{BB962C8B-B14F-4D97-AF65-F5344CB8AC3E}">
        <p14:creationId xmlns:p14="http://schemas.microsoft.com/office/powerpoint/2010/main" val="47116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9526A0-2E19-49D8-9353-67CBBCB3975C}"/>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3" name="Footer Placeholder 2">
            <a:extLst>
              <a:ext uri="{FF2B5EF4-FFF2-40B4-BE49-F238E27FC236}">
                <a16:creationId xmlns:a16="http://schemas.microsoft.com/office/drawing/2014/main" id="{6DE7520C-7BD1-407A-B380-3972CE70A7F0}"/>
              </a:ext>
            </a:extLst>
          </p:cNvPr>
          <p:cNvSpPr>
            <a:spLocks noGrp="1"/>
          </p:cNvSpPr>
          <p:nvPr>
            <p:ph type="ftr" sz="quarter" idx="11"/>
          </p:nvPr>
        </p:nvSpPr>
        <p:spPr/>
        <p:txBody>
          <a:bodyPr/>
          <a:lstStyle/>
          <a:p>
            <a:pPr>
              <a:defRPr/>
            </a:pPr>
            <a:r>
              <a:rPr lang="en-US"/>
              <a:t>Chapter 9 - Programming to Interfaces</a:t>
            </a:r>
          </a:p>
        </p:txBody>
      </p:sp>
      <p:sp>
        <p:nvSpPr>
          <p:cNvPr id="4" name="Slide Number Placeholder 3">
            <a:extLst>
              <a:ext uri="{FF2B5EF4-FFF2-40B4-BE49-F238E27FC236}">
                <a16:creationId xmlns:a16="http://schemas.microsoft.com/office/drawing/2014/main" id="{8E6B48E5-D470-4B4D-9ECF-906B0D1A087C}"/>
              </a:ext>
            </a:extLst>
          </p:cNvPr>
          <p:cNvSpPr>
            <a:spLocks noGrp="1"/>
          </p:cNvSpPr>
          <p:nvPr>
            <p:ph type="sldNum" sz="quarter" idx="12"/>
          </p:nvPr>
        </p:nvSpPr>
        <p:spPr/>
        <p:txBody>
          <a:bodyPr/>
          <a:lstStyle/>
          <a:p>
            <a:fld id="{411F660B-A3F5-49E8-B5C0-0DCC0C9ECAE9}" type="slidenum">
              <a:rPr lang="en-US" altLang="en-US" smtClean="0"/>
              <a:pPr/>
              <a:t>‹#›</a:t>
            </a:fld>
            <a:endParaRPr lang="en-US" altLang="en-US"/>
          </a:p>
        </p:txBody>
      </p:sp>
    </p:spTree>
    <p:extLst>
      <p:ext uri="{BB962C8B-B14F-4D97-AF65-F5344CB8AC3E}">
        <p14:creationId xmlns:p14="http://schemas.microsoft.com/office/powerpoint/2010/main" val="293688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7BD4B-E426-43D5-8650-82A817B7048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2EB00EA-1DAE-4EC8-8696-8671FED3A2B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90F8CF-F18F-46C1-8FEB-AE11840909D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8D7EAC7-0F38-4E50-9451-CC97D2B31043}"/>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6" name="Footer Placeholder 5">
            <a:extLst>
              <a:ext uri="{FF2B5EF4-FFF2-40B4-BE49-F238E27FC236}">
                <a16:creationId xmlns:a16="http://schemas.microsoft.com/office/drawing/2014/main" id="{2B7873EB-B237-4B13-B2E0-90D697DBF6C9}"/>
              </a:ext>
            </a:extLst>
          </p:cNvPr>
          <p:cNvSpPr>
            <a:spLocks noGrp="1"/>
          </p:cNvSpPr>
          <p:nvPr>
            <p:ph type="ftr" sz="quarter" idx="11"/>
          </p:nvPr>
        </p:nvSpPr>
        <p:spPr/>
        <p:txBody>
          <a:bodyPr/>
          <a:lstStyle/>
          <a:p>
            <a:pPr>
              <a:defRPr/>
            </a:pPr>
            <a:r>
              <a:rPr lang="en-US"/>
              <a:t>Chapter 9 - Programming to Interfaces</a:t>
            </a:r>
          </a:p>
        </p:txBody>
      </p:sp>
      <p:sp>
        <p:nvSpPr>
          <p:cNvPr id="7" name="Slide Number Placeholder 6">
            <a:extLst>
              <a:ext uri="{FF2B5EF4-FFF2-40B4-BE49-F238E27FC236}">
                <a16:creationId xmlns:a16="http://schemas.microsoft.com/office/drawing/2014/main" id="{E42FD37F-B661-49CD-BBDB-4B8BA8709F0D}"/>
              </a:ext>
            </a:extLst>
          </p:cNvPr>
          <p:cNvSpPr>
            <a:spLocks noGrp="1"/>
          </p:cNvSpPr>
          <p:nvPr>
            <p:ph type="sldNum" sz="quarter" idx="12"/>
          </p:nvPr>
        </p:nvSpPr>
        <p:spPr/>
        <p:txBody>
          <a:bodyPr/>
          <a:lstStyle/>
          <a:p>
            <a:fld id="{EE7D0E2B-ACA6-4452-B51F-15BEA54D4A4A}" type="slidenum">
              <a:rPr lang="en-US" altLang="en-US" smtClean="0"/>
              <a:pPr/>
              <a:t>‹#›</a:t>
            </a:fld>
            <a:endParaRPr lang="en-US" altLang="en-US"/>
          </a:p>
        </p:txBody>
      </p:sp>
    </p:spTree>
    <p:extLst>
      <p:ext uri="{BB962C8B-B14F-4D97-AF65-F5344CB8AC3E}">
        <p14:creationId xmlns:p14="http://schemas.microsoft.com/office/powerpoint/2010/main" val="255111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3C1CC-06C2-4FA8-9C13-F317AA7127D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E2B0D1-2F52-4A07-BBA4-6F606D83CCA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827BE7F-F128-4D6A-84CD-C9C68EADF13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9083E87-4DD4-4087-957B-54C88637F251}"/>
              </a:ext>
            </a:extLst>
          </p:cNvPr>
          <p:cNvSpPr>
            <a:spLocks noGrp="1"/>
          </p:cNvSpPr>
          <p:nvPr>
            <p:ph type="dt" sz="half" idx="10"/>
          </p:nvPr>
        </p:nvSpPr>
        <p:spPr/>
        <p:txBody>
          <a:bodyPr/>
          <a:lstStyle/>
          <a:p>
            <a:fld id="{477F76D9-272D-416C-916D-65DA197C0209}" type="datetimeFigureOut">
              <a:rPr lang="en-US" smtClean="0"/>
              <a:t>9/2/2017</a:t>
            </a:fld>
            <a:endParaRPr lang="en-US"/>
          </a:p>
        </p:txBody>
      </p:sp>
      <p:sp>
        <p:nvSpPr>
          <p:cNvPr id="6" name="Footer Placeholder 5">
            <a:extLst>
              <a:ext uri="{FF2B5EF4-FFF2-40B4-BE49-F238E27FC236}">
                <a16:creationId xmlns:a16="http://schemas.microsoft.com/office/drawing/2014/main" id="{F6E5BA06-58A9-408F-A67B-A77F4FCD1B4F}"/>
              </a:ext>
            </a:extLst>
          </p:cNvPr>
          <p:cNvSpPr>
            <a:spLocks noGrp="1"/>
          </p:cNvSpPr>
          <p:nvPr>
            <p:ph type="ftr" sz="quarter" idx="11"/>
          </p:nvPr>
        </p:nvSpPr>
        <p:spPr/>
        <p:txBody>
          <a:bodyPr/>
          <a:lstStyle/>
          <a:p>
            <a:pPr>
              <a:defRPr/>
            </a:pPr>
            <a:r>
              <a:rPr lang="en-US"/>
              <a:t>Chapter 9 - Programming to Interfaces</a:t>
            </a:r>
          </a:p>
        </p:txBody>
      </p:sp>
      <p:sp>
        <p:nvSpPr>
          <p:cNvPr id="7" name="Slide Number Placeholder 6">
            <a:extLst>
              <a:ext uri="{FF2B5EF4-FFF2-40B4-BE49-F238E27FC236}">
                <a16:creationId xmlns:a16="http://schemas.microsoft.com/office/drawing/2014/main" id="{33E7B1A1-A9F6-4871-9D4A-0ECA0F6B284D}"/>
              </a:ext>
            </a:extLst>
          </p:cNvPr>
          <p:cNvSpPr>
            <a:spLocks noGrp="1"/>
          </p:cNvSpPr>
          <p:nvPr>
            <p:ph type="sldNum" sz="quarter" idx="12"/>
          </p:nvPr>
        </p:nvSpPr>
        <p:spPr/>
        <p:txBody>
          <a:bodyPr/>
          <a:lstStyle/>
          <a:p>
            <a:fld id="{CC334536-C63A-43D6-9537-E1F5B2C508E0}" type="slidenum">
              <a:rPr lang="en-US" altLang="en-US" smtClean="0"/>
              <a:pPr/>
              <a:t>‹#›</a:t>
            </a:fld>
            <a:endParaRPr lang="en-US" altLang="en-US"/>
          </a:p>
        </p:txBody>
      </p:sp>
    </p:spTree>
    <p:extLst>
      <p:ext uri="{BB962C8B-B14F-4D97-AF65-F5344CB8AC3E}">
        <p14:creationId xmlns:p14="http://schemas.microsoft.com/office/powerpoint/2010/main" val="134912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130912-1B3F-484B-871F-089F97F45B8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FCB4B4-2F92-444A-AF0A-AA038B566F0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12C5A-E2B3-4CBC-9A4E-471239C5DC5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77F76D9-272D-416C-916D-65DA197C0209}" type="datetimeFigureOut">
              <a:rPr lang="en-US" smtClean="0"/>
              <a:t>9/2/2017</a:t>
            </a:fld>
            <a:endParaRPr lang="en-US"/>
          </a:p>
        </p:txBody>
      </p:sp>
      <p:sp>
        <p:nvSpPr>
          <p:cNvPr id="5" name="Footer Placeholder 4">
            <a:extLst>
              <a:ext uri="{FF2B5EF4-FFF2-40B4-BE49-F238E27FC236}">
                <a16:creationId xmlns:a16="http://schemas.microsoft.com/office/drawing/2014/main" id="{E0F68CC8-DFE8-48F8-A18D-8305046334E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E05EA1BE-8C84-4A23-8193-3A7D5FE8A3B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58272F-9AC2-4CF5-A04A-DAF8E43DCD56}" type="slidenum">
              <a:rPr lang="en-US" altLang="en-US" smtClean="0"/>
              <a:pPr/>
              <a:t>‹#›</a:t>
            </a:fld>
            <a:endParaRPr lang="en-US" altLang="en-US"/>
          </a:p>
        </p:txBody>
      </p:sp>
    </p:spTree>
    <p:extLst>
      <p:ext uri="{BB962C8B-B14F-4D97-AF65-F5344CB8AC3E}">
        <p14:creationId xmlns:p14="http://schemas.microsoft.com/office/powerpoint/2010/main" val="266731103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2B91A5A-4E6B-4FE7-9BEF-6CD299DD7A53}"/>
              </a:ext>
            </a:extLst>
          </p:cNvPr>
          <p:cNvSpPr>
            <a:spLocks noGrp="1" noChangeArrowheads="1"/>
          </p:cNvSpPr>
          <p:nvPr>
            <p:ph type="ctrTitle"/>
          </p:nvPr>
        </p:nvSpPr>
        <p:spPr>
          <a:xfrm>
            <a:off x="685800" y="2130425"/>
            <a:ext cx="7772400" cy="1146175"/>
          </a:xfrm>
        </p:spPr>
        <p:txBody>
          <a:bodyPr>
            <a:normAutofit/>
          </a:bodyPr>
          <a:lstStyle/>
          <a:p>
            <a:r>
              <a:rPr lang="en-US" altLang="en-US" sz="3200" dirty="0"/>
              <a:t>Programming to Interfaces</a:t>
            </a:r>
          </a:p>
        </p:txBody>
      </p:sp>
      <p:sp>
        <p:nvSpPr>
          <p:cNvPr id="7171" name="Rectangle 3">
            <a:extLst>
              <a:ext uri="{FF2B5EF4-FFF2-40B4-BE49-F238E27FC236}">
                <a16:creationId xmlns:a16="http://schemas.microsoft.com/office/drawing/2014/main" id="{BD14DA34-BA83-44C5-8FBD-BD7F06005660}"/>
              </a:ext>
            </a:extLst>
          </p:cNvPr>
          <p:cNvSpPr>
            <a:spLocks noGrp="1" noChangeArrowheads="1"/>
          </p:cNvSpPr>
          <p:nvPr>
            <p:ph type="subTitle" idx="1"/>
          </p:nvPr>
        </p:nvSpPr>
        <p:spPr/>
        <p:txBody>
          <a:bodyPr/>
          <a:lstStyle/>
          <a:p>
            <a:r>
              <a:rPr lang="en-US" altLang="en-US"/>
              <a:t>Jim Fawcett</a:t>
            </a:r>
          </a:p>
          <a:p>
            <a:r>
              <a:rPr lang="en-US" altLang="en-US"/>
              <a:t>Copyright © 2004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a:extLst>
              <a:ext uri="{FF2B5EF4-FFF2-40B4-BE49-F238E27FC236}">
                <a16:creationId xmlns:a16="http://schemas.microsoft.com/office/drawing/2014/main" id="{B08C6267-32C8-4375-B479-4BFD8ED049AC}"/>
              </a:ext>
            </a:extLst>
          </p:cNvPr>
          <p:cNvSpPr>
            <a:spLocks noGrp="1" noChangeArrowheads="1"/>
          </p:cNvSpPr>
          <p:nvPr>
            <p:ph type="title"/>
          </p:nvPr>
        </p:nvSpPr>
        <p:spPr/>
        <p:txBody>
          <a:bodyPr/>
          <a:lstStyle/>
          <a:p>
            <a:r>
              <a:rPr lang="en-US" altLang="en-US"/>
              <a:t>Programming to Interfaces</a:t>
            </a:r>
          </a:p>
        </p:txBody>
      </p:sp>
      <p:sp>
        <p:nvSpPr>
          <p:cNvPr id="15365" name="Rectangle 3">
            <a:extLst>
              <a:ext uri="{FF2B5EF4-FFF2-40B4-BE49-F238E27FC236}">
                <a16:creationId xmlns:a16="http://schemas.microsoft.com/office/drawing/2014/main" id="{10DEF431-FAC6-4343-994E-1C203D8B290D}"/>
              </a:ext>
            </a:extLst>
          </p:cNvPr>
          <p:cNvSpPr>
            <a:spLocks noGrp="1" noChangeArrowheads="1"/>
          </p:cNvSpPr>
          <p:nvPr>
            <p:ph idx="1"/>
          </p:nvPr>
        </p:nvSpPr>
        <p:spPr/>
        <p:txBody>
          <a:bodyPr/>
          <a:lstStyle/>
          <a:p>
            <a:r>
              <a:rPr lang="en-US" altLang="en-US" sz="1800" dirty="0"/>
              <a:t>If we introduce interfaces which we strive to make stable then changes in lower layers don’t affect the design of the upper layer.  That layer is simply recompiled without change when the implementation (not the interface) is changed.</a:t>
            </a:r>
            <a:endParaRPr lang="en-US" altLang="en-US" sz="1600" dirty="0"/>
          </a:p>
          <a:p>
            <a:pPr lvl="1"/>
            <a:r>
              <a:rPr lang="en-US" altLang="en-US" sz="1600" dirty="0"/>
              <a:t>An interface is an abstract base class that has no implementation.  Thus it has no latent errors or performance problems to fix.  As long as the layer above only uses that interface, changes in the implementation of interface functions don’t break the client’s code.  Note that those implementations are provided by classes that derive from the interface.</a:t>
            </a:r>
          </a:p>
          <a:p>
            <a:pPr lvl="1"/>
            <a:r>
              <a:rPr lang="en-US" altLang="en-US" sz="1600" dirty="0"/>
              <a:t>Upper layers still have to include the lower layer’s header files in order to create the objects in that layer.  This means that the upper layer must be recompiled whenever the lower layer’s implementation changes, because the size of the objects are very likely to change.</a:t>
            </a:r>
          </a:p>
        </p:txBody>
      </p:sp>
      <p:sp>
        <p:nvSpPr>
          <p:cNvPr id="4" name="Footer Placeholder 3">
            <a:extLst>
              <a:ext uri="{FF2B5EF4-FFF2-40B4-BE49-F238E27FC236}">
                <a16:creationId xmlns:a16="http://schemas.microsoft.com/office/drawing/2014/main" id="{4131F1A4-79AD-4D68-AA9F-F792322D57EC}"/>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8E1C558B-6D7C-4233-B9D0-393A83FFCC54}"/>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D0CA41-716B-4D7E-BCBC-E5705A15BE22}" type="slidenum">
              <a:rPr lang="en-US" altLang="en-US" sz="1400">
                <a:solidFill>
                  <a:schemeClr val="accent2"/>
                </a:solidFill>
                <a:latin typeface="Tahoma" panose="020B0604030504040204" pitchFamily="34" charset="0"/>
              </a:rPr>
              <a:pPr/>
              <a:t>10</a:t>
            </a:fld>
            <a:endParaRPr lang="en-US" altLang="en-US" sz="1400">
              <a:solidFill>
                <a:schemeClr val="accent2"/>
              </a:solidFill>
              <a:latin typeface="Tahom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a:extLst>
              <a:ext uri="{FF2B5EF4-FFF2-40B4-BE49-F238E27FC236}">
                <a16:creationId xmlns:a16="http://schemas.microsoft.com/office/drawing/2014/main" id="{DBCA0038-672C-4C8D-8D2E-DC099004112A}"/>
              </a:ext>
            </a:extLst>
          </p:cNvPr>
          <p:cNvSpPr>
            <a:spLocks noGrp="1" noChangeArrowheads="1"/>
          </p:cNvSpPr>
          <p:nvPr>
            <p:ph type="title"/>
          </p:nvPr>
        </p:nvSpPr>
        <p:spPr/>
        <p:txBody>
          <a:bodyPr/>
          <a:lstStyle/>
          <a:p>
            <a:r>
              <a:rPr lang="en-US" altLang="en-US" sz="2800"/>
              <a:t>Binding to Interfaces, not Implementation</a:t>
            </a:r>
          </a:p>
        </p:txBody>
      </p:sp>
      <p:graphicFrame>
        <p:nvGraphicFramePr>
          <p:cNvPr id="2050" name="Object 4">
            <a:extLst>
              <a:ext uri="{FF2B5EF4-FFF2-40B4-BE49-F238E27FC236}">
                <a16:creationId xmlns:a16="http://schemas.microsoft.com/office/drawing/2014/main" id="{4F525A27-9981-49F3-8C02-C2E72C92413A}"/>
              </a:ext>
            </a:extLst>
          </p:cNvPr>
          <p:cNvGraphicFramePr>
            <a:graphicFrameLocks noGrp="1" noChangeAspect="1"/>
          </p:cNvGraphicFramePr>
          <p:nvPr>
            <p:ph idx="1"/>
          </p:nvPr>
        </p:nvGraphicFramePr>
        <p:xfrm>
          <a:off x="1855788" y="381000"/>
          <a:ext cx="5651500" cy="5867400"/>
        </p:xfrm>
        <a:graphic>
          <a:graphicData uri="http://schemas.openxmlformats.org/presentationml/2006/ole">
            <mc:AlternateContent xmlns:mc="http://schemas.openxmlformats.org/markup-compatibility/2006">
              <mc:Choice xmlns:v="urn:schemas-microsoft-com:vml" Requires="v">
                <p:oleObj spid="_x0000_s2055" name="Visio" r:id="rId3" imgW="5984488" imgH="6213127" progId="Visio.Drawing.11">
                  <p:embed/>
                </p:oleObj>
              </mc:Choice>
              <mc:Fallback>
                <p:oleObj name="Visio" r:id="rId3" imgW="5984488" imgH="6213127"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5788" y="381000"/>
                        <a:ext cx="56515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Footer Placeholder 3">
            <a:extLst>
              <a:ext uri="{FF2B5EF4-FFF2-40B4-BE49-F238E27FC236}">
                <a16:creationId xmlns:a16="http://schemas.microsoft.com/office/drawing/2014/main" id="{7165A67E-C959-4285-BC2D-C70AC335D35C}"/>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DD1F258D-3947-40FB-BDA8-56243CB28BC7}"/>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C78BD85-EC11-4384-9D47-4F0F83BEE42A}" type="slidenum">
              <a:rPr lang="en-US" altLang="en-US" sz="1400">
                <a:solidFill>
                  <a:schemeClr val="accent2"/>
                </a:solidFill>
                <a:latin typeface="Tahoma" panose="020B0604030504040204" pitchFamily="34" charset="0"/>
              </a:rPr>
              <a:pPr/>
              <a:t>11</a:t>
            </a:fld>
            <a:endParaRPr lang="en-US" altLang="en-US" sz="1400">
              <a:solidFill>
                <a:schemeClr val="accent2"/>
              </a:solidFill>
              <a:latin typeface="Tahom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CFB86F68-B687-4C9B-AAD0-6A842FC0F214}"/>
              </a:ext>
            </a:extLst>
          </p:cNvPr>
          <p:cNvSpPr>
            <a:spLocks noGrp="1" noChangeArrowheads="1"/>
          </p:cNvSpPr>
          <p:nvPr>
            <p:ph type="title"/>
          </p:nvPr>
        </p:nvSpPr>
        <p:spPr/>
        <p:txBody>
          <a:bodyPr/>
          <a:lstStyle/>
          <a:p>
            <a:r>
              <a:rPr lang="en-US" altLang="en-US"/>
              <a:t>Isolating Layers</a:t>
            </a:r>
          </a:p>
        </p:txBody>
      </p:sp>
      <p:sp>
        <p:nvSpPr>
          <p:cNvPr id="16389" name="Rectangle 3">
            <a:extLst>
              <a:ext uri="{FF2B5EF4-FFF2-40B4-BE49-F238E27FC236}">
                <a16:creationId xmlns:a16="http://schemas.microsoft.com/office/drawing/2014/main" id="{BD1EDD9B-674E-404A-AD3B-111A71D85BBC}"/>
              </a:ext>
            </a:extLst>
          </p:cNvPr>
          <p:cNvSpPr>
            <a:spLocks noGrp="1" noChangeArrowheads="1"/>
          </p:cNvSpPr>
          <p:nvPr>
            <p:ph idx="1"/>
          </p:nvPr>
        </p:nvSpPr>
        <p:spPr>
          <a:xfrm>
            <a:off x="685800" y="1371600"/>
            <a:ext cx="7772400" cy="4724400"/>
          </a:xfrm>
        </p:spPr>
        <p:txBody>
          <a:bodyPr/>
          <a:lstStyle/>
          <a:p>
            <a:r>
              <a:rPr lang="en-US" altLang="en-US" sz="1800" dirty="0"/>
              <a:t>But, with a little extra work, we can do better.  By providing  object factories to build all objects in an implementation, clients that program only to interfaces no longer need to include header files of the </a:t>
            </a:r>
            <a:r>
              <a:rPr lang="en-US" altLang="en-US" sz="1800" dirty="0" err="1"/>
              <a:t>imple</a:t>
            </a:r>
            <a:r>
              <a:rPr lang="en-US" altLang="en-US" sz="1800" dirty="0"/>
              <a:t>-mentation, they just include header files of the factories, as shown on the next page.</a:t>
            </a:r>
          </a:p>
          <a:p>
            <a:pPr lvl="1">
              <a:buFontTx/>
              <a:buNone/>
            </a:pPr>
            <a:r>
              <a:rPr lang="en-US" altLang="en-US" dirty="0"/>
              <a:t>The result of this architecture is that:</a:t>
            </a:r>
          </a:p>
          <a:p>
            <a:pPr lvl="1"/>
            <a:r>
              <a:rPr lang="en-US" altLang="en-US" sz="1600" dirty="0"/>
              <a:t>The policy layer depends only on the implementation interface and object factories, neither of which are likely to change.</a:t>
            </a:r>
            <a:endParaRPr lang="en-US" altLang="en-US" dirty="0"/>
          </a:p>
          <a:p>
            <a:pPr lvl="1"/>
            <a:r>
              <a:rPr lang="en-US" altLang="en-US" sz="1600" dirty="0"/>
              <a:t>The implementation layer depends only on its own interface and implementation and on the interface and object factories of the utility layer.</a:t>
            </a:r>
            <a:endParaRPr lang="en-US" altLang="en-US" dirty="0"/>
          </a:p>
          <a:p>
            <a:pPr lvl="1"/>
            <a:r>
              <a:rPr lang="en-US" altLang="en-US" sz="1600" dirty="0"/>
              <a:t>The utility layer depends only on its own interface and implementation.</a:t>
            </a:r>
          </a:p>
          <a:p>
            <a:r>
              <a:rPr lang="en-US" altLang="en-US" sz="1800" dirty="0"/>
              <a:t>When a change is made to the implementation, we now find that we need not recompile the policy layer.</a:t>
            </a:r>
          </a:p>
        </p:txBody>
      </p:sp>
      <p:sp>
        <p:nvSpPr>
          <p:cNvPr id="4" name="Footer Placeholder 3">
            <a:extLst>
              <a:ext uri="{FF2B5EF4-FFF2-40B4-BE49-F238E27FC236}">
                <a16:creationId xmlns:a16="http://schemas.microsoft.com/office/drawing/2014/main" id="{BAA73453-0ACE-40A7-AA64-3164B567EDD4}"/>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EAD7A193-1814-47B5-B8D6-3AD26C76F656}"/>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DB77711-72AE-4FEC-B4B9-45A8F5915F5A}" type="slidenum">
              <a:rPr lang="en-US" altLang="en-US" sz="1400">
                <a:solidFill>
                  <a:schemeClr val="accent2"/>
                </a:solidFill>
                <a:latin typeface="Tahoma" panose="020B0604030504040204" pitchFamily="34" charset="0"/>
              </a:rPr>
              <a:pPr/>
              <a:t>12</a:t>
            </a:fld>
            <a:endParaRPr lang="en-US" altLang="en-US" sz="1400">
              <a:solidFill>
                <a:schemeClr val="accent2"/>
              </a:solidFill>
              <a:latin typeface="Tahom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a:extLst>
              <a:ext uri="{FF2B5EF4-FFF2-40B4-BE49-F238E27FC236}">
                <a16:creationId xmlns:a16="http://schemas.microsoft.com/office/drawing/2014/main" id="{99E72663-ED0A-4330-8A63-568B1C58CD10}"/>
              </a:ext>
            </a:extLst>
          </p:cNvPr>
          <p:cNvSpPr>
            <a:spLocks noGrp="1" noChangeArrowheads="1"/>
          </p:cNvSpPr>
          <p:nvPr>
            <p:ph type="title"/>
          </p:nvPr>
        </p:nvSpPr>
        <p:spPr/>
        <p:txBody>
          <a:bodyPr/>
          <a:lstStyle/>
          <a:p>
            <a:r>
              <a:rPr lang="en-US" altLang="en-US" sz="2800"/>
              <a:t>Using Object Factories to Isolate Layers</a:t>
            </a:r>
          </a:p>
        </p:txBody>
      </p:sp>
      <p:graphicFrame>
        <p:nvGraphicFramePr>
          <p:cNvPr id="3074" name="Object 4">
            <a:extLst>
              <a:ext uri="{FF2B5EF4-FFF2-40B4-BE49-F238E27FC236}">
                <a16:creationId xmlns:a16="http://schemas.microsoft.com/office/drawing/2014/main" id="{71E6C550-1C9D-459B-B8D4-80F363515977}"/>
              </a:ext>
            </a:extLst>
          </p:cNvPr>
          <p:cNvGraphicFramePr>
            <a:graphicFrameLocks noGrp="1" noChangeAspect="1"/>
          </p:cNvGraphicFramePr>
          <p:nvPr>
            <p:ph idx="1"/>
          </p:nvPr>
        </p:nvGraphicFramePr>
        <p:xfrm>
          <a:off x="914400" y="558800"/>
          <a:ext cx="7391400" cy="5434013"/>
        </p:xfrm>
        <a:graphic>
          <a:graphicData uri="http://schemas.openxmlformats.org/presentationml/2006/ole">
            <mc:AlternateContent xmlns:mc="http://schemas.openxmlformats.org/markup-compatibility/2006">
              <mc:Choice xmlns:v="urn:schemas-microsoft-com:vml" Requires="v">
                <p:oleObj spid="_x0000_s3079" name="Visio" r:id="rId3" imgW="7829271" imgH="5755927" progId="Visio.Drawing.11">
                  <p:embed/>
                </p:oleObj>
              </mc:Choice>
              <mc:Fallback>
                <p:oleObj name="Visio" r:id="rId3" imgW="7829271" imgH="5755927"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58800"/>
                        <a:ext cx="7391400" cy="543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Footer Placeholder 3">
            <a:extLst>
              <a:ext uri="{FF2B5EF4-FFF2-40B4-BE49-F238E27FC236}">
                <a16:creationId xmlns:a16="http://schemas.microsoft.com/office/drawing/2014/main" id="{F16E1957-A3E8-4317-B11E-3036706C3DB3}"/>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B90FF34F-9A2F-4A55-80C5-34C77DFD5651}"/>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FD10B47-73C6-45FB-842B-1F81304E30FB}" type="slidenum">
              <a:rPr lang="en-US" altLang="en-US" sz="1400">
                <a:solidFill>
                  <a:schemeClr val="accent2"/>
                </a:solidFill>
                <a:latin typeface="Tahoma" panose="020B0604030504040204" pitchFamily="34" charset="0"/>
              </a:rPr>
              <a:pPr/>
              <a:t>13</a:t>
            </a:fld>
            <a:endParaRPr lang="en-US" altLang="en-US" sz="1400">
              <a:solidFill>
                <a:schemeClr val="accent2"/>
              </a:solidFill>
              <a:latin typeface="Tahom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a:extLst>
              <a:ext uri="{FF2B5EF4-FFF2-40B4-BE49-F238E27FC236}">
                <a16:creationId xmlns:a16="http://schemas.microsoft.com/office/drawing/2014/main" id="{1AC925EC-B7CC-4CFE-9D40-CA397F3DD3C3}"/>
              </a:ext>
            </a:extLst>
          </p:cNvPr>
          <p:cNvSpPr>
            <a:spLocks noGrp="1" noChangeArrowheads="1"/>
          </p:cNvSpPr>
          <p:nvPr>
            <p:ph type="title"/>
          </p:nvPr>
        </p:nvSpPr>
        <p:spPr/>
        <p:txBody>
          <a:bodyPr/>
          <a:lstStyle/>
          <a:p>
            <a:r>
              <a:rPr lang="en-US" altLang="en-US" dirty="0"/>
              <a:t>Example Application</a:t>
            </a:r>
          </a:p>
        </p:txBody>
      </p:sp>
      <p:sp>
        <p:nvSpPr>
          <p:cNvPr id="17413" name="Rectangle 3">
            <a:extLst>
              <a:ext uri="{FF2B5EF4-FFF2-40B4-BE49-F238E27FC236}">
                <a16:creationId xmlns:a16="http://schemas.microsoft.com/office/drawing/2014/main" id="{DC6E800E-1D78-412E-9B37-EE56B3907126}"/>
              </a:ext>
            </a:extLst>
          </p:cNvPr>
          <p:cNvSpPr>
            <a:spLocks noGrp="1" noChangeArrowheads="1"/>
          </p:cNvSpPr>
          <p:nvPr>
            <p:ph idx="1"/>
          </p:nvPr>
        </p:nvSpPr>
        <p:spPr/>
        <p:txBody>
          <a:bodyPr/>
          <a:lstStyle/>
          <a:p>
            <a:r>
              <a:rPr lang="en-US" altLang="en-US" dirty="0"/>
              <a:t>We will illustrate these ideas with a little prototype code.</a:t>
            </a:r>
          </a:p>
          <a:p>
            <a:pPr lvl="1"/>
            <a:r>
              <a:rPr lang="en-US" altLang="en-US" dirty="0"/>
              <a:t>The example has three implementation layer classes Widget1, 2, and 3.  The implementation layer provides an </a:t>
            </a:r>
            <a:r>
              <a:rPr lang="en-US" altLang="en-US" dirty="0" err="1"/>
              <a:t>IWidget</a:t>
            </a:r>
            <a:r>
              <a:rPr lang="en-US" altLang="en-US" dirty="0"/>
              <a:t> interface that establishes a protocol for clients to use when interacting with the implementation.</a:t>
            </a:r>
          </a:p>
          <a:p>
            <a:pPr lvl="1"/>
            <a:r>
              <a:rPr lang="en-US" altLang="en-US" dirty="0"/>
              <a:t>The policy layer, Client, simply instantiates the Widget objects, using an object factory provided by the Widget project.</a:t>
            </a:r>
          </a:p>
          <a:p>
            <a:pPr lvl="1"/>
            <a:r>
              <a:rPr lang="en-US" altLang="en-US" dirty="0"/>
              <a:t>It then proceeds to use them by calling a function of the public interface, </a:t>
            </a:r>
            <a:r>
              <a:rPr lang="en-US" altLang="en-US" dirty="0" err="1"/>
              <a:t>IWidget</a:t>
            </a:r>
            <a:r>
              <a:rPr lang="en-US" altLang="en-US" dirty="0"/>
              <a:t>, on each one.</a:t>
            </a:r>
          </a:p>
        </p:txBody>
      </p:sp>
      <p:sp>
        <p:nvSpPr>
          <p:cNvPr id="4" name="Footer Placeholder 3">
            <a:extLst>
              <a:ext uri="{FF2B5EF4-FFF2-40B4-BE49-F238E27FC236}">
                <a16:creationId xmlns:a16="http://schemas.microsoft.com/office/drawing/2014/main" id="{5CCF5F33-77A5-44F3-89BE-B7DAA84FBF3A}"/>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D12D6226-93D8-48DC-AD2F-8E7D72486386}"/>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5D16F9-7871-4021-9BF4-67EADC382DFF}" type="slidenum">
              <a:rPr lang="en-US" altLang="en-US" sz="1400">
                <a:solidFill>
                  <a:schemeClr val="accent2"/>
                </a:solidFill>
                <a:latin typeface="Tahoma" panose="020B0604030504040204" pitchFamily="34" charset="0"/>
              </a:rPr>
              <a:pPr/>
              <a:t>14</a:t>
            </a:fld>
            <a:endParaRPr lang="en-US" altLang="en-US" sz="1400">
              <a:solidFill>
                <a:schemeClr val="accent2"/>
              </a:solidFill>
              <a:latin typeface="Tahom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12">
            <a:extLst>
              <a:ext uri="{FF2B5EF4-FFF2-40B4-BE49-F238E27FC236}">
                <a16:creationId xmlns:a16="http://schemas.microsoft.com/office/drawing/2014/main" id="{D55CAF02-98B6-4BD4-8DAE-E34F6B56320E}"/>
              </a:ext>
            </a:extLst>
          </p:cNvPr>
          <p:cNvGraphicFramePr>
            <a:graphicFrameLocks noGrp="1" noChangeAspect="1"/>
          </p:cNvGraphicFramePr>
          <p:nvPr>
            <p:ph/>
          </p:nvPr>
        </p:nvGraphicFramePr>
        <p:xfrm>
          <a:off x="685800" y="409575"/>
          <a:ext cx="7770813" cy="5505450"/>
        </p:xfrm>
        <a:graphic>
          <a:graphicData uri="http://schemas.openxmlformats.org/presentationml/2006/ole">
            <mc:AlternateContent xmlns:mc="http://schemas.openxmlformats.org/markup-compatibility/2006">
              <mc:Choice xmlns:v="urn:schemas-microsoft-com:vml" Requires="v">
                <p:oleObj spid="_x0000_s4103" name="Visio" r:id="rId3" imgW="8729280" imgH="6185520" progId="Visio.Drawing.11">
                  <p:embed/>
                </p:oleObj>
              </mc:Choice>
              <mc:Fallback>
                <p:oleObj name="Visio" r:id="rId3" imgW="8729280" imgH="6185520" progId="Visio.Drawing.11">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09575"/>
                        <a:ext cx="7770813" cy="5505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Footer Placeholder 2">
            <a:extLst>
              <a:ext uri="{FF2B5EF4-FFF2-40B4-BE49-F238E27FC236}">
                <a16:creationId xmlns:a16="http://schemas.microsoft.com/office/drawing/2014/main" id="{F5EE3E43-AE9E-4068-AAC9-35B66D37F6B3}"/>
              </a:ext>
            </a:extLst>
          </p:cNvPr>
          <p:cNvSpPr>
            <a:spLocks noGrp="1"/>
          </p:cNvSpPr>
          <p:nvPr>
            <p:ph type="ftr" sz="quarter" idx="10"/>
          </p:nvPr>
        </p:nvSpPr>
        <p:spPr/>
        <p:txBody>
          <a:bodyPr/>
          <a:lstStyle/>
          <a:p>
            <a:pPr>
              <a:defRPr/>
            </a:pPr>
            <a:r>
              <a:rPr lang="en-US"/>
              <a:t>Chapter 9 - Programming to Interfaces</a:t>
            </a:r>
          </a:p>
        </p:txBody>
      </p:sp>
      <p:sp>
        <p:nvSpPr>
          <p:cNvPr id="5" name="Slide Number Placeholder 3">
            <a:extLst>
              <a:ext uri="{FF2B5EF4-FFF2-40B4-BE49-F238E27FC236}">
                <a16:creationId xmlns:a16="http://schemas.microsoft.com/office/drawing/2014/main" id="{8B891401-7621-4932-A7F5-15E05001132F}"/>
              </a:ext>
            </a:extLst>
          </p:cNvPr>
          <p:cNvSpPr>
            <a:spLocks noGrp="1"/>
          </p:cNvSpPr>
          <p:nvPr>
            <p:ph type="sldNum" sz="quarter" idx="11"/>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7716727-00DF-4A18-A26A-0BA808A33C95}" type="slidenum">
              <a:rPr lang="en-US" altLang="en-US" sz="1400">
                <a:solidFill>
                  <a:schemeClr val="accent2"/>
                </a:solidFill>
                <a:latin typeface="Tahoma" panose="020B0604030504040204" pitchFamily="34" charset="0"/>
              </a:rPr>
              <a:pPr/>
              <a:t>15</a:t>
            </a:fld>
            <a:endParaRPr lang="en-US" altLang="en-US" sz="1400">
              <a:solidFill>
                <a:schemeClr val="accent2"/>
              </a:solidFill>
              <a:latin typeface="Tahoma" panose="020B0604030504040204" pitchFamily="34" charset="0"/>
            </a:endParaRPr>
          </a:p>
        </p:txBody>
      </p:sp>
      <p:sp>
        <p:nvSpPr>
          <p:cNvPr id="4101" name="Rectangle 10">
            <a:extLst>
              <a:ext uri="{FF2B5EF4-FFF2-40B4-BE49-F238E27FC236}">
                <a16:creationId xmlns:a16="http://schemas.microsoft.com/office/drawing/2014/main" id="{7BD026E3-E4B6-4C49-B568-7F693CADE159}"/>
              </a:ext>
            </a:extLst>
          </p:cNvPr>
          <p:cNvSpPr>
            <a:spLocks noChangeArrowheads="1"/>
          </p:cNvSpPr>
          <p:nvPr/>
        </p:nvSpPr>
        <p:spPr bwMode="auto">
          <a:xfrm>
            <a:off x="685800" y="228600"/>
            <a:ext cx="8001000" cy="58674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2" name="Picture 1">
            <a:extLst>
              <a:ext uri="{FF2B5EF4-FFF2-40B4-BE49-F238E27FC236}">
                <a16:creationId xmlns:a16="http://schemas.microsoft.com/office/drawing/2014/main" id="{E0AEF620-C26E-4D6E-87DC-4EE071444E53}"/>
              </a:ext>
            </a:extLst>
          </p:cNvPr>
          <p:cNvPicPr>
            <a:picLocks noChangeAspect="1"/>
          </p:cNvPicPr>
          <p:nvPr/>
        </p:nvPicPr>
        <p:blipFill>
          <a:blip r:embed="rId5"/>
          <a:stretch>
            <a:fillRect/>
          </a:stretch>
        </p:blipFill>
        <p:spPr>
          <a:xfrm>
            <a:off x="772297" y="0"/>
            <a:ext cx="7599405"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a:extLst>
              <a:ext uri="{FF2B5EF4-FFF2-40B4-BE49-F238E27FC236}">
                <a16:creationId xmlns:a16="http://schemas.microsoft.com/office/drawing/2014/main" id="{E362E5A2-95A9-4268-BBF1-4FC5D0E243A1}"/>
              </a:ext>
            </a:extLst>
          </p:cNvPr>
          <p:cNvSpPr>
            <a:spLocks noGrp="1" noChangeArrowheads="1"/>
          </p:cNvSpPr>
          <p:nvPr>
            <p:ph type="title"/>
          </p:nvPr>
        </p:nvSpPr>
        <p:spPr/>
        <p:txBody>
          <a:bodyPr/>
          <a:lstStyle/>
          <a:p>
            <a:r>
              <a:rPr lang="en-US" altLang="en-US"/>
              <a:t>Effect of Changes</a:t>
            </a:r>
          </a:p>
        </p:txBody>
      </p:sp>
      <p:sp>
        <p:nvSpPr>
          <p:cNvPr id="5126" name="Rectangle 3">
            <a:extLst>
              <a:ext uri="{FF2B5EF4-FFF2-40B4-BE49-F238E27FC236}">
                <a16:creationId xmlns:a16="http://schemas.microsoft.com/office/drawing/2014/main" id="{C75B9AEA-3389-4837-A21C-5FC4A621725D}"/>
              </a:ext>
            </a:extLst>
          </p:cNvPr>
          <p:cNvSpPr>
            <a:spLocks noGrp="1" noChangeArrowheads="1"/>
          </p:cNvSpPr>
          <p:nvPr>
            <p:ph type="body" sz="half" idx="1"/>
          </p:nvPr>
        </p:nvSpPr>
        <p:spPr>
          <a:xfrm>
            <a:off x="685800" y="1981200"/>
            <a:ext cx="3810000" cy="4114800"/>
          </a:xfrm>
        </p:spPr>
        <p:txBody>
          <a:bodyPr/>
          <a:lstStyle/>
          <a:p>
            <a:r>
              <a:rPr lang="en-US" altLang="en-US" sz="1800"/>
              <a:t>Changes to Interface provided by component</a:t>
            </a:r>
            <a:br>
              <a:rPr lang="en-US" altLang="en-US" sz="1800"/>
            </a:br>
            <a:endParaRPr lang="en-US" altLang="en-US" sz="1800"/>
          </a:p>
          <a:p>
            <a:r>
              <a:rPr lang="en-US" altLang="en-US" sz="1800"/>
              <a:t>Changes to Implementation of component</a:t>
            </a:r>
          </a:p>
        </p:txBody>
      </p:sp>
      <p:graphicFrame>
        <p:nvGraphicFramePr>
          <p:cNvPr id="5122" name="Object 4">
            <a:extLst>
              <a:ext uri="{FF2B5EF4-FFF2-40B4-BE49-F238E27FC236}">
                <a16:creationId xmlns:a16="http://schemas.microsoft.com/office/drawing/2014/main" id="{DBD33740-442F-4091-96CD-CBC6750F16BD}"/>
              </a:ext>
            </a:extLst>
          </p:cNvPr>
          <p:cNvGraphicFramePr>
            <a:graphicFrameLocks noGrp="1" noChangeAspect="1"/>
          </p:cNvGraphicFramePr>
          <p:nvPr>
            <p:ph sz="half" idx="2"/>
          </p:nvPr>
        </p:nvGraphicFramePr>
        <p:xfrm>
          <a:off x="5168900" y="1676400"/>
          <a:ext cx="2692400" cy="4114800"/>
        </p:xfrm>
        <a:graphic>
          <a:graphicData uri="http://schemas.openxmlformats.org/presentationml/2006/ole">
            <mc:AlternateContent xmlns:mc="http://schemas.openxmlformats.org/markup-compatibility/2006">
              <mc:Choice xmlns:v="urn:schemas-microsoft-com:vml" Requires="v">
                <p:oleObj spid="_x0000_s5128" name="VISIO" r:id="rId3" imgW="1406160" imgH="2149200" progId="Visio.Drawing.6">
                  <p:embed/>
                </p:oleObj>
              </mc:Choice>
              <mc:Fallback>
                <p:oleObj name="VISIO" r:id="rId3" imgW="1406160" imgH="2149200" progId="Visio.Drawing.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8900" y="1676400"/>
                        <a:ext cx="269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Footer Placeholder 4">
            <a:extLst>
              <a:ext uri="{FF2B5EF4-FFF2-40B4-BE49-F238E27FC236}">
                <a16:creationId xmlns:a16="http://schemas.microsoft.com/office/drawing/2014/main" id="{7DA0C49C-56A1-4EFC-8165-977E9F8A43AE}"/>
              </a:ext>
            </a:extLst>
          </p:cNvPr>
          <p:cNvSpPr>
            <a:spLocks noGrp="1"/>
          </p:cNvSpPr>
          <p:nvPr>
            <p:ph type="ftr" sz="quarter" idx="10"/>
          </p:nvPr>
        </p:nvSpPr>
        <p:spPr/>
        <p:txBody>
          <a:body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B1440325-EED1-4239-8CCF-A37CB00DD8FC}"/>
              </a:ext>
            </a:extLst>
          </p:cNvPr>
          <p:cNvSpPr>
            <a:spLocks noGrp="1"/>
          </p:cNvSpPr>
          <p:nvPr>
            <p:ph type="sldNum" sz="quarter" idx="11"/>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0C3F84-EB7B-4C67-A2EB-9A9E947B76A7}" type="slidenum">
              <a:rPr lang="en-US" altLang="en-US" sz="1400">
                <a:solidFill>
                  <a:schemeClr val="accent2"/>
                </a:solidFill>
                <a:latin typeface="Tahoma" panose="020B0604030504040204" pitchFamily="34" charset="0"/>
              </a:rPr>
              <a:pPr/>
              <a:t>16</a:t>
            </a:fld>
            <a:endParaRPr lang="en-US" altLang="en-US" sz="1400">
              <a:solidFill>
                <a:schemeClr val="accent2"/>
              </a:solidFill>
              <a:latin typeface="Tahoma" panose="020B060403050404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FD99129C-58B1-4451-8802-17845977922D}"/>
              </a:ext>
            </a:extLst>
          </p:cNvPr>
          <p:cNvSpPr>
            <a:spLocks noGrp="1" noChangeArrowheads="1"/>
          </p:cNvSpPr>
          <p:nvPr>
            <p:ph type="title"/>
          </p:nvPr>
        </p:nvSpPr>
        <p:spPr/>
        <p:txBody>
          <a:bodyPr/>
          <a:lstStyle/>
          <a:p>
            <a:r>
              <a:rPr lang="en-US" altLang="en-US"/>
              <a:t>Changes to Interface</a:t>
            </a:r>
          </a:p>
        </p:txBody>
      </p:sp>
      <p:sp>
        <p:nvSpPr>
          <p:cNvPr id="19461" name="Rectangle 3">
            <a:extLst>
              <a:ext uri="{FF2B5EF4-FFF2-40B4-BE49-F238E27FC236}">
                <a16:creationId xmlns:a16="http://schemas.microsoft.com/office/drawing/2014/main" id="{17BC0191-BE81-413B-B99B-AA2AFDE625EB}"/>
              </a:ext>
            </a:extLst>
          </p:cNvPr>
          <p:cNvSpPr>
            <a:spLocks noGrp="1" noChangeArrowheads="1"/>
          </p:cNvSpPr>
          <p:nvPr>
            <p:ph idx="1"/>
          </p:nvPr>
        </p:nvSpPr>
        <p:spPr/>
        <p:txBody>
          <a:bodyPr/>
          <a:lstStyle/>
          <a:p>
            <a:r>
              <a:rPr lang="en-US" altLang="en-US" dirty="0"/>
              <a:t>Changing the signature of a method:</a:t>
            </a:r>
          </a:p>
          <a:p>
            <a:pPr lvl="1"/>
            <a:r>
              <a:rPr lang="en-US" altLang="en-US" dirty="0"/>
              <a:t>Breaks the design of every client using the method.</a:t>
            </a:r>
          </a:p>
          <a:p>
            <a:pPr lvl="1"/>
            <a:endParaRPr lang="en-US" altLang="en-US" dirty="0"/>
          </a:p>
          <a:p>
            <a:r>
              <a:rPr lang="en-US" altLang="en-US" dirty="0"/>
              <a:t>Changing the order of methods:</a:t>
            </a:r>
          </a:p>
          <a:p>
            <a:pPr lvl="1"/>
            <a:r>
              <a:rPr lang="en-US" altLang="en-US" dirty="0"/>
              <a:t>Forces recompilation of every client</a:t>
            </a:r>
          </a:p>
          <a:p>
            <a:pPr lvl="1"/>
            <a:endParaRPr lang="en-US" altLang="en-US" dirty="0"/>
          </a:p>
          <a:p>
            <a:r>
              <a:rPr lang="en-US" altLang="en-US" dirty="0"/>
              <a:t>Adding a new method:</a:t>
            </a:r>
          </a:p>
          <a:p>
            <a:pPr lvl="1"/>
            <a:r>
              <a:rPr lang="en-US" altLang="en-US" dirty="0"/>
              <a:t>May force recompilation of every client</a:t>
            </a:r>
          </a:p>
          <a:p>
            <a:pPr marL="342900" lvl="1" indent="0">
              <a:buNone/>
            </a:pPr>
            <a:endParaRPr lang="en-US" altLang="en-US" dirty="0"/>
          </a:p>
        </p:txBody>
      </p:sp>
      <p:sp>
        <p:nvSpPr>
          <p:cNvPr id="4" name="Footer Placeholder 3">
            <a:extLst>
              <a:ext uri="{FF2B5EF4-FFF2-40B4-BE49-F238E27FC236}">
                <a16:creationId xmlns:a16="http://schemas.microsoft.com/office/drawing/2014/main" id="{AC247267-6BEB-4039-824D-FDD02FC5D7BC}"/>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2BA61D44-1E4E-4337-A174-E22F3894D2CC}"/>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BD7FA1-5C78-4C11-B04D-6119F5515AB3}" type="slidenum">
              <a:rPr lang="en-US" altLang="en-US" sz="1400">
                <a:solidFill>
                  <a:schemeClr val="accent2"/>
                </a:solidFill>
                <a:latin typeface="Tahoma" panose="020B0604030504040204" pitchFamily="34" charset="0"/>
              </a:rPr>
              <a:pPr/>
              <a:t>17</a:t>
            </a:fld>
            <a:endParaRPr lang="en-US" altLang="en-US" sz="1400">
              <a:solidFill>
                <a:schemeClr val="accent2"/>
              </a:solidFill>
              <a:latin typeface="Tahom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a:extLst>
              <a:ext uri="{FF2B5EF4-FFF2-40B4-BE49-F238E27FC236}">
                <a16:creationId xmlns:a16="http://schemas.microsoft.com/office/drawing/2014/main" id="{AE518CC5-DF8C-4FA4-A062-6DEC1388E5F0}"/>
              </a:ext>
            </a:extLst>
          </p:cNvPr>
          <p:cNvSpPr>
            <a:spLocks noGrp="1" noChangeArrowheads="1"/>
          </p:cNvSpPr>
          <p:nvPr>
            <p:ph type="title"/>
          </p:nvPr>
        </p:nvSpPr>
        <p:spPr/>
        <p:txBody>
          <a:bodyPr/>
          <a:lstStyle/>
          <a:p>
            <a:r>
              <a:rPr lang="en-US" altLang="en-US" dirty="0"/>
              <a:t>Changes to Implementation</a:t>
            </a:r>
          </a:p>
        </p:txBody>
      </p:sp>
      <p:sp>
        <p:nvSpPr>
          <p:cNvPr id="20485" name="Rectangle 3">
            <a:extLst>
              <a:ext uri="{FF2B5EF4-FFF2-40B4-BE49-F238E27FC236}">
                <a16:creationId xmlns:a16="http://schemas.microsoft.com/office/drawing/2014/main" id="{300102B6-A472-4EFA-B3EF-B96EF04BE012}"/>
              </a:ext>
            </a:extLst>
          </p:cNvPr>
          <p:cNvSpPr>
            <a:spLocks noGrp="1" noChangeArrowheads="1"/>
          </p:cNvSpPr>
          <p:nvPr>
            <p:ph idx="1"/>
          </p:nvPr>
        </p:nvSpPr>
        <p:spPr>
          <a:solidFill>
            <a:schemeClr val="bg1"/>
          </a:solidFill>
        </p:spPr>
        <p:txBody>
          <a:bodyPr>
            <a:normAutofit fontScale="92500" lnSpcReduction="10000"/>
          </a:bodyPr>
          <a:lstStyle/>
          <a:p>
            <a:pPr>
              <a:lnSpc>
                <a:spcPct val="90000"/>
              </a:lnSpc>
            </a:pPr>
            <a:r>
              <a:rPr lang="en-US" altLang="en-US" dirty="0"/>
              <a:t>If client has reference to concrete class:</a:t>
            </a:r>
          </a:p>
          <a:p>
            <a:pPr lvl="1">
              <a:lnSpc>
                <a:spcPct val="90000"/>
              </a:lnSpc>
            </a:pPr>
            <a:r>
              <a:rPr lang="en-US" altLang="en-US" dirty="0"/>
              <a:t>Forces recompilation, may break client’s design.</a:t>
            </a:r>
          </a:p>
          <a:p>
            <a:pPr lvl="1">
              <a:lnSpc>
                <a:spcPct val="90000"/>
              </a:lnSpc>
            </a:pPr>
            <a:endParaRPr lang="en-US" altLang="en-US" dirty="0"/>
          </a:p>
          <a:p>
            <a:pPr>
              <a:lnSpc>
                <a:spcPct val="90000"/>
              </a:lnSpc>
            </a:pPr>
            <a:r>
              <a:rPr lang="en-US" altLang="en-US" dirty="0"/>
              <a:t>If client has reference to interface but creates implementing component:</a:t>
            </a:r>
          </a:p>
          <a:p>
            <a:pPr lvl="1">
              <a:lnSpc>
                <a:spcPct val="90000"/>
              </a:lnSpc>
            </a:pPr>
            <a:r>
              <a:rPr lang="en-US" altLang="en-US" dirty="0"/>
              <a:t>Forces recompilation.</a:t>
            </a:r>
          </a:p>
          <a:p>
            <a:pPr lvl="1">
              <a:lnSpc>
                <a:spcPct val="90000"/>
              </a:lnSpc>
            </a:pPr>
            <a:endParaRPr lang="en-US" altLang="en-US" dirty="0"/>
          </a:p>
          <a:p>
            <a:pPr>
              <a:lnSpc>
                <a:spcPct val="90000"/>
              </a:lnSpc>
            </a:pPr>
            <a:r>
              <a:rPr lang="en-US" altLang="en-US" dirty="0"/>
              <a:t>If client has reference to interface and uses a factory to create implementing component:</a:t>
            </a:r>
          </a:p>
          <a:p>
            <a:pPr lvl="1">
              <a:lnSpc>
                <a:spcPct val="90000"/>
              </a:lnSpc>
            </a:pPr>
            <a:r>
              <a:rPr lang="en-US" altLang="en-US" dirty="0"/>
              <a:t>Factory must be recompiled, clients simply relink.</a:t>
            </a:r>
          </a:p>
          <a:p>
            <a:pPr lvl="1">
              <a:lnSpc>
                <a:spcPct val="90000"/>
              </a:lnSpc>
            </a:pPr>
            <a:r>
              <a:rPr lang="en-US" altLang="en-US" dirty="0"/>
              <a:t>If the factory holds pointers to static creational functions even factory does not have to be rebuilt.</a:t>
            </a:r>
          </a:p>
          <a:p>
            <a:pPr lvl="1">
              <a:lnSpc>
                <a:spcPct val="90000"/>
              </a:lnSpc>
            </a:pPr>
            <a:endParaRPr lang="en-US" altLang="en-US" dirty="0"/>
          </a:p>
          <a:p>
            <a:pPr>
              <a:lnSpc>
                <a:spcPct val="90000"/>
              </a:lnSpc>
            </a:pPr>
            <a:r>
              <a:rPr lang="en-US" altLang="en-US" dirty="0"/>
              <a:t>If component is built as a DLL, provides an interface and a pluggable factory:</a:t>
            </a:r>
          </a:p>
          <a:p>
            <a:pPr lvl="1">
              <a:lnSpc>
                <a:spcPct val="90000"/>
              </a:lnSpc>
            </a:pPr>
            <a:r>
              <a:rPr lang="en-US" altLang="en-US" dirty="0"/>
              <a:t>New library is copied over the existing library.  Nothing needs to be done to client.</a:t>
            </a:r>
          </a:p>
        </p:txBody>
      </p:sp>
      <p:sp>
        <p:nvSpPr>
          <p:cNvPr id="4" name="Footer Placeholder 3">
            <a:extLst>
              <a:ext uri="{FF2B5EF4-FFF2-40B4-BE49-F238E27FC236}">
                <a16:creationId xmlns:a16="http://schemas.microsoft.com/office/drawing/2014/main" id="{517413F7-7999-4665-A9CE-25E7C5002095}"/>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1B27BA42-474D-451A-9397-CD4D5FE3FDB0}"/>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790E05C-6D22-4384-BCB7-0D41794360E3}" type="slidenum">
              <a:rPr lang="en-US" altLang="en-US" sz="1400">
                <a:solidFill>
                  <a:schemeClr val="accent2"/>
                </a:solidFill>
                <a:latin typeface="Tahoma" panose="020B0604030504040204" pitchFamily="34" charset="0"/>
              </a:rPr>
              <a:pPr/>
              <a:t>18</a:t>
            </a:fld>
            <a:endParaRPr lang="en-US" altLang="en-US" sz="1400">
              <a:solidFill>
                <a:schemeClr val="accent2"/>
              </a:solidFill>
              <a:latin typeface="Tahom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a:extLst>
              <a:ext uri="{FF2B5EF4-FFF2-40B4-BE49-F238E27FC236}">
                <a16:creationId xmlns:a16="http://schemas.microsoft.com/office/drawing/2014/main" id="{254917E2-E65D-4478-9E4F-E3E248FE063A}"/>
              </a:ext>
            </a:extLst>
          </p:cNvPr>
          <p:cNvSpPr>
            <a:spLocks noGrp="1" noChangeArrowheads="1"/>
          </p:cNvSpPr>
          <p:nvPr>
            <p:ph type="title"/>
          </p:nvPr>
        </p:nvSpPr>
        <p:spPr>
          <a:xfrm>
            <a:off x="1981200" y="2819400"/>
            <a:ext cx="5638800" cy="762000"/>
          </a:xfrm>
        </p:spPr>
        <p:txBody>
          <a:bodyPr/>
          <a:lstStyle/>
          <a:p>
            <a:r>
              <a:rPr lang="en-US" altLang="en-US" b="1" dirty="0"/>
              <a:t>End of Presentation</a:t>
            </a:r>
          </a:p>
        </p:txBody>
      </p:sp>
      <p:sp>
        <p:nvSpPr>
          <p:cNvPr id="3" name="Footer Placeholder 2">
            <a:extLst>
              <a:ext uri="{FF2B5EF4-FFF2-40B4-BE49-F238E27FC236}">
                <a16:creationId xmlns:a16="http://schemas.microsoft.com/office/drawing/2014/main" id="{99AB467A-20FE-49B1-97D1-8CE3E1B16604}"/>
              </a:ext>
            </a:extLst>
          </p:cNvPr>
          <p:cNvSpPr>
            <a:spLocks noGrp="1"/>
          </p:cNvSpPr>
          <p:nvPr>
            <p:ph type="ftr" sz="quarter" idx="11"/>
          </p:nvPr>
        </p:nvSpPr>
        <p:spPr/>
        <p:txBody>
          <a:bodyPr/>
          <a:lstStyle/>
          <a:p>
            <a:pPr>
              <a:defRPr/>
            </a:pPr>
            <a:r>
              <a:rPr lang="en-US"/>
              <a:t>Chapter 9 - Programming to Interfaces</a:t>
            </a:r>
          </a:p>
        </p:txBody>
      </p:sp>
      <p:sp>
        <p:nvSpPr>
          <p:cNvPr id="4" name="Slide Number Placeholder 3">
            <a:extLst>
              <a:ext uri="{FF2B5EF4-FFF2-40B4-BE49-F238E27FC236}">
                <a16:creationId xmlns:a16="http://schemas.microsoft.com/office/drawing/2014/main" id="{B58415F2-B400-4F29-A262-C5F60E522756}"/>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8204E29-18B8-466F-A729-46A2CEB53E27}" type="slidenum">
              <a:rPr lang="en-US" altLang="en-US" sz="1400">
                <a:solidFill>
                  <a:schemeClr val="accent2"/>
                </a:solidFill>
                <a:latin typeface="Tahoma" panose="020B0604030504040204" pitchFamily="34" charset="0"/>
              </a:rPr>
              <a:pPr/>
              <a:t>19</a:t>
            </a:fld>
            <a:endParaRPr lang="en-US" altLang="en-US" sz="1400">
              <a:solidFill>
                <a:schemeClr val="accent2"/>
              </a:solidFill>
              <a:latin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4">
            <a:extLst>
              <a:ext uri="{FF2B5EF4-FFF2-40B4-BE49-F238E27FC236}">
                <a16:creationId xmlns:a16="http://schemas.microsoft.com/office/drawing/2014/main" id="{91FF4C91-0266-475C-9FCD-21261EED09C6}"/>
              </a:ext>
            </a:extLst>
          </p:cNvPr>
          <p:cNvSpPr>
            <a:spLocks noGrp="1" noChangeArrowheads="1"/>
          </p:cNvSpPr>
          <p:nvPr>
            <p:ph type="title"/>
          </p:nvPr>
        </p:nvSpPr>
        <p:spPr/>
        <p:txBody>
          <a:bodyPr/>
          <a:lstStyle/>
          <a:p>
            <a:r>
              <a:rPr lang="en-US" altLang="en-US"/>
              <a:t>What is an Interface?</a:t>
            </a:r>
          </a:p>
        </p:txBody>
      </p:sp>
      <p:sp>
        <p:nvSpPr>
          <p:cNvPr id="8200" name="Rectangle 5">
            <a:extLst>
              <a:ext uri="{FF2B5EF4-FFF2-40B4-BE49-F238E27FC236}">
                <a16:creationId xmlns:a16="http://schemas.microsoft.com/office/drawing/2014/main" id="{340FA88A-8FD7-4B55-8391-C8F1329980AA}"/>
              </a:ext>
            </a:extLst>
          </p:cNvPr>
          <p:cNvSpPr>
            <a:spLocks noGrp="1" noChangeArrowheads="1"/>
          </p:cNvSpPr>
          <p:nvPr>
            <p:ph sz="half" idx="1"/>
          </p:nvPr>
        </p:nvSpPr>
        <p:spPr>
          <a:xfrm>
            <a:off x="1600200" y="1295400"/>
            <a:ext cx="2438400" cy="1752600"/>
          </a:xfrm>
          <a:noFill/>
          <a:ln w="12700">
            <a:solidFill>
              <a:schemeClr val="tx1"/>
            </a:solidFill>
            <a:miter lim="800000"/>
            <a:headEnd/>
            <a:tailEnd/>
          </a:ln>
        </p:spPr>
        <p:txBody>
          <a:bodyPr/>
          <a:lstStyle/>
          <a:p>
            <a:pPr>
              <a:lnSpc>
                <a:spcPct val="80000"/>
              </a:lnSpc>
            </a:pPr>
            <a:endParaRPr lang="en-US" altLang="en-US" sz="1600" b="1" dirty="0"/>
          </a:p>
          <a:p>
            <a:pPr>
              <a:lnSpc>
                <a:spcPct val="80000"/>
              </a:lnSpc>
            </a:pPr>
            <a:r>
              <a:rPr lang="en-US" altLang="en-US" sz="1600" b="1" dirty="0"/>
              <a:t>First answer:</a:t>
            </a:r>
            <a:br>
              <a:rPr lang="en-US" altLang="en-US" sz="1600" b="1" dirty="0"/>
            </a:br>
            <a:br>
              <a:rPr lang="en-US" altLang="en-US" sz="1400" dirty="0"/>
            </a:br>
            <a:r>
              <a:rPr lang="en-US" altLang="en-US" sz="1400" dirty="0"/>
              <a:t>public members of a class</a:t>
            </a:r>
          </a:p>
        </p:txBody>
      </p:sp>
      <p:sp>
        <p:nvSpPr>
          <p:cNvPr id="8198" name="Rectangle 3">
            <a:extLst>
              <a:ext uri="{FF2B5EF4-FFF2-40B4-BE49-F238E27FC236}">
                <a16:creationId xmlns:a16="http://schemas.microsoft.com/office/drawing/2014/main" id="{11BA775A-157A-46CA-AF3D-C983C44FB78D}"/>
              </a:ext>
            </a:extLst>
          </p:cNvPr>
          <p:cNvSpPr>
            <a:spLocks noGrp="1" noChangeArrowheads="1"/>
          </p:cNvSpPr>
          <p:nvPr>
            <p:ph sz="half" idx="2"/>
          </p:nvPr>
        </p:nvSpPr>
        <p:spPr>
          <a:xfrm>
            <a:off x="4343400" y="365126"/>
            <a:ext cx="4419600" cy="6035673"/>
          </a:xfrm>
          <a:noFill/>
          <a:ln w="12700">
            <a:solidFill>
              <a:schemeClr val="tx1"/>
            </a:solidFill>
            <a:miter lim="800000"/>
            <a:headEnd/>
            <a:tailEnd/>
          </a:ln>
        </p:spPr>
        <p:txBody>
          <a:bodyPr>
            <a:noAutofit/>
          </a:bodyPr>
          <a:lstStyle/>
          <a:p>
            <a:pPr indent="-91440">
              <a:lnSpc>
                <a:spcPct val="100000"/>
              </a:lnSpc>
              <a:spcBef>
                <a:spcPts val="0"/>
              </a:spcBef>
              <a:buFont typeface="Symbol" panose="05050102010706020507" pitchFamily="18" charset="2"/>
              <a:buNone/>
            </a:pPr>
            <a:endParaRPr lang="en-US" altLang="en-US" sz="1100" dirty="0">
              <a:latin typeface="Consolas" panose="020B0609020204030204" pitchFamily="49" charset="0"/>
            </a:endParaRP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class </a:t>
            </a:r>
            <a:r>
              <a:rPr lang="en-US" altLang="en-US" sz="1100" dirty="0" err="1">
                <a:latin typeface="Consolas" panose="020B0609020204030204" pitchFamily="49" charset="0"/>
              </a:rPr>
              <a:t>fileInfo</a:t>
            </a:r>
            <a:r>
              <a:rPr lang="en-US" altLang="en-US" sz="1100" dirty="0">
                <a:latin typeface="Consolas" panose="020B0609020204030204" pitchFamily="49" charset="0"/>
              </a:rPr>
              <a:t> {</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friend class </a:t>
            </a:r>
            <a:r>
              <a:rPr lang="en-US" altLang="en-US" sz="1100" dirty="0" err="1">
                <a:latin typeface="Consolas" panose="020B0609020204030204" pitchFamily="49" charset="0"/>
              </a:rPr>
              <a:t>navig</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public:</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fileInfo</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fileInfo</a:t>
            </a:r>
            <a:r>
              <a:rPr lang="en-US" altLang="en-US" sz="1100" dirty="0">
                <a:latin typeface="Consolas" panose="020B0609020204030204" pitchFamily="49" charset="0"/>
              </a:rPr>
              <a:t>(</a:t>
            </a:r>
            <a:r>
              <a:rPr lang="en-US" altLang="en-US" sz="1100" dirty="0" err="1">
                <a:latin typeface="Consolas" panose="020B0609020204030204" pitchFamily="49" charset="0"/>
              </a:rPr>
              <a:t>const</a:t>
            </a:r>
            <a:r>
              <a:rPr lang="en-US" altLang="en-US" sz="1100" dirty="0">
                <a:latin typeface="Consolas" panose="020B0609020204030204" pitchFamily="49" charset="0"/>
              </a:rPr>
              <a:t> </a:t>
            </a:r>
            <a:r>
              <a:rPr lang="en-US" altLang="en-US" sz="1100" dirty="0" err="1">
                <a:latin typeface="Consolas" panose="020B0609020204030204" pitchFamily="49" charset="0"/>
              </a:rPr>
              <a:t>fileInfo</a:t>
            </a:r>
            <a:r>
              <a:rPr lang="en-US" altLang="en-US" sz="1100" dirty="0">
                <a:latin typeface="Consolas" panose="020B0609020204030204" pitchFamily="49" charset="0"/>
              </a:rPr>
              <a:t> &amp;fi);</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fileInfo</a:t>
            </a:r>
            <a:r>
              <a:rPr lang="en-US" altLang="en-US" sz="1100" dirty="0">
                <a:latin typeface="Consolas" panose="020B0609020204030204" pitchFamily="49" charset="0"/>
              </a:rPr>
              <a:t>(</a:t>
            </a:r>
            <a:r>
              <a:rPr lang="en-US" altLang="en-US" sz="1100" dirty="0" err="1">
                <a:latin typeface="Consolas" panose="020B0609020204030204" pitchFamily="49" charset="0"/>
              </a:rPr>
              <a:t>const</a:t>
            </a:r>
            <a:r>
              <a:rPr lang="en-US" altLang="en-US" sz="1100" dirty="0">
                <a:latin typeface="Consolas" panose="020B0609020204030204" pitchFamily="49" charset="0"/>
              </a:rPr>
              <a:t> </a:t>
            </a:r>
            <a:r>
              <a:rPr lang="en-US" altLang="en-US" sz="1100" dirty="0" err="1">
                <a:latin typeface="Consolas" panose="020B0609020204030204" pitchFamily="49" charset="0"/>
              </a:rPr>
              <a:t>std</a:t>
            </a:r>
            <a:r>
              <a:rPr lang="en-US" altLang="en-US" sz="1100" dirty="0">
                <a:latin typeface="Consolas" panose="020B0609020204030204" pitchFamily="49" charset="0"/>
              </a:rPr>
              <a:t>::string &amp;path);</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fileInfo</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bool </a:t>
            </a:r>
            <a:r>
              <a:rPr lang="en-US" altLang="en-US" sz="1100" dirty="0" err="1">
                <a:latin typeface="Consolas" panose="020B0609020204030204" pitchFamily="49" charset="0"/>
              </a:rPr>
              <a:t>firstFile</a:t>
            </a:r>
            <a:r>
              <a:rPr lang="en-US" altLang="en-US" sz="1100" dirty="0">
                <a:latin typeface="Consolas" panose="020B0609020204030204" pitchFamily="49" charset="0"/>
              </a:rPr>
              <a:t>(</a:t>
            </a:r>
            <a:r>
              <a:rPr lang="en-US" altLang="en-US" sz="1100" dirty="0" err="1">
                <a:latin typeface="Consolas" panose="020B0609020204030204" pitchFamily="49" charset="0"/>
              </a:rPr>
              <a:t>const</a:t>
            </a:r>
            <a:r>
              <a:rPr lang="en-US" altLang="en-US" sz="1100" dirty="0">
                <a:latin typeface="Consolas" panose="020B0609020204030204" pitchFamily="49" charset="0"/>
              </a:rPr>
              <a:t> </a:t>
            </a:r>
            <a:r>
              <a:rPr lang="en-US" altLang="en-US" sz="1100" dirty="0" err="1">
                <a:latin typeface="Consolas" panose="020B0609020204030204" pitchFamily="49" charset="0"/>
              </a:rPr>
              <a:t>std</a:t>
            </a:r>
            <a:r>
              <a:rPr lang="en-US" altLang="en-US" sz="1100" dirty="0">
                <a:latin typeface="Consolas" panose="020B0609020204030204" pitchFamily="49" charset="0"/>
              </a:rPr>
              <a:t>::string &amp;</a:t>
            </a:r>
            <a:r>
              <a:rPr lang="en-US" altLang="en-US" sz="1100" dirty="0" err="1">
                <a:latin typeface="Consolas" panose="020B0609020204030204" pitchFamily="49" charset="0"/>
              </a:rPr>
              <a:t>filePattern</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bool </a:t>
            </a:r>
            <a:r>
              <a:rPr lang="en-US" altLang="en-US" sz="1100" dirty="0" err="1">
                <a:latin typeface="Consolas" panose="020B0609020204030204" pitchFamily="49" charset="0"/>
              </a:rPr>
              <a:t>nextFile</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void </a:t>
            </a:r>
            <a:r>
              <a:rPr lang="en-US" altLang="en-US" sz="1100" dirty="0" err="1">
                <a:latin typeface="Consolas" panose="020B0609020204030204" pitchFamily="49" charset="0"/>
              </a:rPr>
              <a:t>closeFile</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 some members deleted for brevity</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std</a:t>
            </a:r>
            <a:r>
              <a:rPr lang="en-US" altLang="en-US" sz="1100" dirty="0">
                <a:latin typeface="Consolas" panose="020B0609020204030204" pitchFamily="49" charset="0"/>
              </a:rPr>
              <a:t>::string       date() </a:t>
            </a:r>
            <a:r>
              <a:rPr lang="en-US" altLang="en-US" sz="1100" dirty="0" err="1">
                <a:latin typeface="Consolas" panose="020B0609020204030204" pitchFamily="49" charset="0"/>
              </a:rPr>
              <a:t>const</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std</a:t>
            </a:r>
            <a:r>
              <a:rPr lang="en-US" altLang="en-US" sz="1100" dirty="0">
                <a:latin typeface="Consolas" panose="020B0609020204030204" pitchFamily="49" charset="0"/>
              </a:rPr>
              <a:t>::string       time() </a:t>
            </a:r>
            <a:r>
              <a:rPr lang="en-US" altLang="en-US" sz="1100" dirty="0" err="1">
                <a:latin typeface="Consolas" panose="020B0609020204030204" pitchFamily="49" charset="0"/>
              </a:rPr>
              <a:t>const</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std</a:t>
            </a:r>
            <a:r>
              <a:rPr lang="en-US" altLang="en-US" sz="1100" dirty="0">
                <a:latin typeface="Consolas" panose="020B0609020204030204" pitchFamily="49" charset="0"/>
              </a:rPr>
              <a:t>::string       attributes() </a:t>
            </a:r>
            <a:r>
              <a:rPr lang="en-US" altLang="en-US" sz="1100" dirty="0" err="1">
                <a:latin typeface="Consolas" panose="020B0609020204030204" pitchFamily="49" charset="0"/>
              </a:rPr>
              <a:t>const</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bool </a:t>
            </a:r>
            <a:r>
              <a:rPr lang="en-US" altLang="en-US" sz="1100" dirty="0" err="1">
                <a:latin typeface="Consolas" panose="020B0609020204030204" pitchFamily="49" charset="0"/>
              </a:rPr>
              <a:t>isArchive</a:t>
            </a:r>
            <a:r>
              <a:rPr lang="en-US" altLang="en-US" sz="1100" dirty="0">
                <a:latin typeface="Consolas" panose="020B0609020204030204" pitchFamily="49" charset="0"/>
              </a:rPr>
              <a:t>()     </a:t>
            </a:r>
            <a:r>
              <a:rPr lang="en-US" altLang="en-US" sz="1100" dirty="0" err="1">
                <a:latin typeface="Consolas" panose="020B0609020204030204" pitchFamily="49" charset="0"/>
              </a:rPr>
              <a:t>const</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bool </a:t>
            </a:r>
            <a:r>
              <a:rPr lang="en-US" altLang="en-US" sz="1100" dirty="0" err="1">
                <a:latin typeface="Consolas" panose="020B0609020204030204" pitchFamily="49" charset="0"/>
              </a:rPr>
              <a:t>isCompressed</a:t>
            </a:r>
            <a:r>
              <a:rPr lang="en-US" altLang="en-US" sz="1100" dirty="0">
                <a:latin typeface="Consolas" panose="020B0609020204030204" pitchFamily="49" charset="0"/>
              </a:rPr>
              <a:t>() </a:t>
            </a:r>
            <a:r>
              <a:rPr lang="en-US" altLang="en-US" sz="1100" dirty="0" err="1">
                <a:latin typeface="Consolas" panose="020B0609020204030204" pitchFamily="49" charset="0"/>
              </a:rPr>
              <a:t>const</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bool </a:t>
            </a:r>
            <a:r>
              <a:rPr lang="en-US" altLang="en-US" sz="1100" dirty="0" err="1">
                <a:latin typeface="Consolas" panose="020B0609020204030204" pitchFamily="49" charset="0"/>
              </a:rPr>
              <a:t>isDirectory</a:t>
            </a:r>
            <a:r>
              <a:rPr lang="en-US" altLang="en-US" sz="1100" dirty="0">
                <a:latin typeface="Consolas" panose="020B0609020204030204" pitchFamily="49" charset="0"/>
              </a:rPr>
              <a:t>()  </a:t>
            </a:r>
            <a:r>
              <a:rPr lang="en-US" altLang="en-US" sz="1100" dirty="0" err="1">
                <a:latin typeface="Consolas" panose="020B0609020204030204" pitchFamily="49" charset="0"/>
              </a:rPr>
              <a:t>const</a:t>
            </a: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 members deleted</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a:t>
            </a:r>
            <a:r>
              <a:rPr lang="en-US" altLang="en-US" sz="1100" dirty="0" err="1">
                <a:latin typeface="Consolas" panose="020B0609020204030204" pitchFamily="49" charset="0"/>
              </a:rPr>
              <a:t>std</a:t>
            </a:r>
            <a:r>
              <a:rPr lang="en-US" altLang="en-US" sz="1100" dirty="0">
                <a:latin typeface="Consolas" panose="020B0609020204030204" pitchFamily="49" charset="0"/>
              </a:rPr>
              <a:t>::string </a:t>
            </a:r>
            <a:r>
              <a:rPr lang="en-US" altLang="en-US" sz="1100" dirty="0" err="1">
                <a:latin typeface="Consolas" panose="020B0609020204030204" pitchFamily="49" charset="0"/>
              </a:rPr>
              <a:t>getPath</a:t>
            </a:r>
            <a:r>
              <a:rPr lang="en-US" altLang="en-US" sz="1100" dirty="0">
                <a:latin typeface="Consolas" panose="020B0609020204030204" pitchFamily="49" charset="0"/>
              </a:rPr>
              <a:t>(void);</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void </a:t>
            </a:r>
            <a:r>
              <a:rPr lang="en-US" altLang="en-US" sz="1100" dirty="0" err="1">
                <a:latin typeface="Consolas" panose="020B0609020204030204" pitchFamily="49" charset="0"/>
              </a:rPr>
              <a:t>setPath</a:t>
            </a:r>
            <a:r>
              <a:rPr lang="en-US" altLang="en-US" sz="1100" dirty="0">
                <a:latin typeface="Consolas" panose="020B0609020204030204" pitchFamily="49" charset="0"/>
              </a:rPr>
              <a:t>(</a:t>
            </a:r>
            <a:r>
              <a:rPr lang="en-US" altLang="en-US" sz="1100" dirty="0" err="1">
                <a:latin typeface="Consolas" panose="020B0609020204030204" pitchFamily="49" charset="0"/>
              </a:rPr>
              <a:t>const</a:t>
            </a:r>
            <a:r>
              <a:rPr lang="en-US" altLang="en-US" sz="1100" dirty="0">
                <a:latin typeface="Consolas" panose="020B0609020204030204" pitchFamily="49" charset="0"/>
              </a:rPr>
              <a:t> </a:t>
            </a:r>
            <a:r>
              <a:rPr lang="en-US" altLang="en-US" sz="1100" dirty="0" err="1">
                <a:latin typeface="Consolas" panose="020B0609020204030204" pitchFamily="49" charset="0"/>
              </a:rPr>
              <a:t>std</a:t>
            </a:r>
            <a:r>
              <a:rPr lang="en-US" altLang="en-US" sz="1100" dirty="0">
                <a:latin typeface="Consolas" panose="020B0609020204030204" pitchFamily="49" charset="0"/>
              </a:rPr>
              <a:t>::string &amp;s);</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private:</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  // private members deleted</a:t>
            </a:r>
          </a:p>
          <a:p>
            <a:pPr indent="-91440">
              <a:lnSpc>
                <a:spcPct val="100000"/>
              </a:lnSpc>
              <a:spcBef>
                <a:spcPts val="0"/>
              </a:spcBef>
              <a:buFont typeface="Symbol" panose="05050102010706020507" pitchFamily="18" charset="2"/>
              <a:buNone/>
            </a:pPr>
            <a:r>
              <a:rPr lang="en-US" altLang="en-US" sz="1100" dirty="0">
                <a:latin typeface="Consolas" panose="020B0609020204030204" pitchFamily="49" charset="0"/>
              </a:rPr>
              <a:t>};</a:t>
            </a:r>
          </a:p>
          <a:p>
            <a:pPr indent="-91440">
              <a:lnSpc>
                <a:spcPct val="100000"/>
              </a:lnSpc>
              <a:spcBef>
                <a:spcPts val="0"/>
              </a:spcBef>
              <a:buFont typeface="Symbol" panose="05050102010706020507" pitchFamily="18" charset="2"/>
              <a:buNone/>
            </a:pPr>
            <a:endParaRPr lang="en-US" altLang="en-US" sz="1100" dirty="0">
              <a:latin typeface="Consolas" panose="020B0609020204030204" pitchFamily="49" charset="0"/>
            </a:endParaRPr>
          </a:p>
          <a:p>
            <a:pPr indent="-91440">
              <a:lnSpc>
                <a:spcPct val="100000"/>
              </a:lnSpc>
              <a:spcBef>
                <a:spcPts val="0"/>
              </a:spcBef>
            </a:pPr>
            <a:endParaRPr lang="en-US" altLang="en-US" sz="1100" dirty="0">
              <a:latin typeface="Consolas" panose="020B0609020204030204" pitchFamily="49" charset="0"/>
            </a:endParaRPr>
          </a:p>
        </p:txBody>
      </p:sp>
      <p:sp>
        <p:nvSpPr>
          <p:cNvPr id="7" name="Footer Placeholder 4">
            <a:extLst>
              <a:ext uri="{FF2B5EF4-FFF2-40B4-BE49-F238E27FC236}">
                <a16:creationId xmlns:a16="http://schemas.microsoft.com/office/drawing/2014/main" id="{0ECA6103-D723-47CB-B205-DE185A0CE0BF}"/>
              </a:ext>
            </a:extLst>
          </p:cNvPr>
          <p:cNvSpPr>
            <a:spLocks noGrp="1"/>
          </p:cNvSpPr>
          <p:nvPr>
            <p:ph type="ftr" sz="quarter" idx="11"/>
          </p:nvPr>
        </p:nvSpPr>
        <p:spPr/>
        <p:txBody>
          <a:bodyPr/>
          <a:lstStyle/>
          <a:p>
            <a:pPr>
              <a:defRPr/>
            </a:pPr>
            <a:r>
              <a:rPr lang="en-US"/>
              <a:t>Chapter 9 - Programming to Interfaces</a:t>
            </a:r>
          </a:p>
        </p:txBody>
      </p:sp>
      <p:sp>
        <p:nvSpPr>
          <p:cNvPr id="8" name="Slide Number Placeholder 5">
            <a:extLst>
              <a:ext uri="{FF2B5EF4-FFF2-40B4-BE49-F238E27FC236}">
                <a16:creationId xmlns:a16="http://schemas.microsoft.com/office/drawing/2014/main" id="{39666D7C-4778-4E75-9DEA-AB62285F0686}"/>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A6F44A-DB51-4FFE-B1EA-0400EA0466B7}" type="slidenum">
              <a:rPr lang="en-US" altLang="en-US" sz="1400">
                <a:solidFill>
                  <a:schemeClr val="accent2"/>
                </a:solidFill>
                <a:latin typeface="Tahoma" panose="020B0604030504040204" pitchFamily="34" charset="0"/>
              </a:rPr>
              <a:pPr/>
              <a:t>2</a:t>
            </a:fld>
            <a:endParaRPr lang="en-US" altLang="en-US" sz="1400">
              <a:solidFill>
                <a:schemeClr val="accent2"/>
              </a:solidFill>
              <a:latin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4">
            <a:extLst>
              <a:ext uri="{FF2B5EF4-FFF2-40B4-BE49-F238E27FC236}">
                <a16:creationId xmlns:a16="http://schemas.microsoft.com/office/drawing/2014/main" id="{9E582252-3FDB-404F-8F0F-CCDAE0219E42}"/>
              </a:ext>
            </a:extLst>
          </p:cNvPr>
          <p:cNvSpPr>
            <a:spLocks noGrp="1" noChangeArrowheads="1"/>
          </p:cNvSpPr>
          <p:nvPr>
            <p:ph type="title"/>
          </p:nvPr>
        </p:nvSpPr>
        <p:spPr>
          <a:xfrm>
            <a:off x="628650" y="365127"/>
            <a:ext cx="3790950" cy="625474"/>
          </a:xfrm>
        </p:spPr>
        <p:txBody>
          <a:bodyPr/>
          <a:lstStyle/>
          <a:p>
            <a:r>
              <a:rPr lang="en-US" altLang="en-US" dirty="0"/>
              <a:t>What is an Interface?</a:t>
            </a:r>
          </a:p>
        </p:txBody>
      </p:sp>
      <p:sp>
        <p:nvSpPr>
          <p:cNvPr id="9223" name="Rectangle 5">
            <a:extLst>
              <a:ext uri="{FF2B5EF4-FFF2-40B4-BE49-F238E27FC236}">
                <a16:creationId xmlns:a16="http://schemas.microsoft.com/office/drawing/2014/main" id="{48DBF044-9C3C-452A-84FB-DC65401FC078}"/>
              </a:ext>
            </a:extLst>
          </p:cNvPr>
          <p:cNvSpPr>
            <a:spLocks noGrp="1" noChangeArrowheads="1"/>
          </p:cNvSpPr>
          <p:nvPr>
            <p:ph sz="half" idx="1"/>
          </p:nvPr>
        </p:nvSpPr>
        <p:spPr>
          <a:xfrm>
            <a:off x="1038225" y="1295400"/>
            <a:ext cx="2971800" cy="4572000"/>
          </a:xfrm>
          <a:noFill/>
          <a:ln w="12700">
            <a:solidFill>
              <a:schemeClr val="tx1"/>
            </a:solidFill>
            <a:miter lim="800000"/>
            <a:headEnd/>
            <a:tailEnd/>
          </a:ln>
        </p:spPr>
        <p:txBody>
          <a:bodyPr/>
          <a:lstStyle/>
          <a:p>
            <a:pPr>
              <a:lnSpc>
                <a:spcPct val="80000"/>
              </a:lnSpc>
            </a:pPr>
            <a:r>
              <a:rPr lang="en-US" altLang="en-US" sz="1600" b="1" dirty="0"/>
              <a:t>Second answer:</a:t>
            </a:r>
            <a:br>
              <a:rPr lang="en-US" altLang="en-US" sz="1600" b="1" dirty="0"/>
            </a:br>
            <a:br>
              <a:rPr lang="en-US" altLang="en-US" sz="1400" dirty="0"/>
            </a:br>
            <a:r>
              <a:rPr lang="en-US" altLang="en-US" sz="1400" dirty="0"/>
              <a:t>public members of a class plus global functions packaged with the class.</a:t>
            </a:r>
            <a:br>
              <a:rPr lang="en-US" altLang="en-US" sz="1400" dirty="0"/>
            </a:br>
            <a:br>
              <a:rPr lang="en-US" altLang="en-US" sz="1400" dirty="0"/>
            </a:br>
            <a:r>
              <a:rPr lang="en-US" altLang="en-US" sz="1400" dirty="0"/>
              <a:t>Packaged means in the same header file and in the same namespace.</a:t>
            </a:r>
            <a:br>
              <a:rPr lang="en-US" altLang="en-US" sz="1400" dirty="0"/>
            </a:br>
            <a:endParaRPr lang="en-US" altLang="en-US" sz="1400" dirty="0"/>
          </a:p>
          <a:p>
            <a:pPr>
              <a:lnSpc>
                <a:spcPct val="80000"/>
              </a:lnSpc>
            </a:pPr>
            <a:r>
              <a:rPr lang="en-US" altLang="en-US" sz="1400" b="1" dirty="0"/>
              <a:t>Interface Principle:</a:t>
            </a:r>
            <a:br>
              <a:rPr lang="en-US" altLang="en-US" sz="1400" b="1" dirty="0"/>
            </a:br>
            <a:br>
              <a:rPr lang="en-US" altLang="en-US" sz="1400" b="1" dirty="0"/>
            </a:br>
            <a:r>
              <a:rPr lang="en-US" altLang="en-US" sz="1400" b="1" dirty="0"/>
              <a:t>“</a:t>
            </a:r>
            <a:r>
              <a:rPr lang="en-US" altLang="en-US" sz="1400" dirty="0"/>
              <a:t>For a class X, all functions, including [global] functions, that both:</a:t>
            </a:r>
          </a:p>
          <a:p>
            <a:pPr lvl="1">
              <a:lnSpc>
                <a:spcPct val="80000"/>
              </a:lnSpc>
            </a:pPr>
            <a:r>
              <a:rPr lang="en-US" altLang="en-US" sz="1200" dirty="0"/>
              <a:t>Mention X</a:t>
            </a:r>
          </a:p>
          <a:p>
            <a:pPr lvl="1">
              <a:lnSpc>
                <a:spcPct val="80000"/>
              </a:lnSpc>
            </a:pPr>
            <a:r>
              <a:rPr lang="en-US" altLang="en-US" sz="1200" dirty="0"/>
              <a:t>Are supplied with X</a:t>
            </a:r>
          </a:p>
          <a:p>
            <a:pPr>
              <a:lnSpc>
                <a:spcPct val="80000"/>
              </a:lnSpc>
              <a:buFont typeface="Symbol" panose="05050102010706020507" pitchFamily="18" charset="2"/>
              <a:buNone/>
            </a:pPr>
            <a:r>
              <a:rPr lang="en-US" altLang="en-US" sz="1400" dirty="0"/>
              <a:t>	Are logically part of X, because they form part of the interface of X.”</a:t>
            </a:r>
            <a:br>
              <a:rPr lang="en-US" altLang="en-US" sz="1400" dirty="0"/>
            </a:br>
            <a:br>
              <a:rPr lang="en-US" altLang="en-US" sz="1400" dirty="0"/>
            </a:br>
            <a:r>
              <a:rPr lang="en-US" altLang="en-US" sz="1400" dirty="0"/>
              <a:t>Herb Sutter, Exceptional C++, Addison-Wesley, 2000</a:t>
            </a:r>
          </a:p>
        </p:txBody>
      </p:sp>
      <p:sp>
        <p:nvSpPr>
          <p:cNvPr id="9221" name="Rectangle 3">
            <a:extLst>
              <a:ext uri="{FF2B5EF4-FFF2-40B4-BE49-F238E27FC236}">
                <a16:creationId xmlns:a16="http://schemas.microsoft.com/office/drawing/2014/main" id="{BC08137A-E7C1-45F0-BDB7-19B98BBE0F9A}"/>
              </a:ext>
            </a:extLst>
          </p:cNvPr>
          <p:cNvSpPr>
            <a:spLocks noGrp="1" noChangeArrowheads="1"/>
          </p:cNvSpPr>
          <p:nvPr>
            <p:ph sz="half" idx="2"/>
          </p:nvPr>
        </p:nvSpPr>
        <p:spPr>
          <a:xfrm>
            <a:off x="4419600" y="412751"/>
            <a:ext cx="4343400" cy="5943600"/>
          </a:xfrm>
          <a:noFill/>
          <a:ln w="12700">
            <a:solidFill>
              <a:schemeClr val="tx1"/>
            </a:solidFill>
            <a:miter lim="800000"/>
            <a:headEnd/>
            <a:tailEnd/>
          </a:ln>
        </p:spPr>
        <p:txBody>
          <a:bodyPr lIns="182880" tIns="182880" rIns="182880" bIns="182880">
            <a:normAutofit lnSpcReduction="10000"/>
          </a:bodyPr>
          <a:lstStyle/>
          <a:p>
            <a:pPr>
              <a:lnSpc>
                <a:spcPct val="80000"/>
              </a:lnSpc>
              <a:buFont typeface="Symbol" panose="05050102010706020507" pitchFamily="18" charset="2"/>
              <a:buNone/>
            </a:pPr>
            <a:r>
              <a:rPr lang="en-US" altLang="en-US" sz="1200" dirty="0"/>
              <a:t>class </a:t>
            </a:r>
            <a:r>
              <a:rPr lang="en-US" altLang="en-US" sz="1200" dirty="0" err="1"/>
              <a:t>str</a:t>
            </a:r>
            <a:r>
              <a:rPr lang="en-US" altLang="en-US" sz="1200" dirty="0"/>
              <a:t> {</a:t>
            </a:r>
          </a:p>
          <a:p>
            <a:pPr>
              <a:lnSpc>
                <a:spcPct val="80000"/>
              </a:lnSpc>
              <a:buFont typeface="Symbol" panose="05050102010706020507" pitchFamily="18" charset="2"/>
              <a:buNone/>
            </a:pPr>
            <a:r>
              <a:rPr lang="en-US" altLang="en-US" sz="1200" dirty="0"/>
              <a:t>private:</a:t>
            </a:r>
          </a:p>
          <a:p>
            <a:pPr>
              <a:lnSpc>
                <a:spcPct val="80000"/>
              </a:lnSpc>
              <a:buFont typeface="Symbol" panose="05050102010706020507" pitchFamily="18" charset="2"/>
              <a:buNone/>
            </a:pPr>
            <a:r>
              <a:rPr lang="en-US" altLang="en-US" sz="1200" dirty="0"/>
              <a:t>  char *array;</a:t>
            </a:r>
          </a:p>
          <a:p>
            <a:pPr>
              <a:lnSpc>
                <a:spcPct val="80000"/>
              </a:lnSpc>
              <a:buFont typeface="Symbol" panose="05050102010706020507" pitchFamily="18" charset="2"/>
              <a:buNone/>
            </a:pPr>
            <a:r>
              <a:rPr lang="en-US" altLang="en-US" sz="1200" dirty="0"/>
              <a:t>  </a:t>
            </a:r>
            <a:r>
              <a:rPr lang="en-US" altLang="en-US" sz="1200" dirty="0" err="1"/>
              <a:t>int</a:t>
            </a:r>
            <a:r>
              <a:rPr lang="en-US" altLang="en-US" sz="1200" dirty="0"/>
              <a:t> </a:t>
            </a:r>
            <a:r>
              <a:rPr lang="en-US" altLang="en-US" sz="1200" dirty="0" err="1"/>
              <a:t>len</a:t>
            </a:r>
            <a:r>
              <a:rPr lang="en-US" altLang="en-US" sz="1200" dirty="0"/>
              <a:t>, max;</a:t>
            </a:r>
          </a:p>
          <a:p>
            <a:pPr>
              <a:lnSpc>
                <a:spcPct val="80000"/>
              </a:lnSpc>
              <a:buFont typeface="Symbol" panose="05050102010706020507" pitchFamily="18" charset="2"/>
              <a:buNone/>
            </a:pPr>
            <a:r>
              <a:rPr lang="en-US" altLang="en-US" sz="1200" dirty="0"/>
              <a:t>public:</a:t>
            </a:r>
          </a:p>
          <a:p>
            <a:pPr>
              <a:lnSpc>
                <a:spcPct val="80000"/>
              </a:lnSpc>
              <a:buFont typeface="Symbol" panose="05050102010706020507" pitchFamily="18" charset="2"/>
              <a:buNone/>
            </a:pPr>
            <a:r>
              <a:rPr lang="en-US" altLang="en-US" sz="1200" dirty="0"/>
              <a:t>  </a:t>
            </a:r>
            <a:r>
              <a:rPr lang="en-US" altLang="en-US" sz="1200" dirty="0" err="1"/>
              <a:t>str</a:t>
            </a:r>
            <a:r>
              <a:rPr lang="en-US" altLang="en-US" sz="1200" dirty="0"/>
              <a:t>(</a:t>
            </a:r>
            <a:r>
              <a:rPr lang="en-US" altLang="en-US" sz="1200" dirty="0" err="1"/>
              <a:t>int</a:t>
            </a:r>
            <a:r>
              <a:rPr lang="en-US" altLang="en-US" sz="1200" dirty="0"/>
              <a:t> n = 10);               	// void and size </a:t>
            </a:r>
            <a:r>
              <a:rPr lang="en-US" altLang="en-US" sz="1200" dirty="0" err="1"/>
              <a:t>ctor</a:t>
            </a:r>
            <a:endParaRPr lang="en-US" altLang="en-US" sz="1200" dirty="0"/>
          </a:p>
          <a:p>
            <a:pPr>
              <a:lnSpc>
                <a:spcPct val="80000"/>
              </a:lnSpc>
              <a:buFont typeface="Symbol" panose="05050102010706020507" pitchFamily="18" charset="2"/>
              <a:buNone/>
            </a:pPr>
            <a:r>
              <a:rPr lang="en-US" altLang="en-US" sz="1200" dirty="0"/>
              <a:t>  </a:t>
            </a:r>
            <a:r>
              <a:rPr lang="en-US" altLang="en-US" sz="1200" dirty="0" err="1"/>
              <a:t>str</a:t>
            </a:r>
            <a:r>
              <a:rPr lang="en-US" altLang="en-US" sz="1200" dirty="0"/>
              <a:t>(</a:t>
            </a:r>
            <a:r>
              <a:rPr lang="en-US" altLang="en-US" sz="1200" dirty="0" err="1"/>
              <a:t>const</a:t>
            </a:r>
            <a:r>
              <a:rPr lang="en-US" altLang="en-US" sz="1200" dirty="0"/>
              <a:t> </a:t>
            </a:r>
            <a:r>
              <a:rPr lang="en-US" altLang="en-US" sz="1200" dirty="0" err="1"/>
              <a:t>str</a:t>
            </a:r>
            <a:r>
              <a:rPr lang="en-US" altLang="en-US" sz="1200" dirty="0"/>
              <a:t> &amp;s);             	// copy </a:t>
            </a:r>
            <a:r>
              <a:rPr lang="en-US" altLang="en-US" sz="1200" dirty="0" err="1"/>
              <a:t>ctor</a:t>
            </a:r>
            <a:endParaRPr lang="en-US" altLang="en-US" sz="1200" dirty="0"/>
          </a:p>
          <a:p>
            <a:pPr>
              <a:lnSpc>
                <a:spcPct val="80000"/>
              </a:lnSpc>
              <a:buFont typeface="Symbol" panose="05050102010706020507" pitchFamily="18" charset="2"/>
              <a:buNone/>
            </a:pPr>
            <a:r>
              <a:rPr lang="en-US" altLang="en-US" sz="1200" dirty="0"/>
              <a:t>  </a:t>
            </a:r>
            <a:r>
              <a:rPr lang="en-US" altLang="en-US" sz="1200" dirty="0" err="1"/>
              <a:t>str</a:t>
            </a:r>
            <a:r>
              <a:rPr lang="en-US" altLang="en-US" sz="1200" dirty="0"/>
              <a:t>(</a:t>
            </a:r>
            <a:r>
              <a:rPr lang="en-US" altLang="en-US" sz="1200" dirty="0" err="1"/>
              <a:t>const</a:t>
            </a:r>
            <a:r>
              <a:rPr lang="en-US" altLang="en-US" sz="1200" dirty="0"/>
              <a:t> char *s);            	// promotion </a:t>
            </a:r>
            <a:r>
              <a:rPr lang="en-US" altLang="en-US" sz="1200" dirty="0" err="1"/>
              <a:t>ctor</a:t>
            </a:r>
            <a:endParaRPr lang="en-US" altLang="en-US" sz="1200" dirty="0"/>
          </a:p>
          <a:p>
            <a:pPr>
              <a:lnSpc>
                <a:spcPct val="80000"/>
              </a:lnSpc>
              <a:buFont typeface="Symbol" panose="05050102010706020507" pitchFamily="18" charset="2"/>
              <a:buNone/>
            </a:pPr>
            <a:r>
              <a:rPr lang="en-US" altLang="en-US" sz="1200" dirty="0"/>
              <a:t>  ~</a:t>
            </a:r>
            <a:r>
              <a:rPr lang="en-US" altLang="en-US" sz="1200" dirty="0" err="1"/>
              <a:t>str</a:t>
            </a:r>
            <a:r>
              <a:rPr lang="en-US" altLang="en-US" sz="1200" dirty="0"/>
              <a:t>();                        		// </a:t>
            </a:r>
            <a:r>
              <a:rPr lang="en-US" altLang="en-US" sz="1200" dirty="0" err="1"/>
              <a:t>dtor</a:t>
            </a:r>
            <a:endParaRPr lang="en-US" altLang="en-US" sz="1200" dirty="0"/>
          </a:p>
          <a:p>
            <a:pPr>
              <a:lnSpc>
                <a:spcPct val="80000"/>
              </a:lnSpc>
              <a:buFont typeface="Symbol" panose="05050102010706020507" pitchFamily="18" charset="2"/>
              <a:buNone/>
            </a:pPr>
            <a:r>
              <a:rPr lang="en-US" altLang="en-US" sz="1200" dirty="0"/>
              <a:t>  </a:t>
            </a:r>
            <a:r>
              <a:rPr lang="en-US" altLang="en-US" sz="1200" dirty="0" err="1"/>
              <a:t>str</a:t>
            </a:r>
            <a:r>
              <a:rPr lang="en-US" altLang="en-US" sz="1200" dirty="0"/>
              <a:t>&amp; operator=(</a:t>
            </a:r>
            <a:r>
              <a:rPr lang="en-US" altLang="en-US" sz="1200" dirty="0" err="1"/>
              <a:t>const</a:t>
            </a:r>
            <a:r>
              <a:rPr lang="en-US" altLang="en-US" sz="1200" dirty="0"/>
              <a:t> </a:t>
            </a:r>
            <a:r>
              <a:rPr lang="en-US" altLang="en-US" sz="1200" dirty="0" err="1"/>
              <a:t>str</a:t>
            </a:r>
            <a:r>
              <a:rPr lang="en-US" altLang="en-US" sz="1200" dirty="0"/>
              <a:t> &amp;s);  	// assignment operator</a:t>
            </a:r>
          </a:p>
          <a:p>
            <a:pPr>
              <a:lnSpc>
                <a:spcPct val="80000"/>
              </a:lnSpc>
              <a:buFont typeface="Symbol" panose="05050102010706020507" pitchFamily="18" charset="2"/>
              <a:buNone/>
            </a:pPr>
            <a:r>
              <a:rPr lang="en-US" altLang="en-US" sz="1200" dirty="0"/>
              <a:t>  char&amp; operator[](</a:t>
            </a:r>
            <a:r>
              <a:rPr lang="en-US" altLang="en-US" sz="1200" dirty="0" err="1"/>
              <a:t>int</a:t>
            </a:r>
            <a:r>
              <a:rPr lang="en-US" altLang="en-US" sz="1200" dirty="0"/>
              <a:t> n);       	// index operator</a:t>
            </a:r>
          </a:p>
          <a:p>
            <a:pPr>
              <a:lnSpc>
                <a:spcPct val="80000"/>
              </a:lnSpc>
              <a:buFont typeface="Symbol" panose="05050102010706020507" pitchFamily="18" charset="2"/>
              <a:buNone/>
            </a:pPr>
            <a:r>
              <a:rPr lang="en-US" altLang="en-US" sz="1200" dirty="0"/>
              <a:t>  char operator[](</a:t>
            </a:r>
            <a:r>
              <a:rPr lang="en-US" altLang="en-US" sz="1200" dirty="0" err="1"/>
              <a:t>int</a:t>
            </a:r>
            <a:r>
              <a:rPr lang="en-US" altLang="en-US" sz="1200" dirty="0"/>
              <a:t> n) </a:t>
            </a:r>
            <a:r>
              <a:rPr lang="en-US" altLang="en-US" sz="1200" dirty="0" err="1"/>
              <a:t>const</a:t>
            </a:r>
            <a:r>
              <a:rPr lang="en-US" altLang="en-US" sz="1200" dirty="0"/>
              <a:t>;        // index operator for </a:t>
            </a:r>
            <a:r>
              <a:rPr lang="en-US" altLang="en-US" sz="1200" dirty="0" err="1"/>
              <a:t>const</a:t>
            </a:r>
            <a:r>
              <a:rPr lang="en-US" altLang="en-US" sz="1200" dirty="0"/>
              <a:t> </a:t>
            </a:r>
            <a:r>
              <a:rPr lang="en-US" altLang="en-US" sz="1200" dirty="0" err="1"/>
              <a:t>str</a:t>
            </a:r>
            <a:endParaRPr lang="en-US" altLang="en-US" sz="1200" dirty="0"/>
          </a:p>
          <a:p>
            <a:pPr>
              <a:lnSpc>
                <a:spcPct val="80000"/>
              </a:lnSpc>
              <a:buFont typeface="Symbol" panose="05050102010706020507" pitchFamily="18" charset="2"/>
              <a:buNone/>
            </a:pPr>
            <a:r>
              <a:rPr lang="en-US" altLang="en-US" sz="1200" dirty="0"/>
              <a:t>  void operator+=(char </a:t>
            </a:r>
            <a:r>
              <a:rPr lang="en-US" altLang="en-US" sz="1200" dirty="0" err="1"/>
              <a:t>ch</a:t>
            </a:r>
            <a:r>
              <a:rPr lang="en-US" altLang="en-US" sz="1200" dirty="0"/>
              <a:t>);      	// append char</a:t>
            </a:r>
          </a:p>
          <a:p>
            <a:pPr>
              <a:lnSpc>
                <a:spcPct val="80000"/>
              </a:lnSpc>
              <a:buFont typeface="Symbol" panose="05050102010706020507" pitchFamily="18" charset="2"/>
              <a:buNone/>
            </a:pPr>
            <a:r>
              <a:rPr lang="en-US" altLang="en-US" sz="1200" dirty="0"/>
              <a:t>  void operator+=(</a:t>
            </a:r>
            <a:r>
              <a:rPr lang="en-US" altLang="en-US" sz="1200" dirty="0" err="1"/>
              <a:t>const</a:t>
            </a:r>
            <a:r>
              <a:rPr lang="en-US" altLang="en-US" sz="1200" dirty="0"/>
              <a:t> </a:t>
            </a:r>
            <a:r>
              <a:rPr lang="en-US" altLang="en-US" sz="1200" dirty="0" err="1"/>
              <a:t>str</a:t>
            </a:r>
            <a:r>
              <a:rPr lang="en-US" altLang="en-US" sz="1200" dirty="0"/>
              <a:t> &amp;s);	 // append </a:t>
            </a:r>
            <a:r>
              <a:rPr lang="en-US" altLang="en-US" sz="1200" dirty="0" err="1"/>
              <a:t>str</a:t>
            </a:r>
            <a:r>
              <a:rPr lang="en-US" altLang="en-US" sz="1200" dirty="0"/>
              <a:t> s</a:t>
            </a:r>
          </a:p>
          <a:p>
            <a:pPr>
              <a:lnSpc>
                <a:spcPct val="80000"/>
              </a:lnSpc>
              <a:buFont typeface="Symbol" panose="05050102010706020507" pitchFamily="18" charset="2"/>
              <a:buNone/>
            </a:pPr>
            <a:r>
              <a:rPr lang="en-US" altLang="en-US" sz="1200" dirty="0"/>
              <a:t>  </a:t>
            </a:r>
            <a:r>
              <a:rPr lang="en-US" altLang="en-US" sz="1200" dirty="0" err="1"/>
              <a:t>int</a:t>
            </a:r>
            <a:r>
              <a:rPr lang="en-US" altLang="en-US" sz="1200" dirty="0"/>
              <a:t> size() </a:t>
            </a:r>
            <a:r>
              <a:rPr lang="en-US" altLang="en-US" sz="1200" dirty="0" err="1"/>
              <a:t>const</a:t>
            </a:r>
            <a:r>
              <a:rPr lang="en-US" altLang="en-US" sz="1200" dirty="0"/>
              <a:t>;              	// return number of chars</a:t>
            </a:r>
          </a:p>
          <a:p>
            <a:pPr>
              <a:lnSpc>
                <a:spcPct val="80000"/>
              </a:lnSpc>
              <a:buFont typeface="Symbol" panose="05050102010706020507" pitchFamily="18" charset="2"/>
              <a:buNone/>
            </a:pPr>
            <a:r>
              <a:rPr lang="en-US" altLang="en-US" sz="1200" dirty="0"/>
              <a:t>  void flush();                  	// clear string contents</a:t>
            </a:r>
          </a:p>
          <a:p>
            <a:pPr>
              <a:lnSpc>
                <a:spcPct val="80000"/>
              </a:lnSpc>
              <a:buFont typeface="Symbol" panose="05050102010706020507" pitchFamily="18" charset="2"/>
              <a:buNone/>
            </a:pPr>
            <a:r>
              <a:rPr lang="en-US" altLang="en-US" sz="1200" dirty="0"/>
              <a:t>};</a:t>
            </a:r>
          </a:p>
          <a:p>
            <a:pPr>
              <a:lnSpc>
                <a:spcPct val="80000"/>
              </a:lnSpc>
              <a:buFont typeface="Symbol" panose="05050102010706020507" pitchFamily="18" charset="2"/>
              <a:buNone/>
            </a:pPr>
            <a:r>
              <a:rPr lang="en-US" altLang="en-US" sz="1200" dirty="0" err="1"/>
              <a:t>std</a:t>
            </a:r>
            <a:r>
              <a:rPr lang="en-US" altLang="en-US" sz="1200" dirty="0"/>
              <a:t>::</a:t>
            </a:r>
            <a:r>
              <a:rPr lang="en-US" altLang="en-US" sz="1200" dirty="0" err="1"/>
              <a:t>ostream</a:t>
            </a:r>
            <a:r>
              <a:rPr lang="en-US" altLang="en-US" sz="1200" dirty="0"/>
              <a:t>&amp; operator&lt;&lt;(</a:t>
            </a:r>
            <a:r>
              <a:rPr lang="en-US" altLang="en-US" sz="1200" dirty="0" err="1"/>
              <a:t>std</a:t>
            </a:r>
            <a:r>
              <a:rPr lang="en-US" altLang="en-US" sz="1200" dirty="0"/>
              <a:t>::</a:t>
            </a:r>
            <a:r>
              <a:rPr lang="en-US" altLang="en-US" sz="1200" dirty="0" err="1"/>
              <a:t>ostream</a:t>
            </a:r>
            <a:r>
              <a:rPr lang="en-US" altLang="en-US" sz="1200" dirty="0"/>
              <a:t>&amp; out, </a:t>
            </a:r>
            <a:r>
              <a:rPr lang="en-US" altLang="en-US" sz="1200" dirty="0" err="1"/>
              <a:t>const</a:t>
            </a:r>
            <a:r>
              <a:rPr lang="en-US" altLang="en-US" sz="1200" dirty="0"/>
              <a:t> </a:t>
            </a:r>
            <a:r>
              <a:rPr lang="en-US" altLang="en-US" sz="1200" dirty="0" err="1"/>
              <a:t>str</a:t>
            </a:r>
            <a:r>
              <a:rPr lang="en-US" altLang="en-US" sz="1200" dirty="0"/>
              <a:t> &amp;s);</a:t>
            </a:r>
          </a:p>
          <a:p>
            <a:pPr>
              <a:lnSpc>
                <a:spcPct val="80000"/>
              </a:lnSpc>
              <a:buFont typeface="Symbol" panose="05050102010706020507" pitchFamily="18" charset="2"/>
              <a:buNone/>
            </a:pPr>
            <a:endParaRPr lang="en-US" altLang="en-US" sz="1200" dirty="0"/>
          </a:p>
          <a:p>
            <a:pPr>
              <a:lnSpc>
                <a:spcPct val="80000"/>
              </a:lnSpc>
              <a:buFont typeface="Symbol" panose="05050102010706020507" pitchFamily="18" charset="2"/>
              <a:buNone/>
            </a:pPr>
            <a:endParaRPr lang="en-US" altLang="en-US" sz="1200" dirty="0">
              <a:latin typeface="Courier New" panose="02070309020205020404" pitchFamily="49" charset="0"/>
            </a:endParaRPr>
          </a:p>
        </p:txBody>
      </p:sp>
      <p:sp>
        <p:nvSpPr>
          <p:cNvPr id="6" name="Footer Placeholder 4">
            <a:extLst>
              <a:ext uri="{FF2B5EF4-FFF2-40B4-BE49-F238E27FC236}">
                <a16:creationId xmlns:a16="http://schemas.microsoft.com/office/drawing/2014/main" id="{2A4A0C2F-40A7-406C-ACA3-CE79A9CF6A56}"/>
              </a:ext>
            </a:extLst>
          </p:cNvPr>
          <p:cNvSpPr>
            <a:spLocks noGrp="1"/>
          </p:cNvSpPr>
          <p:nvPr>
            <p:ph type="ftr" sz="quarter" idx="11"/>
          </p:nvPr>
        </p:nvSpPr>
        <p:spPr/>
        <p:txBody>
          <a:bodyPr/>
          <a:lstStyle/>
          <a:p>
            <a:pPr>
              <a:defRPr/>
            </a:pPr>
            <a:r>
              <a:rPr lang="en-US"/>
              <a:t>Chapter 9 - Programming to Interfaces</a:t>
            </a:r>
          </a:p>
        </p:txBody>
      </p:sp>
      <p:sp>
        <p:nvSpPr>
          <p:cNvPr id="7" name="Slide Number Placeholder 5">
            <a:extLst>
              <a:ext uri="{FF2B5EF4-FFF2-40B4-BE49-F238E27FC236}">
                <a16:creationId xmlns:a16="http://schemas.microsoft.com/office/drawing/2014/main" id="{7C224C05-736C-4ADB-8630-8BCE94ED2CB6}"/>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3D3994-1C87-484E-93D8-573440E90ECB}" type="slidenum">
              <a:rPr lang="en-US" altLang="en-US" sz="1400">
                <a:solidFill>
                  <a:schemeClr val="accent2"/>
                </a:solidFill>
                <a:latin typeface="Tahoma" panose="020B0604030504040204" pitchFamily="34" charset="0"/>
              </a:rPr>
              <a:pPr/>
              <a:t>3</a:t>
            </a:fld>
            <a:endParaRPr lang="en-US" altLang="en-US" sz="1400">
              <a:solidFill>
                <a:schemeClr val="accent2"/>
              </a:solidFill>
              <a:latin typeface="Tahom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2D63F7C2-DB27-417F-865E-A9A2281B32BE}"/>
              </a:ext>
            </a:extLst>
          </p:cNvPr>
          <p:cNvSpPr>
            <a:spLocks noGrp="1" noChangeArrowheads="1"/>
          </p:cNvSpPr>
          <p:nvPr>
            <p:ph type="title"/>
          </p:nvPr>
        </p:nvSpPr>
        <p:spPr/>
        <p:txBody>
          <a:bodyPr/>
          <a:lstStyle/>
          <a:p>
            <a:r>
              <a:rPr lang="en-US" altLang="en-US"/>
              <a:t>Koenig Lookup</a:t>
            </a:r>
          </a:p>
        </p:txBody>
      </p:sp>
      <p:sp>
        <p:nvSpPr>
          <p:cNvPr id="10245" name="Rectangle 3">
            <a:extLst>
              <a:ext uri="{FF2B5EF4-FFF2-40B4-BE49-F238E27FC236}">
                <a16:creationId xmlns:a16="http://schemas.microsoft.com/office/drawing/2014/main" id="{55FCAE8D-02DE-4468-B148-78DE7B28B424}"/>
              </a:ext>
            </a:extLst>
          </p:cNvPr>
          <p:cNvSpPr>
            <a:spLocks noGrp="1" noChangeArrowheads="1"/>
          </p:cNvSpPr>
          <p:nvPr>
            <p:ph idx="1"/>
          </p:nvPr>
        </p:nvSpPr>
        <p:spPr/>
        <p:txBody>
          <a:bodyPr/>
          <a:lstStyle/>
          <a:p>
            <a:r>
              <a:rPr lang="en-US" altLang="en-US" dirty="0"/>
              <a:t>This second definition is consistent with Koenig Lookup:</a:t>
            </a:r>
            <a:br>
              <a:rPr lang="en-US" altLang="en-US" dirty="0"/>
            </a:br>
            <a:endParaRPr lang="en-US" altLang="en-US" sz="800" dirty="0"/>
          </a:p>
          <a:p>
            <a:r>
              <a:rPr lang="en-US" altLang="en-US" dirty="0"/>
              <a:t>Koenig Lookup:</a:t>
            </a:r>
            <a:br>
              <a:rPr lang="en-US" altLang="en-US" dirty="0"/>
            </a:br>
            <a:br>
              <a:rPr lang="en-US" altLang="en-US" sz="800" dirty="0"/>
            </a:br>
            <a:r>
              <a:rPr lang="en-US" altLang="en-US" dirty="0"/>
              <a:t>If you supply a function argument of class type, then to find the function name the compiler is required to look not just in the local or surrounding scopes, but also in the namespace that contains the argument’s type. [paraphrased from Sutter, ibid]</a:t>
            </a:r>
          </a:p>
          <a:p>
            <a:endParaRPr lang="en-US" altLang="en-US" sz="800" dirty="0"/>
          </a:p>
          <a:p>
            <a:r>
              <a:rPr lang="en-US" altLang="en-US" dirty="0"/>
              <a:t>For this reason, for the string class, packaged in namespace </a:t>
            </a:r>
            <a:r>
              <a:rPr lang="en-US" altLang="en-US" dirty="0" err="1"/>
              <a:t>std</a:t>
            </a:r>
            <a:r>
              <a:rPr lang="en-US" altLang="en-US" dirty="0"/>
              <a:t>, which has an operator&lt;&lt; we can say:</a:t>
            </a:r>
            <a:br>
              <a:rPr lang="en-US" altLang="en-US" dirty="0"/>
            </a:br>
            <a:br>
              <a:rPr lang="en-US" altLang="en-US" sz="800" dirty="0"/>
            </a:br>
            <a:r>
              <a:rPr lang="en-US" altLang="en-US" dirty="0"/>
              <a:t> 	</a:t>
            </a:r>
            <a:r>
              <a:rPr lang="en-US" altLang="en-US" dirty="0" err="1"/>
              <a:t>std</a:t>
            </a:r>
            <a:r>
              <a:rPr lang="en-US" altLang="en-US" dirty="0"/>
              <a:t>::</a:t>
            </a:r>
            <a:r>
              <a:rPr lang="en-US" altLang="en-US" dirty="0" err="1"/>
              <a:t>cout</a:t>
            </a:r>
            <a:r>
              <a:rPr lang="en-US" altLang="en-US" dirty="0"/>
              <a:t> &lt;&lt; </a:t>
            </a:r>
            <a:r>
              <a:rPr lang="en-US" altLang="en-US" dirty="0" err="1"/>
              <a:t>myString</a:t>
            </a:r>
            <a:r>
              <a:rPr lang="en-US" altLang="en-US" dirty="0"/>
              <a:t>;</a:t>
            </a:r>
            <a:br>
              <a:rPr lang="en-US" altLang="en-US" dirty="0"/>
            </a:br>
            <a:br>
              <a:rPr lang="en-US" altLang="en-US" sz="800" dirty="0"/>
            </a:br>
            <a:r>
              <a:rPr lang="en-US" altLang="en-US" dirty="0"/>
              <a:t>instead of:</a:t>
            </a:r>
            <a:br>
              <a:rPr lang="en-US" altLang="en-US" sz="800" dirty="0"/>
            </a:br>
            <a:br>
              <a:rPr lang="en-US" altLang="en-US" sz="800" dirty="0"/>
            </a:br>
            <a:r>
              <a:rPr lang="en-US" altLang="en-US" dirty="0"/>
              <a:t> 	</a:t>
            </a:r>
            <a:r>
              <a:rPr lang="en-US" altLang="en-US" dirty="0" err="1"/>
              <a:t>std</a:t>
            </a:r>
            <a:r>
              <a:rPr lang="en-US" altLang="en-US" dirty="0"/>
              <a:t>::operator&lt;&lt;(</a:t>
            </a:r>
            <a:r>
              <a:rPr lang="en-US" altLang="en-US" dirty="0" err="1"/>
              <a:t>std</a:t>
            </a:r>
            <a:r>
              <a:rPr lang="en-US" altLang="en-US" dirty="0"/>
              <a:t>::</a:t>
            </a:r>
            <a:r>
              <a:rPr lang="en-US" altLang="en-US" dirty="0" err="1"/>
              <a:t>cout</a:t>
            </a:r>
            <a:r>
              <a:rPr lang="en-US" altLang="en-US" dirty="0"/>
              <a:t>, </a:t>
            </a:r>
            <a:r>
              <a:rPr lang="en-US" altLang="en-US" dirty="0" err="1"/>
              <a:t>myString</a:t>
            </a:r>
            <a:r>
              <a:rPr lang="en-US" altLang="en-US" dirty="0"/>
              <a:t>);</a:t>
            </a:r>
          </a:p>
        </p:txBody>
      </p:sp>
      <p:sp>
        <p:nvSpPr>
          <p:cNvPr id="5" name="Footer Placeholder 3">
            <a:extLst>
              <a:ext uri="{FF2B5EF4-FFF2-40B4-BE49-F238E27FC236}">
                <a16:creationId xmlns:a16="http://schemas.microsoft.com/office/drawing/2014/main" id="{0E9FF06D-3506-4D43-9FD1-C3F8C478EF5D}"/>
              </a:ext>
            </a:extLst>
          </p:cNvPr>
          <p:cNvSpPr>
            <a:spLocks noGrp="1"/>
          </p:cNvSpPr>
          <p:nvPr>
            <p:ph type="ftr" sz="quarter" idx="11"/>
          </p:nvPr>
        </p:nvSpPr>
        <p:spPr/>
        <p:txBody>
          <a:bodyPr/>
          <a:lstStyle/>
          <a:p>
            <a:pPr>
              <a:defRPr/>
            </a:pPr>
            <a:r>
              <a:rPr lang="en-US"/>
              <a:t>Chapter 9 - Programming to Interfaces</a:t>
            </a:r>
          </a:p>
        </p:txBody>
      </p:sp>
      <p:sp>
        <p:nvSpPr>
          <p:cNvPr id="6" name="Slide Number Placeholder 4">
            <a:extLst>
              <a:ext uri="{FF2B5EF4-FFF2-40B4-BE49-F238E27FC236}">
                <a16:creationId xmlns:a16="http://schemas.microsoft.com/office/drawing/2014/main" id="{177412AE-09EC-4465-826D-64CCE6140778}"/>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CCA358E-FBF2-42AB-BD37-38F7CA724673}" type="slidenum">
              <a:rPr lang="en-US" altLang="en-US" sz="1400">
                <a:solidFill>
                  <a:schemeClr val="accent2"/>
                </a:solidFill>
                <a:latin typeface="Tahoma" panose="020B0604030504040204" pitchFamily="34" charset="0"/>
              </a:rPr>
              <a:pPr/>
              <a:t>4</a:t>
            </a:fld>
            <a:endParaRPr lang="en-US" altLang="en-US" sz="1400">
              <a:solidFill>
                <a:schemeClr val="accent2"/>
              </a:solidFill>
              <a:latin typeface="Tahoma" panose="020B0604030504040204" pitchFamily="34" charset="0"/>
            </a:endParaRPr>
          </a:p>
        </p:txBody>
      </p:sp>
      <p:sp>
        <p:nvSpPr>
          <p:cNvPr id="10246" name="AutoShape 4">
            <a:extLst>
              <a:ext uri="{FF2B5EF4-FFF2-40B4-BE49-F238E27FC236}">
                <a16:creationId xmlns:a16="http://schemas.microsoft.com/office/drawing/2014/main" id="{D2E18DBE-9BD5-4C5D-8946-847EE1AB9F6B}"/>
              </a:ext>
            </a:extLst>
          </p:cNvPr>
          <p:cNvSpPr>
            <a:spLocks noChangeArrowheads="1"/>
          </p:cNvSpPr>
          <p:nvPr/>
        </p:nvSpPr>
        <p:spPr bwMode="auto">
          <a:xfrm>
            <a:off x="6248400" y="4343400"/>
            <a:ext cx="2743200" cy="1371600"/>
          </a:xfrm>
          <a:prstGeom prst="wedgeRoundRectCallout">
            <a:avLst>
              <a:gd name="adj1" fmla="val -66148"/>
              <a:gd name="adj2" fmla="val 32060"/>
              <a:gd name="adj3" fmla="val 16667"/>
            </a:avLst>
          </a:prstGeom>
          <a:solidFill>
            <a:srgbClr val="A0364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solidFill>
                  <a:schemeClr val="bg1"/>
                </a:solidFill>
                <a:latin typeface="Tahoma" panose="020B0604030504040204" pitchFamily="34" charset="0"/>
              </a:rPr>
              <a:t>Without Koenig lookup we are forced to use  functional notation rather than operator notation to indicate that &lt;&lt; is in the </a:t>
            </a:r>
            <a:r>
              <a:rPr lang="en-US" altLang="en-US" sz="1400" dirty="0" err="1">
                <a:solidFill>
                  <a:schemeClr val="bg1"/>
                </a:solidFill>
                <a:latin typeface="Tahoma" panose="020B0604030504040204" pitchFamily="34" charset="0"/>
              </a:rPr>
              <a:t>std</a:t>
            </a:r>
            <a:r>
              <a:rPr lang="en-US" altLang="en-US" sz="1400" dirty="0">
                <a:solidFill>
                  <a:schemeClr val="bg1"/>
                </a:solidFill>
                <a:latin typeface="Tahoma" panose="020B0604030504040204" pitchFamily="34" charset="0"/>
              </a:rPr>
              <a:t> namespace.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73783D60-4048-4F84-A803-9CD01FE8327A}"/>
              </a:ext>
            </a:extLst>
          </p:cNvPr>
          <p:cNvSpPr>
            <a:spLocks noGrp="1" noChangeArrowheads="1"/>
          </p:cNvSpPr>
          <p:nvPr>
            <p:ph type="title"/>
          </p:nvPr>
        </p:nvSpPr>
        <p:spPr/>
        <p:txBody>
          <a:bodyPr/>
          <a:lstStyle/>
          <a:p>
            <a:r>
              <a:rPr lang="en-US" altLang="en-US" dirty="0"/>
              <a:t>What is an Interface?</a:t>
            </a:r>
          </a:p>
        </p:txBody>
      </p:sp>
      <p:sp>
        <p:nvSpPr>
          <p:cNvPr id="11269" name="Rectangle 3">
            <a:extLst>
              <a:ext uri="{FF2B5EF4-FFF2-40B4-BE49-F238E27FC236}">
                <a16:creationId xmlns:a16="http://schemas.microsoft.com/office/drawing/2014/main" id="{8DD4F5DC-0122-4AFB-8E97-95A55E0B648B}"/>
              </a:ext>
            </a:extLst>
          </p:cNvPr>
          <p:cNvSpPr>
            <a:spLocks noGrp="1" noChangeArrowheads="1"/>
          </p:cNvSpPr>
          <p:nvPr>
            <p:ph sz="half" idx="1"/>
          </p:nvPr>
        </p:nvSpPr>
        <p:spPr>
          <a:xfrm>
            <a:off x="685800" y="1371600"/>
            <a:ext cx="7696200" cy="1981200"/>
          </a:xfrm>
          <a:noFill/>
          <a:ln w="12700">
            <a:solidFill>
              <a:schemeClr val="tx1"/>
            </a:solidFill>
            <a:miter lim="800000"/>
            <a:headEnd/>
            <a:tailEnd/>
          </a:ln>
        </p:spPr>
        <p:txBody>
          <a:bodyPr lIns="182880" tIns="91440" bIns="91440">
            <a:normAutofit/>
          </a:bodyPr>
          <a:lstStyle/>
          <a:p>
            <a:pPr>
              <a:lnSpc>
                <a:spcPct val="90000"/>
              </a:lnSpc>
            </a:pPr>
            <a:r>
              <a:rPr lang="en-US" altLang="en-US" sz="1600" b="1" dirty="0"/>
              <a:t>Third Answer:</a:t>
            </a:r>
            <a:br>
              <a:rPr lang="en-US" altLang="en-US" sz="1600" b="1" dirty="0"/>
            </a:br>
            <a:br>
              <a:rPr lang="en-US" altLang="en-US" sz="800" dirty="0"/>
            </a:br>
            <a:r>
              <a:rPr lang="en-US" altLang="en-US" sz="1600" dirty="0"/>
              <a:t>Abstract class with no data members, no constructor and at least one pure virtual function.</a:t>
            </a:r>
            <a:endParaRPr lang="en-US" altLang="en-US" sz="800" dirty="0"/>
          </a:p>
          <a:p>
            <a:pPr lvl="1">
              <a:lnSpc>
                <a:spcPct val="90000"/>
              </a:lnSpc>
            </a:pPr>
            <a:r>
              <a:rPr lang="en-US" altLang="en-US" sz="1400" dirty="0"/>
              <a:t>An abstract class has the same role as a C# or Java interface.</a:t>
            </a:r>
            <a:endParaRPr lang="en-US" altLang="en-US" sz="800" dirty="0"/>
          </a:p>
          <a:p>
            <a:pPr lvl="1">
              <a:lnSpc>
                <a:spcPct val="90000"/>
              </a:lnSpc>
            </a:pPr>
            <a:r>
              <a:rPr lang="en-US" altLang="en-US" sz="1400" dirty="0"/>
              <a:t>It provides a means to use an implementation class but only binds to the abstraction provided by the interface.</a:t>
            </a:r>
          </a:p>
        </p:txBody>
      </p:sp>
      <p:sp>
        <p:nvSpPr>
          <p:cNvPr id="11270" name="Rectangle 4">
            <a:extLst>
              <a:ext uri="{FF2B5EF4-FFF2-40B4-BE49-F238E27FC236}">
                <a16:creationId xmlns:a16="http://schemas.microsoft.com/office/drawing/2014/main" id="{E87A7795-E163-4B1E-8560-3835A001C55C}"/>
              </a:ext>
            </a:extLst>
          </p:cNvPr>
          <p:cNvSpPr>
            <a:spLocks noGrp="1" noChangeArrowheads="1"/>
          </p:cNvSpPr>
          <p:nvPr>
            <p:ph sz="half" idx="2"/>
          </p:nvPr>
        </p:nvSpPr>
        <p:spPr>
          <a:xfrm>
            <a:off x="685800" y="3581400"/>
            <a:ext cx="7696200" cy="2667000"/>
          </a:xfrm>
          <a:noFill/>
          <a:ln w="12700">
            <a:solidFill>
              <a:schemeClr val="tx1"/>
            </a:solidFill>
            <a:miter lim="800000"/>
            <a:headEnd/>
            <a:tailEnd/>
          </a:ln>
        </p:spPr>
        <p:txBody>
          <a:bodyPr tIns="182880" rIns="182880" bIns="182880">
            <a:normAutofit fontScale="85000" lnSpcReduction="20000"/>
          </a:bodyPr>
          <a:lstStyle/>
          <a:p>
            <a:pPr lvl="1">
              <a:lnSpc>
                <a:spcPct val="90000"/>
              </a:lnSpc>
              <a:buFontTx/>
              <a:buNone/>
            </a:pPr>
            <a:r>
              <a:rPr lang="en-US" altLang="en-US" sz="1600" dirty="0">
                <a:latin typeface="Consolas" panose="020B0609020204030204" pitchFamily="49" charset="0"/>
              </a:rPr>
              <a:t>class </a:t>
            </a:r>
            <a:r>
              <a:rPr lang="en-US" altLang="en-US" sz="1600" dirty="0" err="1">
                <a:latin typeface="Consolas" panose="020B0609020204030204" pitchFamily="49" charset="0"/>
              </a:rPr>
              <a:t>ITest</a:t>
            </a:r>
            <a:r>
              <a:rPr lang="en-US" altLang="en-US" sz="1600" dirty="0">
                <a:latin typeface="Consolas" panose="020B0609020204030204" pitchFamily="49" charset="0"/>
              </a:rPr>
              <a:t> {</a:t>
            </a:r>
          </a:p>
          <a:p>
            <a:pPr lvl="1">
              <a:lnSpc>
                <a:spcPct val="90000"/>
              </a:lnSpc>
              <a:buFontTx/>
              <a:buNone/>
            </a:pPr>
            <a:r>
              <a:rPr lang="en-US" altLang="en-US" sz="1600" dirty="0">
                <a:latin typeface="Consolas" panose="020B0609020204030204" pitchFamily="49" charset="0"/>
              </a:rPr>
              <a:t>public:</a:t>
            </a:r>
          </a:p>
          <a:p>
            <a:pPr lvl="1">
              <a:lnSpc>
                <a:spcPct val="90000"/>
              </a:lnSpc>
              <a:buFontTx/>
              <a:buNone/>
            </a:pPr>
            <a:r>
              <a:rPr lang="en-US" altLang="en-US" sz="1600" dirty="0">
                <a:latin typeface="Consolas" panose="020B0609020204030204" pitchFamily="49" charset="0"/>
              </a:rPr>
              <a:t>  virtual ~</a:t>
            </a:r>
            <a:r>
              <a:rPr lang="en-US" altLang="en-US" sz="1600" dirty="0" err="1">
                <a:latin typeface="Consolas" panose="020B0609020204030204" pitchFamily="49" charset="0"/>
              </a:rPr>
              <a:t>ITest</a:t>
            </a:r>
            <a:r>
              <a:rPr lang="en-US" altLang="en-US" sz="1600" dirty="0">
                <a:latin typeface="Consolas" panose="020B0609020204030204" pitchFamily="49" charset="0"/>
              </a:rPr>
              <a:t>() {}</a:t>
            </a:r>
          </a:p>
          <a:p>
            <a:pPr lvl="1">
              <a:lnSpc>
                <a:spcPct val="90000"/>
              </a:lnSpc>
              <a:buFontTx/>
              <a:buNone/>
            </a:pPr>
            <a:r>
              <a:rPr lang="en-US" altLang="en-US" sz="1600" dirty="0">
                <a:latin typeface="Consolas" panose="020B0609020204030204" pitchFamily="49" charset="0"/>
              </a:rPr>
              <a:t>  static </a:t>
            </a:r>
            <a:r>
              <a:rPr lang="en-US" altLang="en-US" sz="1600" dirty="0" err="1">
                <a:latin typeface="Consolas" panose="020B0609020204030204" pitchFamily="49" charset="0"/>
              </a:rPr>
              <a:t>ITest</a:t>
            </a:r>
            <a:r>
              <a:rPr lang="en-US" altLang="en-US" sz="1600" dirty="0">
                <a:latin typeface="Consolas" panose="020B0609020204030204" pitchFamily="49" charset="0"/>
              </a:rPr>
              <a:t>* </a:t>
            </a:r>
            <a:r>
              <a:rPr lang="en-US" altLang="en-US" sz="1600" dirty="0" err="1">
                <a:latin typeface="Consolas" panose="020B0609020204030204" pitchFamily="49" charset="0"/>
              </a:rPr>
              <a:t>CreateTestImpl</a:t>
            </a:r>
            <a:r>
              <a:rPr lang="en-US" altLang="en-US" sz="1600" dirty="0">
                <a:latin typeface="Consolas" panose="020B0609020204030204" pitchFamily="49" charset="0"/>
              </a:rPr>
              <a:t>();</a:t>
            </a:r>
          </a:p>
          <a:p>
            <a:pPr lvl="1">
              <a:lnSpc>
                <a:spcPct val="90000"/>
              </a:lnSpc>
              <a:buFontTx/>
              <a:buNone/>
            </a:pPr>
            <a:r>
              <a:rPr lang="en-US" altLang="en-US" sz="1600" dirty="0">
                <a:latin typeface="Consolas" panose="020B0609020204030204" pitchFamily="49" charset="0"/>
              </a:rPr>
              <a:t>  virtual </a:t>
            </a:r>
            <a:r>
              <a:rPr lang="en-US" altLang="en-US" sz="1600" dirty="0" err="1">
                <a:latin typeface="Consolas" panose="020B0609020204030204" pitchFamily="49" charset="0"/>
              </a:rPr>
              <a:t>std</a:t>
            </a:r>
            <a:r>
              <a:rPr lang="en-US" altLang="en-US" sz="1600" dirty="0">
                <a:latin typeface="Consolas" panose="020B0609020204030204" pitchFamily="49" charset="0"/>
              </a:rPr>
              <a:t>::string ident()=0;</a:t>
            </a:r>
          </a:p>
          <a:p>
            <a:pPr lvl="1">
              <a:lnSpc>
                <a:spcPct val="90000"/>
              </a:lnSpc>
              <a:buFontTx/>
              <a:buNone/>
            </a:pPr>
            <a:r>
              <a:rPr lang="en-US" altLang="en-US" sz="1600" dirty="0">
                <a:latin typeface="Consolas" panose="020B0609020204030204" pitchFamily="49" charset="0"/>
              </a:rPr>
              <a:t>  virtual void </a:t>
            </a:r>
            <a:r>
              <a:rPr lang="en-US" altLang="en-US" sz="1600" dirty="0" err="1">
                <a:latin typeface="Consolas" panose="020B0609020204030204" pitchFamily="49" charset="0"/>
              </a:rPr>
              <a:t>addString</a:t>
            </a:r>
            <a:r>
              <a:rPr lang="en-US" altLang="en-US" sz="1600" dirty="0">
                <a:latin typeface="Consolas" panose="020B0609020204030204" pitchFamily="49" charset="0"/>
              </a:rPr>
              <a:t>(</a:t>
            </a:r>
            <a:r>
              <a:rPr lang="en-US" altLang="en-US" sz="1600" dirty="0" err="1">
                <a:latin typeface="Consolas" panose="020B0609020204030204" pitchFamily="49" charset="0"/>
              </a:rPr>
              <a:t>const</a:t>
            </a:r>
            <a:r>
              <a:rPr lang="en-US" altLang="en-US" sz="1600" dirty="0">
                <a:latin typeface="Consolas" panose="020B0609020204030204" pitchFamily="49" charset="0"/>
              </a:rPr>
              <a:t> </a:t>
            </a:r>
            <a:r>
              <a:rPr lang="en-US" altLang="en-US" sz="1600" dirty="0" err="1">
                <a:latin typeface="Consolas" panose="020B0609020204030204" pitchFamily="49" charset="0"/>
              </a:rPr>
              <a:t>std</a:t>
            </a:r>
            <a:r>
              <a:rPr lang="en-US" altLang="en-US" sz="1600" dirty="0">
                <a:latin typeface="Consolas" panose="020B0609020204030204" pitchFamily="49" charset="0"/>
              </a:rPr>
              <a:t>::string &amp;</a:t>
            </a:r>
            <a:r>
              <a:rPr lang="en-US" altLang="en-US" sz="1600" dirty="0" err="1">
                <a:latin typeface="Consolas" panose="020B0609020204030204" pitchFamily="49" charset="0"/>
              </a:rPr>
              <a:t>str</a:t>
            </a:r>
            <a:r>
              <a:rPr lang="en-US" altLang="en-US" sz="1600" dirty="0">
                <a:latin typeface="Consolas" panose="020B0609020204030204" pitchFamily="49" charset="0"/>
              </a:rPr>
              <a:t>)=0;</a:t>
            </a:r>
          </a:p>
          <a:p>
            <a:pPr lvl="1">
              <a:lnSpc>
                <a:spcPct val="90000"/>
              </a:lnSpc>
              <a:buFontTx/>
              <a:buNone/>
            </a:pPr>
            <a:r>
              <a:rPr lang="en-US" altLang="en-US" sz="1600" dirty="0">
                <a:latin typeface="Consolas" panose="020B0609020204030204" pitchFamily="49" charset="0"/>
              </a:rPr>
              <a:t>  virtual </a:t>
            </a:r>
            <a:r>
              <a:rPr lang="en-US" altLang="en-US" sz="1600" dirty="0" err="1">
                <a:latin typeface="Consolas" panose="020B0609020204030204" pitchFamily="49" charset="0"/>
              </a:rPr>
              <a:t>std</a:t>
            </a:r>
            <a:r>
              <a:rPr lang="en-US" altLang="en-US" sz="1600" dirty="0">
                <a:latin typeface="Consolas" panose="020B0609020204030204" pitchFamily="49" charset="0"/>
              </a:rPr>
              <a:t>::string </a:t>
            </a:r>
            <a:r>
              <a:rPr lang="en-US" altLang="en-US" sz="1600" dirty="0" err="1">
                <a:latin typeface="Consolas" panose="020B0609020204030204" pitchFamily="49" charset="0"/>
              </a:rPr>
              <a:t>getString</a:t>
            </a:r>
            <a:r>
              <a:rPr lang="en-US" altLang="en-US" sz="1600" dirty="0">
                <a:latin typeface="Consolas" panose="020B0609020204030204" pitchFamily="49" charset="0"/>
              </a:rPr>
              <a:t>()=0;</a:t>
            </a:r>
          </a:p>
          <a:p>
            <a:pPr lvl="1">
              <a:lnSpc>
                <a:spcPct val="90000"/>
              </a:lnSpc>
              <a:buFontTx/>
              <a:buNone/>
            </a:pPr>
            <a:r>
              <a:rPr lang="en-US" altLang="en-US" sz="1600" dirty="0">
                <a:latin typeface="Consolas" panose="020B0609020204030204" pitchFamily="49" charset="0"/>
              </a:rPr>
              <a:t>};</a:t>
            </a:r>
          </a:p>
          <a:p>
            <a:pPr lvl="1">
              <a:lnSpc>
                <a:spcPct val="90000"/>
              </a:lnSpc>
              <a:buFontTx/>
              <a:buNone/>
            </a:pPr>
            <a:endParaRPr lang="en-US" altLang="en-US" sz="1600" dirty="0">
              <a:latin typeface="Consolas" panose="020B0609020204030204" pitchFamily="49" charset="0"/>
            </a:endParaRPr>
          </a:p>
        </p:txBody>
      </p:sp>
      <p:sp>
        <p:nvSpPr>
          <p:cNvPr id="5" name="Footer Placeholder 4">
            <a:extLst>
              <a:ext uri="{FF2B5EF4-FFF2-40B4-BE49-F238E27FC236}">
                <a16:creationId xmlns:a16="http://schemas.microsoft.com/office/drawing/2014/main" id="{BFB85489-0099-4BEE-A25E-E26D561B310C}"/>
              </a:ext>
            </a:extLst>
          </p:cNvPr>
          <p:cNvSpPr>
            <a:spLocks noGrp="1"/>
          </p:cNvSpPr>
          <p:nvPr>
            <p:ph type="ftr" sz="quarter" idx="11"/>
          </p:nvPr>
        </p:nvSpPr>
        <p:spPr/>
        <p:txBody>
          <a:bodyPr/>
          <a:lstStyle/>
          <a:p>
            <a:pPr>
              <a:defRPr/>
            </a:pPr>
            <a:r>
              <a:rPr lang="en-US"/>
              <a:t>Chapter 9 - Programming to Interfaces</a:t>
            </a:r>
          </a:p>
        </p:txBody>
      </p:sp>
      <p:sp>
        <p:nvSpPr>
          <p:cNvPr id="6" name="Slide Number Placeholder 5">
            <a:extLst>
              <a:ext uri="{FF2B5EF4-FFF2-40B4-BE49-F238E27FC236}">
                <a16:creationId xmlns:a16="http://schemas.microsoft.com/office/drawing/2014/main" id="{2E07772A-98D0-4AFF-BD1C-A59EF7418460}"/>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31C1079-A0D7-432E-A06E-A439C8806AC0}" type="slidenum">
              <a:rPr lang="en-US" altLang="en-US" sz="1400">
                <a:solidFill>
                  <a:schemeClr val="accent2"/>
                </a:solidFill>
                <a:latin typeface="Tahoma" panose="020B0604030504040204" pitchFamily="34" charset="0"/>
              </a:rPr>
              <a:pPr/>
              <a:t>5</a:t>
            </a:fld>
            <a:endParaRPr lang="en-US" altLang="en-US" sz="1400">
              <a:solidFill>
                <a:schemeClr val="accent2"/>
              </a:solidFill>
              <a:latin typeface="Tahom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3154537C-F4F1-4E6D-9E82-0C5E8013E89C}"/>
              </a:ext>
            </a:extLst>
          </p:cNvPr>
          <p:cNvSpPr>
            <a:spLocks noGrp="1" noChangeArrowheads="1"/>
          </p:cNvSpPr>
          <p:nvPr>
            <p:ph type="title"/>
          </p:nvPr>
        </p:nvSpPr>
        <p:spPr/>
        <p:txBody>
          <a:bodyPr/>
          <a:lstStyle/>
          <a:p>
            <a:r>
              <a:rPr lang="en-US" altLang="en-US"/>
              <a:t>Note</a:t>
            </a:r>
          </a:p>
        </p:txBody>
      </p:sp>
      <p:sp>
        <p:nvSpPr>
          <p:cNvPr id="12293" name="Rectangle 3">
            <a:extLst>
              <a:ext uri="{FF2B5EF4-FFF2-40B4-BE49-F238E27FC236}">
                <a16:creationId xmlns:a16="http://schemas.microsoft.com/office/drawing/2014/main" id="{162DB630-F6F8-4C48-9BD4-519D16984546}"/>
              </a:ext>
            </a:extLst>
          </p:cNvPr>
          <p:cNvSpPr>
            <a:spLocks noGrp="1" noChangeArrowheads="1"/>
          </p:cNvSpPr>
          <p:nvPr>
            <p:ph idx="1"/>
          </p:nvPr>
        </p:nvSpPr>
        <p:spPr/>
        <p:txBody>
          <a:bodyPr/>
          <a:lstStyle/>
          <a:p>
            <a:r>
              <a:rPr lang="en-US" altLang="en-US" dirty="0"/>
              <a:t>For the remainder of this presentation, we will be using the third definition:</a:t>
            </a:r>
            <a:br>
              <a:rPr lang="en-US" altLang="en-US" dirty="0"/>
            </a:br>
            <a:endParaRPr lang="en-US" altLang="en-US" sz="1050" dirty="0"/>
          </a:p>
          <a:p>
            <a:pPr lvl="1"/>
            <a:r>
              <a:rPr lang="en-US" altLang="en-US" dirty="0"/>
              <a:t>An Interface is an abstract class with no data members and no constructors.</a:t>
            </a:r>
          </a:p>
        </p:txBody>
      </p:sp>
      <p:sp>
        <p:nvSpPr>
          <p:cNvPr id="4" name="Footer Placeholder 3">
            <a:extLst>
              <a:ext uri="{FF2B5EF4-FFF2-40B4-BE49-F238E27FC236}">
                <a16:creationId xmlns:a16="http://schemas.microsoft.com/office/drawing/2014/main" id="{5382CAB1-9BB1-4926-852D-CF8F99700046}"/>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E1676CF2-6F36-4DCB-8C56-12E5EEEEE7A5}"/>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5A396B-3905-48AA-A2E7-1B772E6D7B0E}" type="slidenum">
              <a:rPr lang="en-US" altLang="en-US" sz="1400">
                <a:solidFill>
                  <a:schemeClr val="accent2"/>
                </a:solidFill>
                <a:latin typeface="Tahoma" panose="020B0604030504040204" pitchFamily="34" charset="0"/>
              </a:rPr>
              <a:pPr/>
              <a:t>6</a:t>
            </a:fld>
            <a:endParaRPr lang="en-US" altLang="en-US" sz="1400">
              <a:solidFill>
                <a:schemeClr val="accent2"/>
              </a:solidFill>
              <a:latin typeface="Tahom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a:extLst>
              <a:ext uri="{FF2B5EF4-FFF2-40B4-BE49-F238E27FC236}">
                <a16:creationId xmlns:a16="http://schemas.microsoft.com/office/drawing/2014/main" id="{0F3E753D-828E-474E-8BE2-1F6FBB153722}"/>
              </a:ext>
            </a:extLst>
          </p:cNvPr>
          <p:cNvSpPr>
            <a:spLocks noGrp="1" noChangeArrowheads="1"/>
          </p:cNvSpPr>
          <p:nvPr>
            <p:ph type="title"/>
          </p:nvPr>
        </p:nvSpPr>
        <p:spPr/>
        <p:txBody>
          <a:bodyPr>
            <a:normAutofit/>
          </a:bodyPr>
          <a:lstStyle/>
          <a:p>
            <a:r>
              <a:rPr lang="en-US" altLang="en-US" sz="2800"/>
              <a:t>Design Layers</a:t>
            </a:r>
          </a:p>
        </p:txBody>
      </p:sp>
      <p:sp>
        <p:nvSpPr>
          <p:cNvPr id="13317" name="Rectangle 3">
            <a:extLst>
              <a:ext uri="{FF2B5EF4-FFF2-40B4-BE49-F238E27FC236}">
                <a16:creationId xmlns:a16="http://schemas.microsoft.com/office/drawing/2014/main" id="{07FBC821-14AC-41B7-A334-930E87EEF5FB}"/>
              </a:ext>
            </a:extLst>
          </p:cNvPr>
          <p:cNvSpPr>
            <a:spLocks noGrp="1" noChangeArrowheads="1"/>
          </p:cNvSpPr>
          <p:nvPr>
            <p:ph idx="1"/>
          </p:nvPr>
        </p:nvSpPr>
        <p:spPr>
          <a:solidFill>
            <a:schemeClr val="bg1"/>
          </a:solidFill>
        </p:spPr>
        <p:txBody>
          <a:bodyPr lIns="274320" rIns="274320">
            <a:normAutofit/>
          </a:bodyPr>
          <a:lstStyle/>
          <a:p>
            <a:r>
              <a:rPr lang="en-US" altLang="en-US" sz="1800" dirty="0"/>
              <a:t>It is very typical that a software design maps onto the three layers shown on the next slide.</a:t>
            </a:r>
          </a:p>
          <a:p>
            <a:pPr lvl="1"/>
            <a:r>
              <a:rPr lang="en-US" altLang="en-US" sz="1600" dirty="0"/>
              <a:t>Top down design determines a policy layer and top-level partitions of the implementation layer – very little OOD at this level.</a:t>
            </a:r>
          </a:p>
          <a:p>
            <a:pPr lvl="1"/>
            <a:r>
              <a:rPr lang="en-US" altLang="en-US" sz="1600" dirty="0"/>
              <a:t>Classes and class relationships dominate the implementation layer.  Polymorphism is an important tool to minimize coupling between components of this layer and with the utility layer.</a:t>
            </a:r>
          </a:p>
          <a:p>
            <a:pPr lvl="1"/>
            <a:r>
              <a:rPr lang="en-US" altLang="en-US" sz="1600" dirty="0"/>
              <a:t>Class encapsulation of data and operating system services, using bottoms up design, determines the utility layer.</a:t>
            </a:r>
          </a:p>
          <a:p>
            <a:pPr lvl="1"/>
            <a:r>
              <a:rPr lang="en-US" altLang="en-US" sz="1600" dirty="0"/>
              <a:t>This decomposition has the advantages that:</a:t>
            </a:r>
          </a:p>
          <a:p>
            <a:pPr lvl="2"/>
            <a:r>
              <a:rPr lang="en-US" altLang="en-US" sz="1400" dirty="0"/>
              <a:t>The policy layer is responsible for satisfying the application’s requirements.</a:t>
            </a:r>
          </a:p>
          <a:p>
            <a:pPr lvl="2"/>
            <a:r>
              <a:rPr lang="en-US" altLang="en-US" sz="1400" dirty="0"/>
              <a:t>The implementation layer partitions the program’s responsibilities into manageable chunks.</a:t>
            </a:r>
          </a:p>
          <a:p>
            <a:pPr lvl="2"/>
            <a:r>
              <a:rPr lang="en-US" altLang="en-US" sz="1400" dirty="0"/>
              <a:t>The utility layer is a rich source of reusable code.  It provides a lot of small simple services used to compose the implementation.</a:t>
            </a:r>
          </a:p>
          <a:p>
            <a:pPr lvl="1"/>
            <a:endParaRPr lang="en-US" altLang="en-US" sz="1600" dirty="0"/>
          </a:p>
        </p:txBody>
      </p:sp>
      <p:sp>
        <p:nvSpPr>
          <p:cNvPr id="4" name="Footer Placeholder 3">
            <a:extLst>
              <a:ext uri="{FF2B5EF4-FFF2-40B4-BE49-F238E27FC236}">
                <a16:creationId xmlns:a16="http://schemas.microsoft.com/office/drawing/2014/main" id="{AAD84246-70E0-4445-8F14-2D5D403F4756}"/>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F6DF7456-09F1-4D8C-8945-72BC225A86B5}"/>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EEEE9D-787A-41AB-A179-A410E80712A5}" type="slidenum">
              <a:rPr lang="en-US" altLang="en-US" sz="1400">
                <a:solidFill>
                  <a:schemeClr val="accent2"/>
                </a:solidFill>
                <a:latin typeface="Tahoma" panose="020B0604030504040204" pitchFamily="34" charset="0"/>
              </a:rPr>
              <a:pPr/>
              <a:t>7</a:t>
            </a:fld>
            <a:endParaRPr lang="en-US" altLang="en-US" sz="1400">
              <a:solidFill>
                <a:schemeClr val="accent2"/>
              </a:solidFill>
              <a:latin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5">
            <a:extLst>
              <a:ext uri="{FF2B5EF4-FFF2-40B4-BE49-F238E27FC236}">
                <a16:creationId xmlns:a16="http://schemas.microsoft.com/office/drawing/2014/main" id="{5CD035A0-2F4B-4997-AAF7-937DCD39D480}"/>
              </a:ext>
            </a:extLst>
          </p:cNvPr>
          <p:cNvSpPr>
            <a:spLocks noGrp="1" noChangeArrowheads="1"/>
          </p:cNvSpPr>
          <p:nvPr>
            <p:ph type="title"/>
          </p:nvPr>
        </p:nvSpPr>
        <p:spPr/>
        <p:txBody>
          <a:bodyPr/>
          <a:lstStyle/>
          <a:p>
            <a:r>
              <a:rPr lang="en-US" altLang="en-US" sz="2800"/>
              <a:t>Program Layers – Typical Decomposition</a:t>
            </a:r>
          </a:p>
        </p:txBody>
      </p:sp>
      <p:graphicFrame>
        <p:nvGraphicFramePr>
          <p:cNvPr id="1026" name="Object 4">
            <a:extLst>
              <a:ext uri="{FF2B5EF4-FFF2-40B4-BE49-F238E27FC236}">
                <a16:creationId xmlns:a16="http://schemas.microsoft.com/office/drawing/2014/main" id="{53D214AB-BD3E-4662-899A-E45419DE9572}"/>
              </a:ext>
            </a:extLst>
          </p:cNvPr>
          <p:cNvGraphicFramePr>
            <a:graphicFrameLocks noGrp="1" noChangeAspect="1"/>
          </p:cNvGraphicFramePr>
          <p:nvPr>
            <p:ph idx="1"/>
          </p:nvPr>
        </p:nvGraphicFramePr>
        <p:xfrm>
          <a:off x="1917700" y="381000"/>
          <a:ext cx="5535613" cy="5638800"/>
        </p:xfrm>
        <a:graphic>
          <a:graphicData uri="http://schemas.openxmlformats.org/presentationml/2006/ole">
            <mc:AlternateContent xmlns:mc="http://schemas.openxmlformats.org/markup-compatibility/2006">
              <mc:Choice xmlns:v="urn:schemas-microsoft-com:vml" Requires="v">
                <p:oleObj spid="_x0000_s1031" name="Visio" r:id="rId3" imgW="6098602" imgH="6213127" progId="Visio.Drawing.11">
                  <p:embed/>
                </p:oleObj>
              </mc:Choice>
              <mc:Fallback>
                <p:oleObj name="Visio" r:id="rId3" imgW="6098602" imgH="6213127"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7700" y="381000"/>
                        <a:ext cx="5535613"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Footer Placeholder 3">
            <a:extLst>
              <a:ext uri="{FF2B5EF4-FFF2-40B4-BE49-F238E27FC236}">
                <a16:creationId xmlns:a16="http://schemas.microsoft.com/office/drawing/2014/main" id="{594CBE0E-CD8B-46A4-B5CD-379D43CDB940}"/>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02D2DBF9-D9B2-4B57-93CB-914C1F8F367D}"/>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5A67027-C2CA-4806-8C25-E0D5DC3155A5}" type="slidenum">
              <a:rPr lang="en-US" altLang="en-US" sz="1400">
                <a:solidFill>
                  <a:schemeClr val="accent2"/>
                </a:solidFill>
                <a:latin typeface="Tahoma" panose="020B0604030504040204" pitchFamily="34" charset="0"/>
              </a:rPr>
              <a:pPr/>
              <a:t>8</a:t>
            </a:fld>
            <a:endParaRPr lang="en-US" altLang="en-US" sz="1400">
              <a:solidFill>
                <a:schemeClr val="accent2"/>
              </a:solidFill>
              <a:latin typeface="Tahom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a:extLst>
              <a:ext uri="{FF2B5EF4-FFF2-40B4-BE49-F238E27FC236}">
                <a16:creationId xmlns:a16="http://schemas.microsoft.com/office/drawing/2014/main" id="{53D06694-8495-4E1E-9690-29BBD4CC798F}"/>
              </a:ext>
            </a:extLst>
          </p:cNvPr>
          <p:cNvSpPr>
            <a:spLocks noGrp="1" noChangeArrowheads="1"/>
          </p:cNvSpPr>
          <p:nvPr>
            <p:ph type="title"/>
          </p:nvPr>
        </p:nvSpPr>
        <p:spPr/>
        <p:txBody>
          <a:bodyPr/>
          <a:lstStyle/>
          <a:p>
            <a:r>
              <a:rPr lang="en-US" altLang="en-US"/>
              <a:t>Problems with Layering</a:t>
            </a:r>
          </a:p>
        </p:txBody>
      </p:sp>
      <p:sp>
        <p:nvSpPr>
          <p:cNvPr id="14341" name="Rectangle 3">
            <a:extLst>
              <a:ext uri="{FF2B5EF4-FFF2-40B4-BE49-F238E27FC236}">
                <a16:creationId xmlns:a16="http://schemas.microsoft.com/office/drawing/2014/main" id="{6D91DF63-6F42-4A00-8CFF-8AA90A7E496A}"/>
              </a:ext>
            </a:extLst>
          </p:cNvPr>
          <p:cNvSpPr>
            <a:spLocks noGrp="1" noChangeArrowheads="1"/>
          </p:cNvSpPr>
          <p:nvPr>
            <p:ph idx="1"/>
          </p:nvPr>
        </p:nvSpPr>
        <p:spPr/>
        <p:txBody>
          <a:bodyPr/>
          <a:lstStyle/>
          <a:p>
            <a:r>
              <a:rPr lang="en-US" altLang="en-US"/>
              <a:t>There is one large disadvantage to this “vertical” layering:</a:t>
            </a:r>
          </a:p>
          <a:p>
            <a:pPr lvl="1"/>
            <a:r>
              <a:rPr lang="en-US" altLang="en-US"/>
              <a:t>Each layer is dependent on the layer below.</a:t>
            </a:r>
          </a:p>
          <a:p>
            <a:pPr lvl="2"/>
            <a:r>
              <a:rPr lang="en-US" altLang="en-US"/>
              <a:t>Policies need to create the objects that populate the implementation.</a:t>
            </a:r>
          </a:p>
          <a:p>
            <a:pPr lvl="2"/>
            <a:r>
              <a:rPr lang="en-US" altLang="en-US"/>
              <a:t>But, in order to create these objects, the policy layer must include header files of the implementation modules and so depend on the implementation of those classes.</a:t>
            </a:r>
          </a:p>
          <a:p>
            <a:pPr lvl="2"/>
            <a:r>
              <a:rPr lang="en-US" altLang="en-US"/>
              <a:t>But, the implementation is very volatile during development.  Fixing design flaws and latent errors can introduce changes into both the policy and utility layers.</a:t>
            </a:r>
          </a:p>
          <a:p>
            <a:pPr lvl="2"/>
            <a:r>
              <a:rPr lang="en-US" altLang="en-US"/>
              <a:t>The same comments apply to the implementation/utility layering.</a:t>
            </a:r>
            <a:br>
              <a:rPr lang="en-US" altLang="en-US"/>
            </a:br>
            <a:endParaRPr lang="en-US" altLang="en-US"/>
          </a:p>
          <a:p>
            <a:pPr lvl="1"/>
            <a:r>
              <a:rPr lang="en-US" altLang="en-US"/>
              <a:t>The need to include headers of unstable code means that the includer is also unstable and changes migrate throughtout the system – a very distressing situation for large systems.</a:t>
            </a:r>
          </a:p>
        </p:txBody>
      </p:sp>
      <p:sp>
        <p:nvSpPr>
          <p:cNvPr id="4" name="Footer Placeholder 3">
            <a:extLst>
              <a:ext uri="{FF2B5EF4-FFF2-40B4-BE49-F238E27FC236}">
                <a16:creationId xmlns:a16="http://schemas.microsoft.com/office/drawing/2014/main" id="{2BD57E91-A8DD-455B-88B9-E3FDE256478D}"/>
              </a:ext>
            </a:extLst>
          </p:cNvPr>
          <p:cNvSpPr>
            <a:spLocks noGrp="1"/>
          </p:cNvSpPr>
          <p:nvPr>
            <p:ph type="ftr" sz="quarter" idx="11"/>
          </p:nvPr>
        </p:nvSpPr>
        <p:spPr/>
        <p:txBody>
          <a:bodyPr/>
          <a:lstStyle/>
          <a:p>
            <a:pPr>
              <a:defRPr/>
            </a:pPr>
            <a:r>
              <a:rPr lang="en-US"/>
              <a:t>Chapter 9 - Programming to Interfaces</a:t>
            </a:r>
          </a:p>
        </p:txBody>
      </p:sp>
      <p:sp>
        <p:nvSpPr>
          <p:cNvPr id="5" name="Slide Number Placeholder 4">
            <a:extLst>
              <a:ext uri="{FF2B5EF4-FFF2-40B4-BE49-F238E27FC236}">
                <a16:creationId xmlns:a16="http://schemas.microsoft.com/office/drawing/2014/main" id="{B6ECC181-5FE1-4266-A675-E0B9F5F11DBF}"/>
              </a:ext>
            </a:extLst>
          </p:cNvPr>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557CD3-6F9B-4FAF-8A68-77E1CD0A5234}" type="slidenum">
              <a:rPr lang="en-US" altLang="en-US" sz="1400">
                <a:solidFill>
                  <a:schemeClr val="accent2"/>
                </a:solidFill>
                <a:latin typeface="Tahoma" panose="020B0604030504040204" pitchFamily="34" charset="0"/>
              </a:rPr>
              <a:pPr/>
              <a:t>9</a:t>
            </a:fld>
            <a:endParaRPr lang="en-US" altLang="en-US" sz="1400">
              <a:solidFill>
                <a:schemeClr val="accent2"/>
              </a:solidFill>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1180</TotalTime>
  <Words>1237</Words>
  <Application>Microsoft Office PowerPoint</Application>
  <PresentationFormat>On-screen Show (4:3)</PresentationFormat>
  <Paragraphs>173</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Times New Roman</vt:lpstr>
      <vt:lpstr>Arial</vt:lpstr>
      <vt:lpstr>Tahoma</vt:lpstr>
      <vt:lpstr>Symbol</vt:lpstr>
      <vt:lpstr>Courier New</vt:lpstr>
      <vt:lpstr>Office Theme</vt:lpstr>
      <vt:lpstr>Microsoft Visio Drawing</vt:lpstr>
      <vt:lpstr>Programming to Interfaces</vt:lpstr>
      <vt:lpstr>What is an Interface?</vt:lpstr>
      <vt:lpstr>What is an Interface?</vt:lpstr>
      <vt:lpstr>Koenig Lookup</vt:lpstr>
      <vt:lpstr>What is an Interface?</vt:lpstr>
      <vt:lpstr>Note</vt:lpstr>
      <vt:lpstr>Design Layers</vt:lpstr>
      <vt:lpstr>Program Layers – Typical Decomposition</vt:lpstr>
      <vt:lpstr>Problems with Layering</vt:lpstr>
      <vt:lpstr>Programming to Interfaces</vt:lpstr>
      <vt:lpstr>Binding to Interfaces, not Implementation</vt:lpstr>
      <vt:lpstr>Isolating Layers</vt:lpstr>
      <vt:lpstr>Using Object Factories to Isolate Layers</vt:lpstr>
      <vt:lpstr>Example Application</vt:lpstr>
      <vt:lpstr>PowerPoint Presentation</vt:lpstr>
      <vt:lpstr>Effect of Changes</vt:lpstr>
      <vt:lpstr>Changes to Interface</vt:lpstr>
      <vt:lpstr>Changes to Implementation</vt:lpstr>
      <vt:lpstr>End of Presentation</vt:lpstr>
    </vt:vector>
  </TitlesOfParts>
  <Company>Syracuse Software Technology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 Programming to Interfaces</dc:title>
  <dc:creator>Jim Fawcett</dc:creator>
  <cp:lastModifiedBy>James Fawcett</cp:lastModifiedBy>
  <cp:revision>17</cp:revision>
  <dcterms:created xsi:type="dcterms:W3CDTF">2002-01-12T16:15:21Z</dcterms:created>
  <dcterms:modified xsi:type="dcterms:W3CDTF">2017-09-02T16:43:46Z</dcterms:modified>
</cp:coreProperties>
</file>