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1"/>
  </p:sldMasterIdLst>
  <p:notesMasterIdLst>
    <p:notesMasterId r:id="rId28"/>
  </p:notesMasterIdLst>
  <p:handoutMasterIdLst>
    <p:handoutMasterId r:id="rId29"/>
  </p:handoutMasterIdLst>
  <p:sldIdLst>
    <p:sldId id="256" r:id="rId2"/>
    <p:sldId id="257" r:id="rId3"/>
    <p:sldId id="279" r:id="rId4"/>
    <p:sldId id="278" r:id="rId5"/>
    <p:sldId id="258" r:id="rId6"/>
    <p:sldId id="260" r:id="rId7"/>
    <p:sldId id="259" r:id="rId8"/>
    <p:sldId id="261" r:id="rId9"/>
    <p:sldId id="262" r:id="rId10"/>
    <p:sldId id="263" r:id="rId11"/>
    <p:sldId id="264" r:id="rId12"/>
    <p:sldId id="265" r:id="rId13"/>
    <p:sldId id="266" r:id="rId14"/>
    <p:sldId id="267" r:id="rId15"/>
    <p:sldId id="268" r:id="rId16"/>
    <p:sldId id="269" r:id="rId17"/>
    <p:sldId id="270" r:id="rId18"/>
    <p:sldId id="271" r:id="rId19"/>
    <p:sldId id="273" r:id="rId20"/>
    <p:sldId id="272" r:id="rId21"/>
    <p:sldId id="274" r:id="rId22"/>
    <p:sldId id="275" r:id="rId23"/>
    <p:sldId id="276"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81" autoAdjust="0"/>
  </p:normalViewPr>
  <p:slideViewPr>
    <p:cSldViewPr>
      <p:cViewPr varScale="1">
        <p:scale>
          <a:sx n="95" d="100"/>
          <a:sy n="95" d="100"/>
        </p:scale>
        <p:origin x="1540"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16"/>
    </p:cViewPr>
  </p:sorterViewPr>
  <p:notesViewPr>
    <p:cSldViewPr>
      <p:cViewPr varScale="1">
        <p:scale>
          <a:sx n="61" d="100"/>
          <a:sy n="61" d="100"/>
        </p:scale>
        <p:origin x="-1710"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DDC7D5C9-D05D-421D-AD50-B8B22A4B84F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US"/>
          </a:p>
        </p:txBody>
      </p:sp>
      <p:sp>
        <p:nvSpPr>
          <p:cNvPr id="108547" name="Rectangle 3">
            <a:extLst>
              <a:ext uri="{FF2B5EF4-FFF2-40B4-BE49-F238E27FC236}">
                <a16:creationId xmlns:a16="http://schemas.microsoft.com/office/drawing/2014/main" id="{6C6995D0-8950-4262-91EC-C867B3854723}"/>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US"/>
          </a:p>
        </p:txBody>
      </p:sp>
      <p:sp>
        <p:nvSpPr>
          <p:cNvPr id="108548" name="Rectangle 4">
            <a:extLst>
              <a:ext uri="{FF2B5EF4-FFF2-40B4-BE49-F238E27FC236}">
                <a16:creationId xmlns:a16="http://schemas.microsoft.com/office/drawing/2014/main" id="{B723AF4C-EF0C-4D30-B875-38904E88D3DC}"/>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US"/>
          </a:p>
        </p:txBody>
      </p:sp>
      <p:sp>
        <p:nvSpPr>
          <p:cNvPr id="108549" name="Rectangle 5">
            <a:extLst>
              <a:ext uri="{FF2B5EF4-FFF2-40B4-BE49-F238E27FC236}">
                <a16:creationId xmlns:a16="http://schemas.microsoft.com/office/drawing/2014/main" id="{5351D74F-9774-4CF2-891C-4BE53C4F6AFC}"/>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ADB92983-AFD1-48D0-9842-B6FC06EBBCF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612069E3-CFA9-483E-B38A-E777EDEFD58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ahoma" pitchFamily="34" charset="0"/>
              </a:defRPr>
            </a:lvl1pPr>
          </a:lstStyle>
          <a:p>
            <a:pPr>
              <a:defRPr/>
            </a:pPr>
            <a:endParaRPr lang="en-US"/>
          </a:p>
        </p:txBody>
      </p:sp>
      <p:sp>
        <p:nvSpPr>
          <p:cNvPr id="118787" name="Rectangle 3">
            <a:extLst>
              <a:ext uri="{FF2B5EF4-FFF2-40B4-BE49-F238E27FC236}">
                <a16:creationId xmlns:a16="http://schemas.microsoft.com/office/drawing/2014/main" id="{41C3DB3E-2B2B-487B-B778-03D91A8105BD}"/>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ahoma" pitchFamily="34" charset="0"/>
              </a:defRPr>
            </a:lvl1pPr>
          </a:lstStyle>
          <a:p>
            <a:pPr>
              <a:defRPr/>
            </a:pPr>
            <a:endParaRPr lang="en-US"/>
          </a:p>
        </p:txBody>
      </p:sp>
      <p:sp>
        <p:nvSpPr>
          <p:cNvPr id="2052" name="Rectangle 4">
            <a:extLst>
              <a:ext uri="{FF2B5EF4-FFF2-40B4-BE49-F238E27FC236}">
                <a16:creationId xmlns:a16="http://schemas.microsoft.com/office/drawing/2014/main" id="{F2484465-04FB-4225-9A4D-9EB8F85D85C7}"/>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a:extLst>
              <a:ext uri="{FF2B5EF4-FFF2-40B4-BE49-F238E27FC236}">
                <a16:creationId xmlns:a16="http://schemas.microsoft.com/office/drawing/2014/main" id="{F3670780-82E4-481E-8ADA-611B04536697}"/>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a:extLst>
              <a:ext uri="{FF2B5EF4-FFF2-40B4-BE49-F238E27FC236}">
                <a16:creationId xmlns:a16="http://schemas.microsoft.com/office/drawing/2014/main" id="{5F7FB99B-A9C8-40ED-9963-BFE000CECFF3}"/>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ahoma" pitchFamily="34" charset="0"/>
              </a:defRPr>
            </a:lvl1pPr>
          </a:lstStyle>
          <a:p>
            <a:pPr>
              <a:defRPr/>
            </a:pPr>
            <a:endParaRPr lang="en-US"/>
          </a:p>
        </p:txBody>
      </p:sp>
      <p:sp>
        <p:nvSpPr>
          <p:cNvPr id="118791" name="Rectangle 7">
            <a:extLst>
              <a:ext uri="{FF2B5EF4-FFF2-40B4-BE49-F238E27FC236}">
                <a16:creationId xmlns:a16="http://schemas.microsoft.com/office/drawing/2014/main" id="{4AD4EA2B-68E9-4A80-8A96-584EC045B4AD}"/>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Tahoma" panose="020B0604030504040204" pitchFamily="34" charset="0"/>
              </a:defRPr>
            </a:lvl1pPr>
          </a:lstStyle>
          <a:p>
            <a:pPr>
              <a:defRPr/>
            </a:pPr>
            <a:fld id="{C04A4713-4D9F-4077-8417-85580B47B59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68CF-4248-4050-A010-20CB91B352A5}"/>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99D2D3F-8B01-4357-8DDA-878D530D415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4E8A705-3D2A-4B0B-8776-62E0D1BD2A18}"/>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5" name="Footer Placeholder 4">
            <a:extLst>
              <a:ext uri="{FF2B5EF4-FFF2-40B4-BE49-F238E27FC236}">
                <a16:creationId xmlns:a16="http://schemas.microsoft.com/office/drawing/2014/main" id="{8C0A12F4-7894-4A98-8524-672F6B9ED879}"/>
              </a:ext>
            </a:extLst>
          </p:cNvPr>
          <p:cNvSpPr>
            <a:spLocks noGrp="1"/>
          </p:cNvSpPr>
          <p:nvPr>
            <p:ph type="ftr" sz="quarter" idx="11"/>
          </p:nvPr>
        </p:nvSpPr>
        <p:spPr/>
        <p:txBody>
          <a:bodyPr/>
          <a:lstStyle/>
          <a:p>
            <a:pPr>
              <a:defRPr/>
            </a:pPr>
            <a:r>
              <a:rPr lang="en-US"/>
              <a:t>Chapter 8 - Design Strategies</a:t>
            </a:r>
          </a:p>
        </p:txBody>
      </p:sp>
      <p:sp>
        <p:nvSpPr>
          <p:cNvPr id="6" name="Slide Number Placeholder 5">
            <a:extLst>
              <a:ext uri="{FF2B5EF4-FFF2-40B4-BE49-F238E27FC236}">
                <a16:creationId xmlns:a16="http://schemas.microsoft.com/office/drawing/2014/main" id="{BA8166A0-53FC-47E9-871C-34F7C327008F}"/>
              </a:ext>
            </a:extLst>
          </p:cNvPr>
          <p:cNvSpPr>
            <a:spLocks noGrp="1"/>
          </p:cNvSpPr>
          <p:nvPr>
            <p:ph type="sldNum" sz="quarter" idx="12"/>
          </p:nvPr>
        </p:nvSpPr>
        <p:spPr/>
        <p:txBody>
          <a:bodyPr/>
          <a:lstStyle/>
          <a:p>
            <a:pPr>
              <a:defRPr/>
            </a:pPr>
            <a:fld id="{7BB2E629-04E4-406B-8AB3-CC2AEC2800CF}" type="slidenum">
              <a:rPr lang="en-US" altLang="en-US" smtClean="0"/>
              <a:pPr>
                <a:defRPr/>
              </a:pPr>
              <a:t>‹#›</a:t>
            </a:fld>
            <a:endParaRPr lang="en-US" altLang="en-US"/>
          </a:p>
        </p:txBody>
      </p:sp>
    </p:spTree>
    <p:extLst>
      <p:ext uri="{BB962C8B-B14F-4D97-AF65-F5344CB8AC3E}">
        <p14:creationId xmlns:p14="http://schemas.microsoft.com/office/powerpoint/2010/main" val="3334530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58B9F-10C3-4830-B90B-D5FE63C2B1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B1D4D2-AA0A-4E0A-B5DC-970A56D070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EE474-8F04-4EDB-9832-485066BDC7FC}"/>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5" name="Footer Placeholder 4">
            <a:extLst>
              <a:ext uri="{FF2B5EF4-FFF2-40B4-BE49-F238E27FC236}">
                <a16:creationId xmlns:a16="http://schemas.microsoft.com/office/drawing/2014/main" id="{C8584161-A99B-45B7-AB0D-E1F648B50711}"/>
              </a:ext>
            </a:extLst>
          </p:cNvPr>
          <p:cNvSpPr>
            <a:spLocks noGrp="1"/>
          </p:cNvSpPr>
          <p:nvPr>
            <p:ph type="ftr" sz="quarter" idx="11"/>
          </p:nvPr>
        </p:nvSpPr>
        <p:spPr/>
        <p:txBody>
          <a:bodyPr/>
          <a:lstStyle/>
          <a:p>
            <a:pPr>
              <a:defRPr/>
            </a:pPr>
            <a:r>
              <a:rPr lang="en-US"/>
              <a:t>Chapter 8 - Design Strategies</a:t>
            </a:r>
          </a:p>
        </p:txBody>
      </p:sp>
      <p:sp>
        <p:nvSpPr>
          <p:cNvPr id="6" name="Slide Number Placeholder 5">
            <a:extLst>
              <a:ext uri="{FF2B5EF4-FFF2-40B4-BE49-F238E27FC236}">
                <a16:creationId xmlns:a16="http://schemas.microsoft.com/office/drawing/2014/main" id="{67329C7F-30FC-47DA-BEDE-8697C8A6B7A9}"/>
              </a:ext>
            </a:extLst>
          </p:cNvPr>
          <p:cNvSpPr>
            <a:spLocks noGrp="1"/>
          </p:cNvSpPr>
          <p:nvPr>
            <p:ph type="sldNum" sz="quarter" idx="12"/>
          </p:nvPr>
        </p:nvSpPr>
        <p:spPr/>
        <p:txBody>
          <a:bodyPr/>
          <a:lstStyle/>
          <a:p>
            <a:pPr>
              <a:defRPr/>
            </a:pPr>
            <a:fld id="{352C7F59-BB55-416A-8D2B-65C847AE7863}" type="slidenum">
              <a:rPr lang="en-US" altLang="en-US" smtClean="0"/>
              <a:pPr>
                <a:defRPr/>
              </a:pPr>
              <a:t>‹#›</a:t>
            </a:fld>
            <a:endParaRPr lang="en-US" altLang="en-US"/>
          </a:p>
        </p:txBody>
      </p:sp>
    </p:spTree>
    <p:extLst>
      <p:ext uri="{BB962C8B-B14F-4D97-AF65-F5344CB8AC3E}">
        <p14:creationId xmlns:p14="http://schemas.microsoft.com/office/powerpoint/2010/main" val="71915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2295E4-0919-4678-9464-C6D095AC141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1AB92EE-7F94-4485-8170-A58246F4D3C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AEDEB4-A834-4FF5-8AFE-05EDC7EB91AE}"/>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5" name="Footer Placeholder 4">
            <a:extLst>
              <a:ext uri="{FF2B5EF4-FFF2-40B4-BE49-F238E27FC236}">
                <a16:creationId xmlns:a16="http://schemas.microsoft.com/office/drawing/2014/main" id="{7F40788B-C6E8-4A2E-948F-C44C575F24CA}"/>
              </a:ext>
            </a:extLst>
          </p:cNvPr>
          <p:cNvSpPr>
            <a:spLocks noGrp="1"/>
          </p:cNvSpPr>
          <p:nvPr>
            <p:ph type="ftr" sz="quarter" idx="11"/>
          </p:nvPr>
        </p:nvSpPr>
        <p:spPr/>
        <p:txBody>
          <a:bodyPr/>
          <a:lstStyle/>
          <a:p>
            <a:pPr>
              <a:defRPr/>
            </a:pPr>
            <a:r>
              <a:rPr lang="en-US"/>
              <a:t>Chapter 8 - Design Strategies</a:t>
            </a:r>
          </a:p>
        </p:txBody>
      </p:sp>
      <p:sp>
        <p:nvSpPr>
          <p:cNvPr id="6" name="Slide Number Placeholder 5">
            <a:extLst>
              <a:ext uri="{FF2B5EF4-FFF2-40B4-BE49-F238E27FC236}">
                <a16:creationId xmlns:a16="http://schemas.microsoft.com/office/drawing/2014/main" id="{C1CC3F6C-E622-46D4-BAFF-3B9F9F758716}"/>
              </a:ext>
            </a:extLst>
          </p:cNvPr>
          <p:cNvSpPr>
            <a:spLocks noGrp="1"/>
          </p:cNvSpPr>
          <p:nvPr>
            <p:ph type="sldNum" sz="quarter" idx="12"/>
          </p:nvPr>
        </p:nvSpPr>
        <p:spPr/>
        <p:txBody>
          <a:bodyPr/>
          <a:lstStyle/>
          <a:p>
            <a:pPr>
              <a:defRPr/>
            </a:pPr>
            <a:fld id="{043B558B-E8BA-49A0-93BB-846208350560}" type="slidenum">
              <a:rPr lang="en-US" altLang="en-US" smtClean="0"/>
              <a:pPr>
                <a:defRPr/>
              </a:pPr>
              <a:t>‹#›</a:t>
            </a:fld>
            <a:endParaRPr lang="en-US" altLang="en-US"/>
          </a:p>
        </p:txBody>
      </p:sp>
    </p:spTree>
    <p:extLst>
      <p:ext uri="{BB962C8B-B14F-4D97-AF65-F5344CB8AC3E}">
        <p14:creationId xmlns:p14="http://schemas.microsoft.com/office/powerpoint/2010/main" val="255693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84DA1-CE65-468E-9872-2EF64435DC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2BC8B7-7D9E-43AE-ABFB-0A39442C33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9EF154-8B15-459F-9BCF-3FC020C4C244}"/>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5" name="Footer Placeholder 4">
            <a:extLst>
              <a:ext uri="{FF2B5EF4-FFF2-40B4-BE49-F238E27FC236}">
                <a16:creationId xmlns:a16="http://schemas.microsoft.com/office/drawing/2014/main" id="{464F1F05-D30C-4D41-9DAA-57EBA93F93C6}"/>
              </a:ext>
            </a:extLst>
          </p:cNvPr>
          <p:cNvSpPr>
            <a:spLocks noGrp="1"/>
          </p:cNvSpPr>
          <p:nvPr>
            <p:ph type="ftr" sz="quarter" idx="11"/>
          </p:nvPr>
        </p:nvSpPr>
        <p:spPr/>
        <p:txBody>
          <a:bodyPr/>
          <a:lstStyle/>
          <a:p>
            <a:pPr>
              <a:defRPr/>
            </a:pPr>
            <a:r>
              <a:rPr lang="en-US"/>
              <a:t>Chapter 8 - Design Strategies</a:t>
            </a:r>
          </a:p>
        </p:txBody>
      </p:sp>
      <p:sp>
        <p:nvSpPr>
          <p:cNvPr id="6" name="Slide Number Placeholder 5">
            <a:extLst>
              <a:ext uri="{FF2B5EF4-FFF2-40B4-BE49-F238E27FC236}">
                <a16:creationId xmlns:a16="http://schemas.microsoft.com/office/drawing/2014/main" id="{8B07B086-5693-42D0-B917-2C8DF819DF8C}"/>
              </a:ext>
            </a:extLst>
          </p:cNvPr>
          <p:cNvSpPr>
            <a:spLocks noGrp="1"/>
          </p:cNvSpPr>
          <p:nvPr>
            <p:ph type="sldNum" sz="quarter" idx="12"/>
          </p:nvPr>
        </p:nvSpPr>
        <p:spPr/>
        <p:txBody>
          <a:bodyPr/>
          <a:lstStyle/>
          <a:p>
            <a:pPr>
              <a:defRPr/>
            </a:pPr>
            <a:fld id="{FF8D2E1A-BFF3-44A4-A687-B598E2633105}" type="slidenum">
              <a:rPr lang="en-US" altLang="en-US" smtClean="0"/>
              <a:pPr>
                <a:defRPr/>
              </a:pPr>
              <a:t>‹#›</a:t>
            </a:fld>
            <a:endParaRPr lang="en-US" altLang="en-US"/>
          </a:p>
        </p:txBody>
      </p:sp>
    </p:spTree>
    <p:extLst>
      <p:ext uri="{BB962C8B-B14F-4D97-AF65-F5344CB8AC3E}">
        <p14:creationId xmlns:p14="http://schemas.microsoft.com/office/powerpoint/2010/main" val="3104135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39C79-E02A-4CA4-A497-7DD9D0D0C61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8EDA85AD-EBF5-4727-B664-F4E217742B3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BB2F4E5-C8A2-478E-A939-851E817A04B5}"/>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5" name="Footer Placeholder 4">
            <a:extLst>
              <a:ext uri="{FF2B5EF4-FFF2-40B4-BE49-F238E27FC236}">
                <a16:creationId xmlns:a16="http://schemas.microsoft.com/office/drawing/2014/main" id="{DF97354C-353B-4EE4-947B-91369B1A055D}"/>
              </a:ext>
            </a:extLst>
          </p:cNvPr>
          <p:cNvSpPr>
            <a:spLocks noGrp="1"/>
          </p:cNvSpPr>
          <p:nvPr>
            <p:ph type="ftr" sz="quarter" idx="11"/>
          </p:nvPr>
        </p:nvSpPr>
        <p:spPr/>
        <p:txBody>
          <a:bodyPr/>
          <a:lstStyle/>
          <a:p>
            <a:pPr>
              <a:defRPr/>
            </a:pPr>
            <a:r>
              <a:rPr lang="en-US"/>
              <a:t>Chapter 8 - Design Strategies</a:t>
            </a:r>
          </a:p>
        </p:txBody>
      </p:sp>
      <p:sp>
        <p:nvSpPr>
          <p:cNvPr id="6" name="Slide Number Placeholder 5">
            <a:extLst>
              <a:ext uri="{FF2B5EF4-FFF2-40B4-BE49-F238E27FC236}">
                <a16:creationId xmlns:a16="http://schemas.microsoft.com/office/drawing/2014/main" id="{A57C0F99-6931-4C10-812B-A01E6E59003D}"/>
              </a:ext>
            </a:extLst>
          </p:cNvPr>
          <p:cNvSpPr>
            <a:spLocks noGrp="1"/>
          </p:cNvSpPr>
          <p:nvPr>
            <p:ph type="sldNum" sz="quarter" idx="12"/>
          </p:nvPr>
        </p:nvSpPr>
        <p:spPr/>
        <p:txBody>
          <a:bodyPr/>
          <a:lstStyle/>
          <a:p>
            <a:pPr>
              <a:defRPr/>
            </a:pPr>
            <a:fld id="{50C8A0CA-91C5-4315-BE0C-66CB8ADB974D}" type="slidenum">
              <a:rPr lang="en-US" altLang="en-US" smtClean="0"/>
              <a:pPr>
                <a:defRPr/>
              </a:pPr>
              <a:t>‹#›</a:t>
            </a:fld>
            <a:endParaRPr lang="en-US" altLang="en-US"/>
          </a:p>
        </p:txBody>
      </p:sp>
    </p:spTree>
    <p:extLst>
      <p:ext uri="{BB962C8B-B14F-4D97-AF65-F5344CB8AC3E}">
        <p14:creationId xmlns:p14="http://schemas.microsoft.com/office/powerpoint/2010/main" val="251912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D5F23-194A-4EBB-B2F4-F7969B83FA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B80EF9-553E-4711-9189-76E9D45D4A9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E32F91-2DC6-403F-9FF0-9E17FA5649F0}"/>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4BEB23-8A85-42E9-8091-826FF092D4AB}"/>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6" name="Footer Placeholder 5">
            <a:extLst>
              <a:ext uri="{FF2B5EF4-FFF2-40B4-BE49-F238E27FC236}">
                <a16:creationId xmlns:a16="http://schemas.microsoft.com/office/drawing/2014/main" id="{3CAE2EB3-726A-492A-B02A-629DEFA655C0}"/>
              </a:ext>
            </a:extLst>
          </p:cNvPr>
          <p:cNvSpPr>
            <a:spLocks noGrp="1"/>
          </p:cNvSpPr>
          <p:nvPr>
            <p:ph type="ftr" sz="quarter" idx="11"/>
          </p:nvPr>
        </p:nvSpPr>
        <p:spPr/>
        <p:txBody>
          <a:bodyPr/>
          <a:lstStyle/>
          <a:p>
            <a:pPr>
              <a:defRPr/>
            </a:pPr>
            <a:r>
              <a:rPr lang="en-US"/>
              <a:t>Chapter 8 - Design Strategies</a:t>
            </a:r>
          </a:p>
        </p:txBody>
      </p:sp>
      <p:sp>
        <p:nvSpPr>
          <p:cNvPr id="7" name="Slide Number Placeholder 6">
            <a:extLst>
              <a:ext uri="{FF2B5EF4-FFF2-40B4-BE49-F238E27FC236}">
                <a16:creationId xmlns:a16="http://schemas.microsoft.com/office/drawing/2014/main" id="{07A19A19-B905-4A98-A070-E02455B516CA}"/>
              </a:ext>
            </a:extLst>
          </p:cNvPr>
          <p:cNvSpPr>
            <a:spLocks noGrp="1"/>
          </p:cNvSpPr>
          <p:nvPr>
            <p:ph type="sldNum" sz="quarter" idx="12"/>
          </p:nvPr>
        </p:nvSpPr>
        <p:spPr/>
        <p:txBody>
          <a:bodyPr/>
          <a:lstStyle/>
          <a:p>
            <a:pPr>
              <a:defRPr/>
            </a:pPr>
            <a:fld id="{CF52D8E5-2FEF-4A59-B030-0E8B0B139ECC}" type="slidenum">
              <a:rPr lang="en-US" altLang="en-US" smtClean="0"/>
              <a:pPr>
                <a:defRPr/>
              </a:pPr>
              <a:t>‹#›</a:t>
            </a:fld>
            <a:endParaRPr lang="en-US" altLang="en-US"/>
          </a:p>
        </p:txBody>
      </p:sp>
    </p:spTree>
    <p:extLst>
      <p:ext uri="{BB962C8B-B14F-4D97-AF65-F5344CB8AC3E}">
        <p14:creationId xmlns:p14="http://schemas.microsoft.com/office/powerpoint/2010/main" val="343785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5B2D-56DF-4433-B9C1-713A2BEE485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FF8DDE-DC4D-44B5-81F8-FBE213D7E56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0F4E4F99-AC93-4805-AF63-7F611287876C}"/>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22E74B-1F02-4C4D-84D4-34FF939B254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37D38396-8DAC-48FF-A573-2242047582C7}"/>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C5FDBB-B972-43DA-A28D-2DEDAD56E16A}"/>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8" name="Footer Placeholder 7">
            <a:extLst>
              <a:ext uri="{FF2B5EF4-FFF2-40B4-BE49-F238E27FC236}">
                <a16:creationId xmlns:a16="http://schemas.microsoft.com/office/drawing/2014/main" id="{F51BC873-94A1-4CCA-AD3A-46EC6579CBF3}"/>
              </a:ext>
            </a:extLst>
          </p:cNvPr>
          <p:cNvSpPr>
            <a:spLocks noGrp="1"/>
          </p:cNvSpPr>
          <p:nvPr>
            <p:ph type="ftr" sz="quarter" idx="11"/>
          </p:nvPr>
        </p:nvSpPr>
        <p:spPr/>
        <p:txBody>
          <a:bodyPr/>
          <a:lstStyle/>
          <a:p>
            <a:pPr>
              <a:defRPr/>
            </a:pPr>
            <a:r>
              <a:rPr lang="en-US"/>
              <a:t>Chapter 8 - Design Strategies</a:t>
            </a:r>
          </a:p>
        </p:txBody>
      </p:sp>
      <p:sp>
        <p:nvSpPr>
          <p:cNvPr id="9" name="Slide Number Placeholder 8">
            <a:extLst>
              <a:ext uri="{FF2B5EF4-FFF2-40B4-BE49-F238E27FC236}">
                <a16:creationId xmlns:a16="http://schemas.microsoft.com/office/drawing/2014/main" id="{F00D3D02-43AF-4988-AEA1-0F1711780E40}"/>
              </a:ext>
            </a:extLst>
          </p:cNvPr>
          <p:cNvSpPr>
            <a:spLocks noGrp="1"/>
          </p:cNvSpPr>
          <p:nvPr>
            <p:ph type="sldNum" sz="quarter" idx="12"/>
          </p:nvPr>
        </p:nvSpPr>
        <p:spPr/>
        <p:txBody>
          <a:bodyPr/>
          <a:lstStyle/>
          <a:p>
            <a:pPr>
              <a:defRPr/>
            </a:pPr>
            <a:fld id="{A12D3A7F-7C88-4B14-9DF2-0628D56E06F0}" type="slidenum">
              <a:rPr lang="en-US" altLang="en-US" smtClean="0"/>
              <a:pPr>
                <a:defRPr/>
              </a:pPr>
              <a:t>‹#›</a:t>
            </a:fld>
            <a:endParaRPr lang="en-US" altLang="en-US"/>
          </a:p>
        </p:txBody>
      </p:sp>
    </p:spTree>
    <p:extLst>
      <p:ext uri="{BB962C8B-B14F-4D97-AF65-F5344CB8AC3E}">
        <p14:creationId xmlns:p14="http://schemas.microsoft.com/office/powerpoint/2010/main" val="61260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2E0FB-9BDF-4666-8541-485590A312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C4B7C1-F27C-4FE8-90D9-222E7AE67E08}"/>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4" name="Footer Placeholder 3">
            <a:extLst>
              <a:ext uri="{FF2B5EF4-FFF2-40B4-BE49-F238E27FC236}">
                <a16:creationId xmlns:a16="http://schemas.microsoft.com/office/drawing/2014/main" id="{4BD4864D-418A-49BB-AC51-6BA2AD0142F2}"/>
              </a:ext>
            </a:extLst>
          </p:cNvPr>
          <p:cNvSpPr>
            <a:spLocks noGrp="1"/>
          </p:cNvSpPr>
          <p:nvPr>
            <p:ph type="ftr" sz="quarter" idx="11"/>
          </p:nvPr>
        </p:nvSpPr>
        <p:spPr/>
        <p:txBody>
          <a:bodyPr/>
          <a:lstStyle/>
          <a:p>
            <a:pPr>
              <a:defRPr/>
            </a:pPr>
            <a:r>
              <a:rPr lang="en-US"/>
              <a:t>Chapter 8 - Design Strategies</a:t>
            </a:r>
          </a:p>
        </p:txBody>
      </p:sp>
      <p:sp>
        <p:nvSpPr>
          <p:cNvPr id="5" name="Slide Number Placeholder 4">
            <a:extLst>
              <a:ext uri="{FF2B5EF4-FFF2-40B4-BE49-F238E27FC236}">
                <a16:creationId xmlns:a16="http://schemas.microsoft.com/office/drawing/2014/main" id="{3ADFDC14-BEE7-48D8-9E49-86EF6E8F2DF6}"/>
              </a:ext>
            </a:extLst>
          </p:cNvPr>
          <p:cNvSpPr>
            <a:spLocks noGrp="1"/>
          </p:cNvSpPr>
          <p:nvPr>
            <p:ph type="sldNum" sz="quarter" idx="12"/>
          </p:nvPr>
        </p:nvSpPr>
        <p:spPr/>
        <p:txBody>
          <a:bodyPr/>
          <a:lstStyle/>
          <a:p>
            <a:pPr>
              <a:defRPr/>
            </a:pPr>
            <a:fld id="{9AA08441-1D8E-4133-9436-B6A3B1A11FDA}" type="slidenum">
              <a:rPr lang="en-US" altLang="en-US" smtClean="0"/>
              <a:pPr>
                <a:defRPr/>
              </a:pPr>
              <a:t>‹#›</a:t>
            </a:fld>
            <a:endParaRPr lang="en-US" altLang="en-US"/>
          </a:p>
        </p:txBody>
      </p:sp>
    </p:spTree>
    <p:extLst>
      <p:ext uri="{BB962C8B-B14F-4D97-AF65-F5344CB8AC3E}">
        <p14:creationId xmlns:p14="http://schemas.microsoft.com/office/powerpoint/2010/main" val="201521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D4190C-F81F-4087-9D2C-C34AA36BCA6F}"/>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3" name="Footer Placeholder 2">
            <a:extLst>
              <a:ext uri="{FF2B5EF4-FFF2-40B4-BE49-F238E27FC236}">
                <a16:creationId xmlns:a16="http://schemas.microsoft.com/office/drawing/2014/main" id="{9E11AF9B-56F5-47EA-86B9-8C640D505945}"/>
              </a:ext>
            </a:extLst>
          </p:cNvPr>
          <p:cNvSpPr>
            <a:spLocks noGrp="1"/>
          </p:cNvSpPr>
          <p:nvPr>
            <p:ph type="ftr" sz="quarter" idx="11"/>
          </p:nvPr>
        </p:nvSpPr>
        <p:spPr/>
        <p:txBody>
          <a:bodyPr/>
          <a:lstStyle/>
          <a:p>
            <a:pPr>
              <a:defRPr/>
            </a:pPr>
            <a:r>
              <a:rPr lang="en-US"/>
              <a:t>Chapter 8 - Design Strategies</a:t>
            </a:r>
          </a:p>
        </p:txBody>
      </p:sp>
      <p:sp>
        <p:nvSpPr>
          <p:cNvPr id="4" name="Slide Number Placeholder 3">
            <a:extLst>
              <a:ext uri="{FF2B5EF4-FFF2-40B4-BE49-F238E27FC236}">
                <a16:creationId xmlns:a16="http://schemas.microsoft.com/office/drawing/2014/main" id="{283CF378-7704-4EB1-A055-EFA7D0A73FF2}"/>
              </a:ext>
            </a:extLst>
          </p:cNvPr>
          <p:cNvSpPr>
            <a:spLocks noGrp="1"/>
          </p:cNvSpPr>
          <p:nvPr>
            <p:ph type="sldNum" sz="quarter" idx="12"/>
          </p:nvPr>
        </p:nvSpPr>
        <p:spPr/>
        <p:txBody>
          <a:bodyPr/>
          <a:lstStyle/>
          <a:p>
            <a:pPr>
              <a:defRPr/>
            </a:pPr>
            <a:fld id="{A0D4F77D-78B6-4B0A-8D63-D5B406C9B8DD}" type="slidenum">
              <a:rPr lang="en-US" altLang="en-US" smtClean="0"/>
              <a:pPr>
                <a:defRPr/>
              </a:pPr>
              <a:t>‹#›</a:t>
            </a:fld>
            <a:endParaRPr lang="en-US" altLang="en-US"/>
          </a:p>
        </p:txBody>
      </p:sp>
    </p:spTree>
    <p:extLst>
      <p:ext uri="{BB962C8B-B14F-4D97-AF65-F5344CB8AC3E}">
        <p14:creationId xmlns:p14="http://schemas.microsoft.com/office/powerpoint/2010/main" val="2177200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505E9-E7BE-4B57-95EA-ABB0BC222C5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7BD33FB-518A-4B0A-8DEB-16C8B7373F3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E5788C-97E1-4A19-9900-9AE1B3D3C9F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82CEF6D-1357-4369-8257-E4027C5B30FD}"/>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6" name="Footer Placeholder 5">
            <a:extLst>
              <a:ext uri="{FF2B5EF4-FFF2-40B4-BE49-F238E27FC236}">
                <a16:creationId xmlns:a16="http://schemas.microsoft.com/office/drawing/2014/main" id="{6987F701-F220-46C1-8BA2-85820BDBDC9E}"/>
              </a:ext>
            </a:extLst>
          </p:cNvPr>
          <p:cNvSpPr>
            <a:spLocks noGrp="1"/>
          </p:cNvSpPr>
          <p:nvPr>
            <p:ph type="ftr" sz="quarter" idx="11"/>
          </p:nvPr>
        </p:nvSpPr>
        <p:spPr/>
        <p:txBody>
          <a:bodyPr/>
          <a:lstStyle/>
          <a:p>
            <a:pPr>
              <a:defRPr/>
            </a:pPr>
            <a:r>
              <a:rPr lang="en-US"/>
              <a:t>Chapter 8 - Design Strategies</a:t>
            </a:r>
          </a:p>
        </p:txBody>
      </p:sp>
      <p:sp>
        <p:nvSpPr>
          <p:cNvPr id="7" name="Slide Number Placeholder 6">
            <a:extLst>
              <a:ext uri="{FF2B5EF4-FFF2-40B4-BE49-F238E27FC236}">
                <a16:creationId xmlns:a16="http://schemas.microsoft.com/office/drawing/2014/main" id="{D761C993-2F4D-4069-BB63-B2C4F16FED32}"/>
              </a:ext>
            </a:extLst>
          </p:cNvPr>
          <p:cNvSpPr>
            <a:spLocks noGrp="1"/>
          </p:cNvSpPr>
          <p:nvPr>
            <p:ph type="sldNum" sz="quarter" idx="12"/>
          </p:nvPr>
        </p:nvSpPr>
        <p:spPr/>
        <p:txBody>
          <a:bodyPr/>
          <a:lstStyle/>
          <a:p>
            <a:pPr>
              <a:defRPr/>
            </a:pPr>
            <a:fld id="{38C6A8E2-9E00-42CA-ADED-C32368D3E790}" type="slidenum">
              <a:rPr lang="en-US" altLang="en-US" smtClean="0"/>
              <a:pPr>
                <a:defRPr/>
              </a:pPr>
              <a:t>‹#›</a:t>
            </a:fld>
            <a:endParaRPr lang="en-US" altLang="en-US"/>
          </a:p>
        </p:txBody>
      </p:sp>
    </p:spTree>
    <p:extLst>
      <p:ext uri="{BB962C8B-B14F-4D97-AF65-F5344CB8AC3E}">
        <p14:creationId xmlns:p14="http://schemas.microsoft.com/office/powerpoint/2010/main" val="311162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2CDA4-8F86-493B-A8A3-33A96723DB2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895EE83-8B5D-436F-B6D5-540150143A1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8CC5141C-7D90-44ED-8002-266D2BC74DA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498F6846-25ED-4BD2-B1BD-F3A9F27040BC}"/>
              </a:ext>
            </a:extLst>
          </p:cNvPr>
          <p:cNvSpPr>
            <a:spLocks noGrp="1"/>
          </p:cNvSpPr>
          <p:nvPr>
            <p:ph type="dt" sz="half" idx="10"/>
          </p:nvPr>
        </p:nvSpPr>
        <p:spPr/>
        <p:txBody>
          <a:bodyPr/>
          <a:lstStyle/>
          <a:p>
            <a:fld id="{C53B7FB3-E962-4521-BB8D-1794388EB185}" type="datetimeFigureOut">
              <a:rPr lang="en-US" smtClean="0"/>
              <a:t>9/20/2018</a:t>
            </a:fld>
            <a:endParaRPr lang="en-US"/>
          </a:p>
        </p:txBody>
      </p:sp>
      <p:sp>
        <p:nvSpPr>
          <p:cNvPr id="6" name="Footer Placeholder 5">
            <a:extLst>
              <a:ext uri="{FF2B5EF4-FFF2-40B4-BE49-F238E27FC236}">
                <a16:creationId xmlns:a16="http://schemas.microsoft.com/office/drawing/2014/main" id="{92BF32CF-8788-4CC0-B2BB-F88E0DF65392}"/>
              </a:ext>
            </a:extLst>
          </p:cNvPr>
          <p:cNvSpPr>
            <a:spLocks noGrp="1"/>
          </p:cNvSpPr>
          <p:nvPr>
            <p:ph type="ftr" sz="quarter" idx="11"/>
          </p:nvPr>
        </p:nvSpPr>
        <p:spPr/>
        <p:txBody>
          <a:bodyPr/>
          <a:lstStyle/>
          <a:p>
            <a:pPr>
              <a:defRPr/>
            </a:pPr>
            <a:r>
              <a:rPr lang="en-US"/>
              <a:t>Chapter 8 - Design Strategies</a:t>
            </a:r>
          </a:p>
        </p:txBody>
      </p:sp>
      <p:sp>
        <p:nvSpPr>
          <p:cNvPr id="7" name="Slide Number Placeholder 6">
            <a:extLst>
              <a:ext uri="{FF2B5EF4-FFF2-40B4-BE49-F238E27FC236}">
                <a16:creationId xmlns:a16="http://schemas.microsoft.com/office/drawing/2014/main" id="{FA4E6923-DCC0-4CBB-B607-6FC38D77AB8E}"/>
              </a:ext>
            </a:extLst>
          </p:cNvPr>
          <p:cNvSpPr>
            <a:spLocks noGrp="1"/>
          </p:cNvSpPr>
          <p:nvPr>
            <p:ph type="sldNum" sz="quarter" idx="12"/>
          </p:nvPr>
        </p:nvSpPr>
        <p:spPr/>
        <p:txBody>
          <a:bodyPr/>
          <a:lstStyle/>
          <a:p>
            <a:pPr>
              <a:defRPr/>
            </a:pPr>
            <a:fld id="{241D841F-24EC-4B76-84FF-78F28AAC64AC}" type="slidenum">
              <a:rPr lang="en-US" altLang="en-US" smtClean="0"/>
              <a:pPr>
                <a:defRPr/>
              </a:pPr>
              <a:t>‹#›</a:t>
            </a:fld>
            <a:endParaRPr lang="en-US" altLang="en-US"/>
          </a:p>
        </p:txBody>
      </p:sp>
    </p:spTree>
    <p:extLst>
      <p:ext uri="{BB962C8B-B14F-4D97-AF65-F5344CB8AC3E}">
        <p14:creationId xmlns:p14="http://schemas.microsoft.com/office/powerpoint/2010/main" val="129989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A18072-CB0E-47D2-B06C-749B974DB3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F7539DB-0B80-4E19-A443-3157FCEAB4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87EFB4-610F-4372-A7E6-492D3555EDF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53B7FB3-E962-4521-BB8D-1794388EB185}" type="datetimeFigureOut">
              <a:rPr lang="en-US" smtClean="0"/>
              <a:t>9/20/2018</a:t>
            </a:fld>
            <a:endParaRPr lang="en-US"/>
          </a:p>
        </p:txBody>
      </p:sp>
      <p:sp>
        <p:nvSpPr>
          <p:cNvPr id="5" name="Footer Placeholder 4">
            <a:extLst>
              <a:ext uri="{FF2B5EF4-FFF2-40B4-BE49-F238E27FC236}">
                <a16:creationId xmlns:a16="http://schemas.microsoft.com/office/drawing/2014/main" id="{EAFF5DF9-8EAE-4B2F-9ACD-6C23AF60AAD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Chapter 8 - Design Strategies</a:t>
            </a:r>
          </a:p>
        </p:txBody>
      </p:sp>
      <p:sp>
        <p:nvSpPr>
          <p:cNvPr id="6" name="Slide Number Placeholder 5">
            <a:extLst>
              <a:ext uri="{FF2B5EF4-FFF2-40B4-BE49-F238E27FC236}">
                <a16:creationId xmlns:a16="http://schemas.microsoft.com/office/drawing/2014/main" id="{72EDA05A-5F50-405A-8176-76AF0227C29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71B726C-1904-42A1-83F1-8A434BEFF6ED}" type="slidenum">
              <a:rPr lang="en-US" altLang="en-US" smtClean="0"/>
              <a:pPr>
                <a:defRPr/>
              </a:pPr>
              <a:t>‹#›</a:t>
            </a:fld>
            <a:endParaRPr lang="en-US" altLang="en-US"/>
          </a:p>
        </p:txBody>
      </p:sp>
    </p:spTree>
    <p:extLst>
      <p:ext uri="{BB962C8B-B14F-4D97-AF65-F5344CB8AC3E}">
        <p14:creationId xmlns:p14="http://schemas.microsoft.com/office/powerpoint/2010/main" val="1100363109"/>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4.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CAA0080-B758-46AA-927E-422DEBD0A749}"/>
              </a:ext>
            </a:extLst>
          </p:cNvPr>
          <p:cNvSpPr>
            <a:spLocks noGrp="1" noChangeArrowheads="1"/>
          </p:cNvSpPr>
          <p:nvPr>
            <p:ph type="ctrTitle"/>
          </p:nvPr>
        </p:nvSpPr>
        <p:spPr>
          <a:xfrm>
            <a:off x="685800" y="2130425"/>
            <a:ext cx="7772400" cy="1146175"/>
          </a:xfrm>
        </p:spPr>
        <p:txBody>
          <a:bodyPr anchor="ctr"/>
          <a:lstStyle/>
          <a:p>
            <a:r>
              <a:rPr lang="en-US" altLang="en-US" dirty="0"/>
              <a:t>Design Strategies</a:t>
            </a:r>
          </a:p>
        </p:txBody>
      </p:sp>
      <p:sp>
        <p:nvSpPr>
          <p:cNvPr id="4099" name="Rectangle 3">
            <a:extLst>
              <a:ext uri="{FF2B5EF4-FFF2-40B4-BE49-F238E27FC236}">
                <a16:creationId xmlns:a16="http://schemas.microsoft.com/office/drawing/2014/main" id="{91CF1D0F-098A-405F-957D-60A7165CAC30}"/>
              </a:ext>
            </a:extLst>
          </p:cNvPr>
          <p:cNvSpPr>
            <a:spLocks noGrp="1" noChangeArrowheads="1"/>
          </p:cNvSpPr>
          <p:nvPr>
            <p:ph type="subTitle" idx="1"/>
          </p:nvPr>
        </p:nvSpPr>
        <p:spPr/>
        <p:txBody>
          <a:bodyPr/>
          <a:lstStyle/>
          <a:p>
            <a:r>
              <a:rPr lang="en-US" altLang="en-US"/>
              <a:t>Jim Fawcett</a:t>
            </a:r>
          </a:p>
          <a:p>
            <a:r>
              <a:rPr lang="en-US" altLang="en-US"/>
              <a:t>CSE687 – Object Oriented Design</a:t>
            </a:r>
          </a:p>
          <a:p>
            <a:r>
              <a:rPr lang="en-US" altLang="en-US"/>
              <a:t>Spring 2015</a:t>
            </a:r>
          </a:p>
        </p:txBody>
      </p:sp>
      <p:sp>
        <p:nvSpPr>
          <p:cNvPr id="4100" name="Text Box 4">
            <a:extLst>
              <a:ext uri="{FF2B5EF4-FFF2-40B4-BE49-F238E27FC236}">
                <a16:creationId xmlns:a16="http://schemas.microsoft.com/office/drawing/2014/main" id="{152B2F80-2B7E-4171-B079-0D7AC63B2689}"/>
              </a:ext>
            </a:extLst>
          </p:cNvPr>
          <p:cNvSpPr txBox="1">
            <a:spLocks noChangeArrowheads="1"/>
          </p:cNvSpPr>
          <p:nvPr/>
        </p:nvSpPr>
        <p:spPr bwMode="auto">
          <a:xfrm>
            <a:off x="1447800" y="609600"/>
            <a:ext cx="59801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b="1"/>
              <a:t>CSE687 – Object Oriented Design Class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a:extLst>
              <a:ext uri="{FF2B5EF4-FFF2-40B4-BE49-F238E27FC236}">
                <a16:creationId xmlns:a16="http://schemas.microsoft.com/office/drawing/2014/main" id="{1007CD06-A8D6-4199-8997-4F512A680D25}"/>
              </a:ext>
            </a:extLst>
          </p:cNvPr>
          <p:cNvSpPr>
            <a:spLocks noGrp="1" noChangeArrowheads="1"/>
          </p:cNvSpPr>
          <p:nvPr>
            <p:ph type="title"/>
          </p:nvPr>
        </p:nvSpPr>
        <p:spPr/>
        <p:txBody>
          <a:bodyPr/>
          <a:lstStyle/>
          <a:p>
            <a:r>
              <a:rPr lang="en-US" altLang="en-US"/>
              <a:t>OOD Strategies</a:t>
            </a:r>
          </a:p>
        </p:txBody>
      </p:sp>
      <p:sp>
        <p:nvSpPr>
          <p:cNvPr id="13317" name="Rectangle 3">
            <a:extLst>
              <a:ext uri="{FF2B5EF4-FFF2-40B4-BE49-F238E27FC236}">
                <a16:creationId xmlns:a16="http://schemas.microsoft.com/office/drawing/2014/main" id="{4AC2D9FB-20A5-486B-8993-0B6ACB2244E7}"/>
              </a:ext>
            </a:extLst>
          </p:cNvPr>
          <p:cNvSpPr>
            <a:spLocks noGrp="1" noChangeArrowheads="1"/>
          </p:cNvSpPr>
          <p:nvPr>
            <p:ph idx="1"/>
          </p:nvPr>
        </p:nvSpPr>
        <p:spPr>
          <a:xfrm>
            <a:off x="990600" y="1676400"/>
            <a:ext cx="7964488" cy="4456113"/>
          </a:xfrm>
        </p:spPr>
        <p:txBody>
          <a:bodyPr/>
          <a:lstStyle/>
          <a:p>
            <a:r>
              <a:rPr lang="en-US" altLang="en-US" sz="1800"/>
              <a:t>Define an abstraction and encapsulate its implementation.</a:t>
            </a:r>
          </a:p>
          <a:p>
            <a:pPr lvl="1"/>
            <a:r>
              <a:rPr lang="en-US" altLang="en-US" sz="1600"/>
              <a:t>Very often centers on encapsulating a data structure and managing its transformations</a:t>
            </a:r>
            <a:br>
              <a:rPr lang="en-US" altLang="en-US" sz="1600"/>
            </a:br>
            <a:endParaRPr lang="en-US" altLang="en-US" sz="1600"/>
          </a:p>
          <a:p>
            <a:r>
              <a:rPr lang="en-US" altLang="en-US" sz="1800"/>
              <a:t>Layer implementation using composition.</a:t>
            </a:r>
            <a:br>
              <a:rPr lang="en-US" altLang="en-US" sz="1800"/>
            </a:br>
            <a:endParaRPr lang="en-US" altLang="en-US" sz="1800"/>
          </a:p>
          <a:p>
            <a:r>
              <a:rPr lang="en-US" altLang="en-US" sz="1800"/>
              <a:t>Extend an abstraction through inheritance.</a:t>
            </a:r>
            <a:br>
              <a:rPr lang="en-US" altLang="en-US" sz="1800"/>
            </a:br>
            <a:endParaRPr lang="en-US" altLang="en-US" sz="1800"/>
          </a:p>
          <a:p>
            <a:r>
              <a:rPr lang="en-US" altLang="en-US" sz="1800"/>
              <a:t>Loosely couple interacting objects using polymorphism.</a:t>
            </a:r>
          </a:p>
          <a:p>
            <a:pPr lvl="1"/>
            <a:r>
              <a:rPr lang="en-US" altLang="en-US" sz="1600"/>
              <a:t>Between programs with late design binding.</a:t>
            </a:r>
          </a:p>
          <a:p>
            <a:pPr lvl="1"/>
            <a:r>
              <a:rPr lang="en-US" altLang="en-US" sz="1600"/>
              <a:t>Within programs using run-time binding.</a:t>
            </a:r>
          </a:p>
        </p:txBody>
      </p:sp>
      <p:sp>
        <p:nvSpPr>
          <p:cNvPr id="13314" name="Footer Placeholder 3">
            <a:extLst>
              <a:ext uri="{FF2B5EF4-FFF2-40B4-BE49-F238E27FC236}">
                <a16:creationId xmlns:a16="http://schemas.microsoft.com/office/drawing/2014/main" id="{E904AAA0-AED4-4C81-9304-F043ACF99CAB}"/>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3315" name="Slide Number Placeholder 4">
            <a:extLst>
              <a:ext uri="{FF2B5EF4-FFF2-40B4-BE49-F238E27FC236}">
                <a16:creationId xmlns:a16="http://schemas.microsoft.com/office/drawing/2014/main" id="{00AE2B82-B5E3-42E7-8820-B1DDB10A745C}"/>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94428BD2-7670-427B-81B2-47D21F5E13B4}" type="slidenum">
              <a:rPr lang="en-US" altLang="en-US" sz="1400">
                <a:latin typeface="Times New Roman" panose="02020603050405020304" pitchFamily="18" charset="0"/>
              </a:rPr>
              <a:pPr>
                <a:lnSpc>
                  <a:spcPct val="100000"/>
                </a:lnSpc>
                <a:spcBef>
                  <a:spcPct val="0"/>
                </a:spcBef>
                <a:buClrTx/>
                <a:buSzTx/>
                <a:buFontTx/>
                <a:buNone/>
              </a:pPr>
              <a:t>10</a:t>
            </a:fld>
            <a:endParaRPr lang="en-US" altLang="en-US" sz="140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a:extLst>
              <a:ext uri="{FF2B5EF4-FFF2-40B4-BE49-F238E27FC236}">
                <a16:creationId xmlns:a16="http://schemas.microsoft.com/office/drawing/2014/main" id="{20D22659-2D04-4FBA-B403-A38B21D59FBF}"/>
              </a:ext>
            </a:extLst>
          </p:cNvPr>
          <p:cNvSpPr>
            <a:spLocks noGrp="1" noChangeArrowheads="1"/>
          </p:cNvSpPr>
          <p:nvPr>
            <p:ph type="title"/>
          </p:nvPr>
        </p:nvSpPr>
        <p:spPr/>
        <p:txBody>
          <a:bodyPr/>
          <a:lstStyle/>
          <a:p>
            <a:r>
              <a:rPr lang="en-US" altLang="en-US"/>
              <a:t>Binding</a:t>
            </a:r>
          </a:p>
        </p:txBody>
      </p:sp>
      <p:sp>
        <p:nvSpPr>
          <p:cNvPr id="14341" name="Rectangle 3">
            <a:extLst>
              <a:ext uri="{FF2B5EF4-FFF2-40B4-BE49-F238E27FC236}">
                <a16:creationId xmlns:a16="http://schemas.microsoft.com/office/drawing/2014/main" id="{B37BAAD9-5892-409B-8A3B-C86561CB8D8A}"/>
              </a:ext>
            </a:extLst>
          </p:cNvPr>
          <p:cNvSpPr>
            <a:spLocks noGrp="1" noChangeArrowheads="1"/>
          </p:cNvSpPr>
          <p:nvPr>
            <p:ph idx="1"/>
          </p:nvPr>
        </p:nvSpPr>
        <p:spPr/>
        <p:txBody>
          <a:bodyPr/>
          <a:lstStyle/>
          <a:p>
            <a:r>
              <a:rPr lang="en-US" altLang="en-US"/>
              <a:t>To bind is to associate a reference to an object or global function with a specific implementation:</a:t>
            </a:r>
            <a:br>
              <a:rPr lang="en-US" altLang="en-US"/>
            </a:br>
            <a:endParaRPr lang="en-US" altLang="en-US"/>
          </a:p>
          <a:p>
            <a:pPr lvl="1"/>
            <a:r>
              <a:rPr lang="en-US" altLang="en-US"/>
              <a:t>May statically bind by providing a name and type.</a:t>
            </a:r>
          </a:p>
          <a:p>
            <a:pPr lvl="2"/>
            <a:r>
              <a:rPr lang="en-US" altLang="en-US"/>
              <a:t>Early design time – conventional class design</a:t>
            </a:r>
          </a:p>
          <a:p>
            <a:pPr lvl="2"/>
            <a:r>
              <a:rPr lang="en-US" altLang="en-US"/>
              <a:t>Late design time – provide an application specific instantiation of a template-based class</a:t>
            </a:r>
            <a:br>
              <a:rPr lang="en-US" altLang="en-US"/>
            </a:br>
            <a:endParaRPr lang="en-US" altLang="en-US"/>
          </a:p>
          <a:p>
            <a:pPr lvl="1"/>
            <a:r>
              <a:rPr lang="en-US" altLang="en-US"/>
              <a:t>May dynamically bind at run-time by creating an object on the heap bound through a pointer or C++ reference.</a:t>
            </a:r>
          </a:p>
          <a:p>
            <a:pPr lvl="2"/>
            <a:r>
              <a:rPr lang="en-US" altLang="en-US"/>
              <a:t>Pointers or C++ references are essential because we can provide names only at design time, not at run time.</a:t>
            </a:r>
          </a:p>
        </p:txBody>
      </p:sp>
      <p:sp>
        <p:nvSpPr>
          <p:cNvPr id="14338" name="Footer Placeholder 3">
            <a:extLst>
              <a:ext uri="{FF2B5EF4-FFF2-40B4-BE49-F238E27FC236}">
                <a16:creationId xmlns:a16="http://schemas.microsoft.com/office/drawing/2014/main" id="{F7A528C3-5140-49F5-9759-7A9B9B2F2EC1}"/>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4339" name="Slide Number Placeholder 4">
            <a:extLst>
              <a:ext uri="{FF2B5EF4-FFF2-40B4-BE49-F238E27FC236}">
                <a16:creationId xmlns:a16="http://schemas.microsoft.com/office/drawing/2014/main" id="{51F5BF95-228C-4409-9E75-724762EDBA7E}"/>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D0357745-B222-4B5D-8591-CC714B6CEFE0}" type="slidenum">
              <a:rPr lang="en-US" altLang="en-US" sz="1400">
                <a:latin typeface="Times New Roman" panose="02020603050405020304" pitchFamily="18" charset="0"/>
              </a:rPr>
              <a:pPr>
                <a:lnSpc>
                  <a:spcPct val="100000"/>
                </a:lnSpc>
                <a:spcBef>
                  <a:spcPct val="0"/>
                </a:spcBef>
                <a:buClrTx/>
                <a:buSzTx/>
                <a:buFontTx/>
                <a:buNone/>
              </a:pPr>
              <a:t>11</a:t>
            </a:fld>
            <a:endParaRPr lang="en-US" altLang="en-US" sz="140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a:extLst>
              <a:ext uri="{FF2B5EF4-FFF2-40B4-BE49-F238E27FC236}">
                <a16:creationId xmlns:a16="http://schemas.microsoft.com/office/drawing/2014/main" id="{6428C587-7D51-40B9-810C-F5426DA2B568}"/>
              </a:ext>
            </a:extLst>
          </p:cNvPr>
          <p:cNvSpPr>
            <a:spLocks noGrp="1" noChangeArrowheads="1"/>
          </p:cNvSpPr>
          <p:nvPr>
            <p:ph type="title"/>
          </p:nvPr>
        </p:nvSpPr>
        <p:spPr/>
        <p:txBody>
          <a:bodyPr/>
          <a:lstStyle/>
          <a:p>
            <a:r>
              <a:rPr lang="en-US" altLang="en-US"/>
              <a:t>Template Example</a:t>
            </a:r>
          </a:p>
        </p:txBody>
      </p:sp>
      <p:sp>
        <p:nvSpPr>
          <p:cNvPr id="15365" name="Rectangle 3">
            <a:extLst>
              <a:ext uri="{FF2B5EF4-FFF2-40B4-BE49-F238E27FC236}">
                <a16:creationId xmlns:a16="http://schemas.microsoft.com/office/drawing/2014/main" id="{18410283-B466-4721-A198-DD173826DBA9}"/>
              </a:ext>
            </a:extLst>
          </p:cNvPr>
          <p:cNvSpPr>
            <a:spLocks noGrp="1" noChangeArrowheads="1"/>
          </p:cNvSpPr>
          <p:nvPr>
            <p:ph idx="1"/>
          </p:nvPr>
        </p:nvSpPr>
        <p:spPr/>
        <p:txBody>
          <a:bodyPr/>
          <a:lstStyle/>
          <a:p>
            <a:pPr>
              <a:lnSpc>
                <a:spcPct val="90000"/>
              </a:lnSpc>
            </a:pPr>
            <a:r>
              <a:rPr lang="en-US" altLang="en-US"/>
              <a:t>vector&lt;T&gt; is bound only when T is specified during the client’s design.</a:t>
            </a:r>
            <a:br>
              <a:rPr lang="en-US" altLang="en-US"/>
            </a:br>
            <a:endParaRPr lang="en-US" altLang="en-US"/>
          </a:p>
          <a:p>
            <a:pPr lvl="1">
              <a:lnSpc>
                <a:spcPct val="90000"/>
              </a:lnSpc>
            </a:pPr>
            <a:r>
              <a:rPr lang="en-US" altLang="en-US"/>
              <a:t>This is late design time binding, e.g., after the design of the template class.</a:t>
            </a:r>
            <a:br>
              <a:rPr lang="en-US" altLang="en-US"/>
            </a:br>
            <a:endParaRPr lang="en-US" altLang="en-US"/>
          </a:p>
          <a:p>
            <a:pPr lvl="1">
              <a:lnSpc>
                <a:spcPct val="90000"/>
              </a:lnSpc>
            </a:pPr>
            <a:r>
              <a:rPr lang="en-US" altLang="en-US"/>
              <a:t>The STL library provides the vector&lt;T&gt; container type, unbound to any specific type (early design time).</a:t>
            </a:r>
            <a:br>
              <a:rPr lang="en-US" altLang="en-US"/>
            </a:br>
            <a:endParaRPr lang="en-US" altLang="en-US"/>
          </a:p>
          <a:p>
            <a:pPr lvl="1">
              <a:lnSpc>
                <a:spcPct val="90000"/>
              </a:lnSpc>
            </a:pPr>
            <a:r>
              <a:rPr lang="en-US" altLang="en-US"/>
              <a:t>Your design binds to a type, e.g., vector&lt;int&gt; vint; </a:t>
            </a:r>
            <a:br>
              <a:rPr lang="en-US" altLang="en-US"/>
            </a:br>
            <a:r>
              <a:rPr lang="en-US" altLang="en-US"/>
              <a:t>(late design time).</a:t>
            </a:r>
          </a:p>
        </p:txBody>
      </p:sp>
      <p:sp>
        <p:nvSpPr>
          <p:cNvPr id="15362" name="Footer Placeholder 3">
            <a:extLst>
              <a:ext uri="{FF2B5EF4-FFF2-40B4-BE49-F238E27FC236}">
                <a16:creationId xmlns:a16="http://schemas.microsoft.com/office/drawing/2014/main" id="{32114E53-20E6-43B7-A7D7-3E2D29046CAD}"/>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5363" name="Slide Number Placeholder 4">
            <a:extLst>
              <a:ext uri="{FF2B5EF4-FFF2-40B4-BE49-F238E27FC236}">
                <a16:creationId xmlns:a16="http://schemas.microsoft.com/office/drawing/2014/main" id="{A1BD9F5A-1D7A-418F-8B26-3A09B48D4E09}"/>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D1734AF8-A302-453F-89C2-747D12F8AE75}" type="slidenum">
              <a:rPr lang="en-US" altLang="en-US" sz="1400">
                <a:latin typeface="Times New Roman" panose="02020603050405020304" pitchFamily="18" charset="0"/>
              </a:rPr>
              <a:pPr>
                <a:lnSpc>
                  <a:spcPct val="100000"/>
                </a:lnSpc>
                <a:spcBef>
                  <a:spcPct val="0"/>
                </a:spcBef>
                <a:buClrTx/>
                <a:buSzTx/>
                <a:buFontTx/>
                <a:buNone/>
              </a:pPr>
              <a:t>12</a:t>
            </a:fld>
            <a:endParaRPr lang="en-US" altLang="en-US" sz="140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a:extLst>
              <a:ext uri="{FF2B5EF4-FFF2-40B4-BE49-F238E27FC236}">
                <a16:creationId xmlns:a16="http://schemas.microsoft.com/office/drawing/2014/main" id="{CAE4416B-1E58-44A6-A7FF-4F55B1EC6A14}"/>
              </a:ext>
            </a:extLst>
          </p:cNvPr>
          <p:cNvSpPr>
            <a:spLocks noGrp="1" noChangeArrowheads="1"/>
          </p:cNvSpPr>
          <p:nvPr>
            <p:ph type="title"/>
          </p:nvPr>
        </p:nvSpPr>
        <p:spPr/>
        <p:txBody>
          <a:bodyPr/>
          <a:lstStyle/>
          <a:p>
            <a:r>
              <a:rPr lang="en-US" altLang="en-US"/>
              <a:t>Inheritance Example</a:t>
            </a:r>
          </a:p>
        </p:txBody>
      </p:sp>
      <p:sp>
        <p:nvSpPr>
          <p:cNvPr id="16389" name="Rectangle 3">
            <a:extLst>
              <a:ext uri="{FF2B5EF4-FFF2-40B4-BE49-F238E27FC236}">
                <a16:creationId xmlns:a16="http://schemas.microsoft.com/office/drawing/2014/main" id="{F8FB5C58-244E-4761-8052-76824F78EDC0}"/>
              </a:ext>
            </a:extLst>
          </p:cNvPr>
          <p:cNvSpPr>
            <a:spLocks noGrp="1" noChangeArrowheads="1"/>
          </p:cNvSpPr>
          <p:nvPr>
            <p:ph idx="1"/>
          </p:nvPr>
        </p:nvSpPr>
        <p:spPr/>
        <p:txBody>
          <a:bodyPr/>
          <a:lstStyle/>
          <a:p>
            <a:pPr>
              <a:lnSpc>
                <a:spcPct val="90000"/>
              </a:lnSpc>
            </a:pPr>
            <a:r>
              <a:rPr lang="en-US" altLang="en-US"/>
              <a:t>The catalog program uses an instance of the navig class that communicates through a base class, defProc, pointer to a derived class, userProc, object.</a:t>
            </a:r>
            <a:br>
              <a:rPr lang="en-US" altLang="en-US"/>
            </a:br>
            <a:endParaRPr lang="en-US" altLang="en-US"/>
          </a:p>
          <a:p>
            <a:pPr lvl="1">
              <a:lnSpc>
                <a:spcPct val="90000"/>
              </a:lnSpc>
            </a:pPr>
            <a:r>
              <a:rPr lang="en-US" altLang="en-US"/>
              <a:t>The defProc class is an early design time artifact, developed before application requirements are known.</a:t>
            </a:r>
            <a:br>
              <a:rPr lang="en-US" altLang="en-US"/>
            </a:br>
            <a:endParaRPr lang="en-US" altLang="en-US"/>
          </a:p>
          <a:p>
            <a:pPr lvl="1">
              <a:lnSpc>
                <a:spcPct val="90000"/>
              </a:lnSpc>
            </a:pPr>
            <a:r>
              <a:rPr lang="en-US" altLang="en-US"/>
              <a:t>The userProc class is a late design time artifact, developed when the application requirements are known.</a:t>
            </a:r>
            <a:br>
              <a:rPr lang="en-US" altLang="en-US"/>
            </a:br>
            <a:endParaRPr lang="en-US" altLang="en-US"/>
          </a:p>
          <a:p>
            <a:pPr lvl="1">
              <a:lnSpc>
                <a:spcPct val="90000"/>
              </a:lnSpc>
            </a:pPr>
            <a:r>
              <a:rPr lang="en-US" altLang="en-US"/>
              <a:t>Explicit binding of userProc to navig occurs at run-time when executive registers userProc object with an instance of the navig class.</a:t>
            </a:r>
          </a:p>
        </p:txBody>
      </p:sp>
      <p:sp>
        <p:nvSpPr>
          <p:cNvPr id="16386" name="Footer Placeholder 3">
            <a:extLst>
              <a:ext uri="{FF2B5EF4-FFF2-40B4-BE49-F238E27FC236}">
                <a16:creationId xmlns:a16="http://schemas.microsoft.com/office/drawing/2014/main" id="{CBD42ACB-02E6-4F9A-AF4F-CAD02480FDA2}"/>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6387" name="Slide Number Placeholder 4">
            <a:extLst>
              <a:ext uri="{FF2B5EF4-FFF2-40B4-BE49-F238E27FC236}">
                <a16:creationId xmlns:a16="http://schemas.microsoft.com/office/drawing/2014/main" id="{8B91BF49-AF72-4A3E-B883-96DCA02EC015}"/>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BADD082E-7102-409A-8DB0-5FD544F1148B}" type="slidenum">
              <a:rPr lang="en-US" altLang="en-US" sz="1400">
                <a:latin typeface="Times New Roman" panose="02020603050405020304" pitchFamily="18" charset="0"/>
              </a:rPr>
              <a:pPr>
                <a:lnSpc>
                  <a:spcPct val="100000"/>
                </a:lnSpc>
                <a:spcBef>
                  <a:spcPct val="0"/>
                </a:spcBef>
                <a:buClrTx/>
                <a:buSzTx/>
                <a:buFontTx/>
                <a:buNone/>
              </a:pPr>
              <a:t>13</a:t>
            </a:fld>
            <a:endParaRPr lang="en-US" altLang="en-US" sz="1400">
              <a:latin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a:extLst>
              <a:ext uri="{FF2B5EF4-FFF2-40B4-BE49-F238E27FC236}">
                <a16:creationId xmlns:a16="http://schemas.microsoft.com/office/drawing/2014/main" id="{9FE23152-9A31-4E47-9F20-1C465929BD81}"/>
              </a:ext>
            </a:extLst>
          </p:cNvPr>
          <p:cNvSpPr>
            <a:spLocks noGrp="1" noChangeArrowheads="1"/>
          </p:cNvSpPr>
          <p:nvPr>
            <p:ph type="title"/>
          </p:nvPr>
        </p:nvSpPr>
        <p:spPr/>
        <p:txBody>
          <a:bodyPr/>
          <a:lstStyle/>
          <a:p>
            <a:r>
              <a:rPr lang="en-US" altLang="en-US"/>
              <a:t>Inheritance Example</a:t>
            </a:r>
          </a:p>
        </p:txBody>
      </p:sp>
      <p:sp>
        <p:nvSpPr>
          <p:cNvPr id="17410" name="Footer Placeholder 2">
            <a:extLst>
              <a:ext uri="{FF2B5EF4-FFF2-40B4-BE49-F238E27FC236}">
                <a16:creationId xmlns:a16="http://schemas.microsoft.com/office/drawing/2014/main" id="{2B95AB90-1B73-40BA-A80A-48DB4C86D755}"/>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7411" name="Slide Number Placeholder 3">
            <a:extLst>
              <a:ext uri="{FF2B5EF4-FFF2-40B4-BE49-F238E27FC236}">
                <a16:creationId xmlns:a16="http://schemas.microsoft.com/office/drawing/2014/main" id="{AB634BF9-253C-42FE-A445-DD4804F563FA}"/>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59348D47-BD2A-4EEB-A449-5AA7049BC354}" type="slidenum">
              <a:rPr lang="en-US" altLang="en-US" sz="1400">
                <a:latin typeface="Times New Roman" panose="02020603050405020304" pitchFamily="18" charset="0"/>
              </a:rPr>
              <a:pPr>
                <a:lnSpc>
                  <a:spcPct val="100000"/>
                </a:lnSpc>
                <a:spcBef>
                  <a:spcPct val="0"/>
                </a:spcBef>
                <a:buClrTx/>
                <a:buSzTx/>
                <a:buFontTx/>
                <a:buNone/>
              </a:pPr>
              <a:t>14</a:t>
            </a:fld>
            <a:endParaRPr lang="en-US" altLang="en-US" sz="1400">
              <a:latin typeface="Times New Roman" panose="02020603050405020304" pitchFamily="18" charset="0"/>
            </a:endParaRPr>
          </a:p>
        </p:txBody>
      </p:sp>
      <p:graphicFrame>
        <p:nvGraphicFramePr>
          <p:cNvPr id="17413" name="Object 6">
            <a:extLst>
              <a:ext uri="{FF2B5EF4-FFF2-40B4-BE49-F238E27FC236}">
                <a16:creationId xmlns:a16="http://schemas.microsoft.com/office/drawing/2014/main" id="{88F2CE14-09E6-4F21-8D42-695A5E5220FB}"/>
              </a:ext>
            </a:extLst>
          </p:cNvPr>
          <p:cNvGraphicFramePr>
            <a:graphicFrameLocks noChangeAspect="1"/>
          </p:cNvGraphicFramePr>
          <p:nvPr/>
        </p:nvGraphicFramePr>
        <p:xfrm>
          <a:off x="1066800" y="1676400"/>
          <a:ext cx="7373938" cy="4173538"/>
        </p:xfrm>
        <a:graphic>
          <a:graphicData uri="http://schemas.openxmlformats.org/presentationml/2006/ole">
            <mc:AlternateContent xmlns:mc="http://schemas.openxmlformats.org/markup-compatibility/2006">
              <mc:Choice xmlns:v="urn:schemas-microsoft-com:vml" Requires="v">
                <p:oleObj spid="_x0000_s17414" name="VISIO" r:id="rId3" imgW="7374240" imgH="4173840" progId="Visio.Drawing.6">
                  <p:embed/>
                </p:oleObj>
              </mc:Choice>
              <mc:Fallback>
                <p:oleObj name="VISIO" r:id="rId3" imgW="7374240" imgH="4173840" progId="Visio.Drawing.6">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76400"/>
                        <a:ext cx="7373938" cy="417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a:extLst>
              <a:ext uri="{FF2B5EF4-FFF2-40B4-BE49-F238E27FC236}">
                <a16:creationId xmlns:a16="http://schemas.microsoft.com/office/drawing/2014/main" id="{9BC6C824-5301-4EF3-9204-9F28D5FE992D}"/>
              </a:ext>
            </a:extLst>
          </p:cNvPr>
          <p:cNvSpPr>
            <a:spLocks noGrp="1" noChangeArrowheads="1"/>
          </p:cNvSpPr>
          <p:nvPr>
            <p:ph type="title"/>
          </p:nvPr>
        </p:nvSpPr>
        <p:spPr/>
        <p:txBody>
          <a:bodyPr/>
          <a:lstStyle/>
          <a:p>
            <a:r>
              <a:rPr lang="en-US" altLang="en-US"/>
              <a:t>Inheritance Example</a:t>
            </a:r>
          </a:p>
        </p:txBody>
      </p:sp>
      <p:sp>
        <p:nvSpPr>
          <p:cNvPr id="18437" name="Rectangle 3">
            <a:extLst>
              <a:ext uri="{FF2B5EF4-FFF2-40B4-BE49-F238E27FC236}">
                <a16:creationId xmlns:a16="http://schemas.microsoft.com/office/drawing/2014/main" id="{34A277DC-A4F6-4554-A8BD-3ED9CF0E0FE9}"/>
              </a:ext>
            </a:extLst>
          </p:cNvPr>
          <p:cNvSpPr>
            <a:spLocks noGrp="1" noChangeArrowheads="1"/>
          </p:cNvSpPr>
          <p:nvPr>
            <p:ph idx="1"/>
          </p:nvPr>
        </p:nvSpPr>
        <p:spPr/>
        <p:txBody>
          <a:bodyPr/>
          <a:lstStyle/>
          <a:p>
            <a:r>
              <a:rPr lang="en-US" altLang="en-US"/>
              <a:t>Note that in this example we have a relatively unusual situation:</a:t>
            </a:r>
          </a:p>
          <a:p>
            <a:endParaRPr lang="en-US" altLang="en-US"/>
          </a:p>
          <a:p>
            <a:pPr lvl="1"/>
            <a:r>
              <a:rPr lang="en-US" altLang="en-US"/>
              <a:t>The library code makes calls into the application’s code.</a:t>
            </a:r>
            <a:br>
              <a:rPr lang="en-US" altLang="en-US"/>
            </a:br>
            <a:endParaRPr lang="en-US" altLang="en-US"/>
          </a:p>
          <a:p>
            <a:pPr lvl="1"/>
            <a:r>
              <a:rPr lang="en-US" altLang="en-US"/>
              <a:t>To do this with a reusable library component it is essential that binding is deferred until late design time, e.g., after the library is implemented.</a:t>
            </a:r>
          </a:p>
        </p:txBody>
      </p:sp>
      <p:sp>
        <p:nvSpPr>
          <p:cNvPr id="18434" name="Footer Placeholder 3">
            <a:extLst>
              <a:ext uri="{FF2B5EF4-FFF2-40B4-BE49-F238E27FC236}">
                <a16:creationId xmlns:a16="http://schemas.microsoft.com/office/drawing/2014/main" id="{7B847CC1-8D3E-42D2-9F27-EB8653F46F15}"/>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8435" name="Slide Number Placeholder 4">
            <a:extLst>
              <a:ext uri="{FF2B5EF4-FFF2-40B4-BE49-F238E27FC236}">
                <a16:creationId xmlns:a16="http://schemas.microsoft.com/office/drawing/2014/main" id="{46AB4AAA-EE24-4715-A694-F4F6DCB87D9F}"/>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DF2F7E19-0154-41AA-B6A0-D100A96260CE}" type="slidenum">
              <a:rPr lang="en-US" altLang="en-US" sz="1400">
                <a:latin typeface="Times New Roman" panose="02020603050405020304" pitchFamily="18" charset="0"/>
              </a:rPr>
              <a:pPr>
                <a:lnSpc>
                  <a:spcPct val="100000"/>
                </a:lnSpc>
                <a:spcBef>
                  <a:spcPct val="0"/>
                </a:spcBef>
                <a:buClrTx/>
                <a:buSzTx/>
                <a:buFontTx/>
                <a:buNone/>
              </a:pPr>
              <a:t>15</a:t>
            </a:fld>
            <a:endParaRPr lang="en-US" altLang="en-US" sz="1400">
              <a:latin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a:extLst>
              <a:ext uri="{FF2B5EF4-FFF2-40B4-BE49-F238E27FC236}">
                <a16:creationId xmlns:a16="http://schemas.microsoft.com/office/drawing/2014/main" id="{3C693736-2AD8-4002-920C-FEF65DCF4359}"/>
              </a:ext>
            </a:extLst>
          </p:cNvPr>
          <p:cNvSpPr>
            <a:spLocks noGrp="1" noChangeArrowheads="1"/>
          </p:cNvSpPr>
          <p:nvPr>
            <p:ph type="title"/>
          </p:nvPr>
        </p:nvSpPr>
        <p:spPr/>
        <p:txBody>
          <a:bodyPr/>
          <a:lstStyle/>
          <a:p>
            <a:r>
              <a:rPr lang="en-US" altLang="en-US"/>
              <a:t>Another Inheritance Example</a:t>
            </a:r>
          </a:p>
        </p:txBody>
      </p:sp>
      <p:sp>
        <p:nvSpPr>
          <p:cNvPr id="19461" name="Rectangle 3">
            <a:extLst>
              <a:ext uri="{FF2B5EF4-FFF2-40B4-BE49-F238E27FC236}">
                <a16:creationId xmlns:a16="http://schemas.microsoft.com/office/drawing/2014/main" id="{FCC27CB8-22C8-40FB-A4EB-79F71BE41CEA}"/>
              </a:ext>
            </a:extLst>
          </p:cNvPr>
          <p:cNvSpPr>
            <a:spLocks noGrp="1" noChangeArrowheads="1"/>
          </p:cNvSpPr>
          <p:nvPr>
            <p:ph idx="1"/>
          </p:nvPr>
        </p:nvSpPr>
        <p:spPr/>
        <p:txBody>
          <a:bodyPr/>
          <a:lstStyle/>
          <a:p>
            <a:r>
              <a:rPr lang="en-US" altLang="en-US" sz="1600"/>
              <a:t>The graphics editor example uses run-time binding to loosely couple a client from the implementation being used.</a:t>
            </a:r>
          </a:p>
          <a:p>
            <a:endParaRPr lang="en-US" altLang="en-US" sz="1600"/>
          </a:p>
          <a:p>
            <a:r>
              <a:rPr lang="en-US" altLang="en-US" sz="1600"/>
              <a:t>The drawlist client and all other clients of the graphicObj hierarchy use only the base class protocol provided by the graphicObj class to draw(), move(), or erase() derived objects.</a:t>
            </a:r>
          </a:p>
          <a:p>
            <a:endParaRPr lang="en-US" altLang="en-US" sz="1600"/>
          </a:p>
          <a:p>
            <a:r>
              <a:rPr lang="en-US" altLang="en-US" sz="1600"/>
              <a:t>Thus, drawlist and lots of other code in the editor are blissfully ignorant of the details that distinguish one derived class from another, e.g., a line from a box from a title, etc.</a:t>
            </a:r>
            <a:br>
              <a:rPr lang="en-US" altLang="en-US" sz="1600"/>
            </a:br>
            <a:endParaRPr lang="en-US" altLang="en-US" sz="1600"/>
          </a:p>
          <a:p>
            <a:r>
              <a:rPr lang="en-US" altLang="en-US" sz="1600"/>
              <a:t>Only the tool palette needs to know the details that distinguish one derived class from another, in this case, simply because palette needs to create instances of specific classes to place on the editor’s drawlist.</a:t>
            </a:r>
          </a:p>
        </p:txBody>
      </p:sp>
      <p:sp>
        <p:nvSpPr>
          <p:cNvPr id="19458" name="Footer Placeholder 3">
            <a:extLst>
              <a:ext uri="{FF2B5EF4-FFF2-40B4-BE49-F238E27FC236}">
                <a16:creationId xmlns:a16="http://schemas.microsoft.com/office/drawing/2014/main" id="{89500EF0-464E-4EE2-89AD-AF12C6542CC8}"/>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9459" name="Slide Number Placeholder 4">
            <a:extLst>
              <a:ext uri="{FF2B5EF4-FFF2-40B4-BE49-F238E27FC236}">
                <a16:creationId xmlns:a16="http://schemas.microsoft.com/office/drawing/2014/main" id="{7C2BB078-B50D-41E6-B4A4-1FDA5759E1E3}"/>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21E2D82E-5240-40AF-B15F-88C671418C24}" type="slidenum">
              <a:rPr lang="en-US" altLang="en-US" sz="1400">
                <a:latin typeface="Times New Roman" panose="02020603050405020304" pitchFamily="18" charset="0"/>
              </a:rPr>
              <a:pPr>
                <a:lnSpc>
                  <a:spcPct val="100000"/>
                </a:lnSpc>
                <a:spcBef>
                  <a:spcPct val="0"/>
                </a:spcBef>
                <a:buClrTx/>
                <a:buSzTx/>
                <a:buFontTx/>
                <a:buNone/>
              </a:pPr>
              <a:t>16</a:t>
            </a:fld>
            <a:endParaRPr lang="en-US" altLang="en-US" sz="1400">
              <a:latin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a:extLst>
              <a:ext uri="{FF2B5EF4-FFF2-40B4-BE49-F238E27FC236}">
                <a16:creationId xmlns:a16="http://schemas.microsoft.com/office/drawing/2014/main" id="{EB3B4CAE-F0A4-4627-8543-1942A9D5ACF6}"/>
              </a:ext>
            </a:extLst>
          </p:cNvPr>
          <p:cNvSpPr>
            <a:spLocks noGrp="1" noChangeArrowheads="1"/>
          </p:cNvSpPr>
          <p:nvPr>
            <p:ph type="title"/>
          </p:nvPr>
        </p:nvSpPr>
        <p:spPr/>
        <p:txBody>
          <a:bodyPr/>
          <a:lstStyle/>
          <a:p>
            <a:r>
              <a:rPr lang="en-US" altLang="en-US"/>
              <a:t>Graphics Editor Example</a:t>
            </a:r>
          </a:p>
        </p:txBody>
      </p:sp>
      <p:sp>
        <p:nvSpPr>
          <p:cNvPr id="20482" name="Footer Placeholder 2">
            <a:extLst>
              <a:ext uri="{FF2B5EF4-FFF2-40B4-BE49-F238E27FC236}">
                <a16:creationId xmlns:a16="http://schemas.microsoft.com/office/drawing/2014/main" id="{57BEDCCB-359E-48C6-88F9-2798F618333C}"/>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0483" name="Slide Number Placeholder 3">
            <a:extLst>
              <a:ext uri="{FF2B5EF4-FFF2-40B4-BE49-F238E27FC236}">
                <a16:creationId xmlns:a16="http://schemas.microsoft.com/office/drawing/2014/main" id="{0B2DF342-DE2A-483D-81A6-BD7E3A9D7167}"/>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4E949AB3-D68E-4BA5-965D-D1CC6B9D7E07}" type="slidenum">
              <a:rPr lang="en-US" altLang="en-US" sz="1400">
                <a:latin typeface="Times New Roman" panose="02020603050405020304" pitchFamily="18" charset="0"/>
              </a:rPr>
              <a:pPr>
                <a:lnSpc>
                  <a:spcPct val="100000"/>
                </a:lnSpc>
                <a:spcBef>
                  <a:spcPct val="0"/>
                </a:spcBef>
                <a:buClrTx/>
                <a:buSzTx/>
                <a:buFontTx/>
                <a:buNone/>
              </a:pPr>
              <a:t>17</a:t>
            </a:fld>
            <a:endParaRPr lang="en-US" altLang="en-US" sz="1400">
              <a:latin typeface="Times New Roman" panose="02020603050405020304" pitchFamily="18" charset="0"/>
            </a:endParaRPr>
          </a:p>
        </p:txBody>
      </p:sp>
      <p:graphicFrame>
        <p:nvGraphicFramePr>
          <p:cNvPr id="20485" name="Object 4">
            <a:extLst>
              <a:ext uri="{FF2B5EF4-FFF2-40B4-BE49-F238E27FC236}">
                <a16:creationId xmlns:a16="http://schemas.microsoft.com/office/drawing/2014/main" id="{CE2D09FC-6AD3-4323-BA0D-103B83271C0B}"/>
              </a:ext>
            </a:extLst>
          </p:cNvPr>
          <p:cNvGraphicFramePr>
            <a:graphicFrameLocks noChangeAspect="1"/>
          </p:cNvGraphicFramePr>
          <p:nvPr/>
        </p:nvGraphicFramePr>
        <p:xfrm>
          <a:off x="609600" y="1752600"/>
          <a:ext cx="8174038" cy="4173538"/>
        </p:xfrm>
        <a:graphic>
          <a:graphicData uri="http://schemas.openxmlformats.org/presentationml/2006/ole">
            <mc:AlternateContent xmlns:mc="http://schemas.openxmlformats.org/markup-compatibility/2006">
              <mc:Choice xmlns:v="urn:schemas-microsoft-com:vml" Requires="v">
                <p:oleObj spid="_x0000_s20486" name="VISIO" r:id="rId3" imgW="8207022" imgH="4188178" progId="Visio.Drawing.6">
                  <p:embed/>
                </p:oleObj>
              </mc:Choice>
              <mc:Fallback>
                <p:oleObj name="VISIO" r:id="rId3" imgW="8207022" imgH="4188178" progId="Visio.Drawing.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752600"/>
                        <a:ext cx="8174038" cy="417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a:extLst>
              <a:ext uri="{FF2B5EF4-FFF2-40B4-BE49-F238E27FC236}">
                <a16:creationId xmlns:a16="http://schemas.microsoft.com/office/drawing/2014/main" id="{1CC5B9CB-2FCF-4A47-8AFB-6909BC29B9FB}"/>
              </a:ext>
            </a:extLst>
          </p:cNvPr>
          <p:cNvSpPr>
            <a:spLocks noGrp="1" noChangeArrowheads="1"/>
          </p:cNvSpPr>
          <p:nvPr>
            <p:ph type="title"/>
          </p:nvPr>
        </p:nvSpPr>
        <p:spPr/>
        <p:txBody>
          <a:bodyPr/>
          <a:lstStyle/>
          <a:p>
            <a:r>
              <a:rPr lang="en-US" altLang="en-US"/>
              <a:t>Graphics Editor Summary</a:t>
            </a:r>
          </a:p>
        </p:txBody>
      </p:sp>
      <p:sp>
        <p:nvSpPr>
          <p:cNvPr id="21509" name="Rectangle 3">
            <a:extLst>
              <a:ext uri="{FF2B5EF4-FFF2-40B4-BE49-F238E27FC236}">
                <a16:creationId xmlns:a16="http://schemas.microsoft.com/office/drawing/2014/main" id="{CC47E7B5-1B57-49BA-944D-058F20372C2F}"/>
              </a:ext>
            </a:extLst>
          </p:cNvPr>
          <p:cNvSpPr>
            <a:spLocks noGrp="1" noChangeArrowheads="1"/>
          </p:cNvSpPr>
          <p:nvPr>
            <p:ph idx="1"/>
          </p:nvPr>
        </p:nvSpPr>
        <p:spPr>
          <a:xfrm>
            <a:off x="533400" y="1676400"/>
            <a:ext cx="8421688" cy="4456113"/>
          </a:xfrm>
        </p:spPr>
        <p:txBody>
          <a:bodyPr/>
          <a:lstStyle/>
          <a:p>
            <a:r>
              <a:rPr lang="en-US" altLang="en-US" sz="1600"/>
              <a:t>The drawList, and almost all the other components in the Graphics Editor use the library though its base class protocol, so they have no compile dependencies on the library.  Should we add another derived type, their designs do not break, nor do we even have to recompile them.</a:t>
            </a:r>
            <a:br>
              <a:rPr lang="en-US" altLang="en-US" sz="1600"/>
            </a:br>
            <a:endParaRPr lang="en-US" altLang="en-US" sz="1600"/>
          </a:p>
          <a:p>
            <a:r>
              <a:rPr lang="en-US" altLang="en-US" sz="1600"/>
              <a:t>Very small parts of the Graphics Editor, like the Tool Palette, may need to know more, and bind more tightly, by using the specific names of the derived classes via a dynamic_cast operation.  Such components will have design dependencies on the derived classes.</a:t>
            </a:r>
            <a:br>
              <a:rPr lang="en-US" altLang="en-US" sz="1600"/>
            </a:br>
            <a:endParaRPr lang="en-US" altLang="en-US" sz="1600"/>
          </a:p>
          <a:p>
            <a:r>
              <a:rPr lang="en-US" altLang="en-US" sz="1600"/>
              <a:t>Note that the Tool Palette acts as an object factory for the other Graphics Editor components.  It is, in fact, the use of protocol classes </a:t>
            </a:r>
            <a:r>
              <a:rPr lang="en-US" altLang="en-US" sz="1600" b="1" i="1"/>
              <a:t>and</a:t>
            </a:r>
            <a:r>
              <a:rPr lang="en-US" altLang="en-US" sz="1600"/>
              <a:t> object factories that result in compile independence between clients and the graphicObj hierarchy.</a:t>
            </a:r>
          </a:p>
        </p:txBody>
      </p:sp>
      <p:sp>
        <p:nvSpPr>
          <p:cNvPr id="21506" name="Footer Placeholder 3">
            <a:extLst>
              <a:ext uri="{FF2B5EF4-FFF2-40B4-BE49-F238E27FC236}">
                <a16:creationId xmlns:a16="http://schemas.microsoft.com/office/drawing/2014/main" id="{5741DD31-1568-4C6D-998E-0A7B1C553825}"/>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1507" name="Slide Number Placeholder 4">
            <a:extLst>
              <a:ext uri="{FF2B5EF4-FFF2-40B4-BE49-F238E27FC236}">
                <a16:creationId xmlns:a16="http://schemas.microsoft.com/office/drawing/2014/main" id="{68ECC7C2-B818-45A0-99FE-F0DA7F43A26E}"/>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4CB9C4EC-4DD6-42F8-8B0F-1D3678546867}" type="slidenum">
              <a:rPr lang="en-US" altLang="en-US" sz="1400">
                <a:latin typeface="Times New Roman" panose="02020603050405020304" pitchFamily="18" charset="0"/>
              </a:rPr>
              <a:pPr>
                <a:lnSpc>
                  <a:spcPct val="100000"/>
                </a:lnSpc>
                <a:spcBef>
                  <a:spcPct val="0"/>
                </a:spcBef>
                <a:buClrTx/>
                <a:buSzTx/>
                <a:buFontTx/>
                <a:buNone/>
              </a:pPr>
              <a:t>18</a:t>
            </a:fld>
            <a:endParaRPr lang="en-US" altLang="en-US" sz="1400">
              <a:latin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a:extLst>
              <a:ext uri="{FF2B5EF4-FFF2-40B4-BE49-F238E27FC236}">
                <a16:creationId xmlns:a16="http://schemas.microsoft.com/office/drawing/2014/main" id="{79F7FC19-8259-46D8-A294-40132DD507D4}"/>
              </a:ext>
            </a:extLst>
          </p:cNvPr>
          <p:cNvSpPr>
            <a:spLocks noGrp="1" noChangeArrowheads="1"/>
          </p:cNvSpPr>
          <p:nvPr>
            <p:ph type="title"/>
          </p:nvPr>
        </p:nvSpPr>
        <p:spPr/>
        <p:txBody>
          <a:bodyPr/>
          <a:lstStyle/>
          <a:p>
            <a:r>
              <a:rPr lang="en-US" altLang="en-US"/>
              <a:t>OOD Strategies Revisited</a:t>
            </a:r>
          </a:p>
        </p:txBody>
      </p:sp>
      <p:sp>
        <p:nvSpPr>
          <p:cNvPr id="22533" name="Rectangle 3">
            <a:extLst>
              <a:ext uri="{FF2B5EF4-FFF2-40B4-BE49-F238E27FC236}">
                <a16:creationId xmlns:a16="http://schemas.microsoft.com/office/drawing/2014/main" id="{B181DDD8-56AE-45F8-8403-59FDAF148508}"/>
              </a:ext>
            </a:extLst>
          </p:cNvPr>
          <p:cNvSpPr>
            <a:spLocks noGrp="1" noChangeArrowheads="1"/>
          </p:cNvSpPr>
          <p:nvPr>
            <p:ph idx="1"/>
          </p:nvPr>
        </p:nvSpPr>
        <p:spPr>
          <a:xfrm>
            <a:off x="990600" y="1676400"/>
            <a:ext cx="7964488" cy="4456113"/>
          </a:xfrm>
        </p:spPr>
        <p:txBody>
          <a:bodyPr/>
          <a:lstStyle/>
          <a:p>
            <a:r>
              <a:rPr lang="en-US" altLang="en-US" sz="1800"/>
              <a:t>Encapsulate the implementation of an abstraction with a class.</a:t>
            </a:r>
          </a:p>
          <a:p>
            <a:endParaRPr lang="en-US" altLang="en-US" sz="1800"/>
          </a:p>
          <a:p>
            <a:r>
              <a:rPr lang="en-US" altLang="en-US" sz="1800"/>
              <a:t>Layer implementation using composition.</a:t>
            </a:r>
          </a:p>
          <a:p>
            <a:endParaRPr lang="en-US" altLang="en-US" sz="1800"/>
          </a:p>
          <a:p>
            <a:r>
              <a:rPr lang="en-US" altLang="en-US" sz="1800"/>
              <a:t>Extend an abstraction through inheritance.</a:t>
            </a:r>
          </a:p>
          <a:p>
            <a:endParaRPr lang="en-US" altLang="en-US" sz="1800"/>
          </a:p>
          <a:p>
            <a:r>
              <a:rPr lang="en-US" altLang="en-US" sz="1800"/>
              <a:t>Loosely couple interacting objects using polymorphism.</a:t>
            </a:r>
          </a:p>
          <a:p>
            <a:pPr lvl="1"/>
            <a:r>
              <a:rPr lang="en-US" altLang="en-US" sz="1600"/>
              <a:t>Between programs with late design binding.</a:t>
            </a:r>
          </a:p>
          <a:p>
            <a:pPr lvl="1"/>
            <a:r>
              <a:rPr lang="en-US" altLang="en-US" sz="1600"/>
              <a:t>Within programs using run-time binding.</a:t>
            </a:r>
          </a:p>
        </p:txBody>
      </p:sp>
      <p:sp>
        <p:nvSpPr>
          <p:cNvPr id="22530" name="Footer Placeholder 3">
            <a:extLst>
              <a:ext uri="{FF2B5EF4-FFF2-40B4-BE49-F238E27FC236}">
                <a16:creationId xmlns:a16="http://schemas.microsoft.com/office/drawing/2014/main" id="{29940853-3C80-4E72-98C9-9917D7AE82A9}"/>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2531" name="Slide Number Placeholder 4">
            <a:extLst>
              <a:ext uri="{FF2B5EF4-FFF2-40B4-BE49-F238E27FC236}">
                <a16:creationId xmlns:a16="http://schemas.microsoft.com/office/drawing/2014/main" id="{BC1BC645-A190-4F3A-B309-3FE9941FF969}"/>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4A3CF9F3-0753-490F-BD4A-3434903A95DF}" type="slidenum">
              <a:rPr lang="en-US" altLang="en-US" sz="1400">
                <a:latin typeface="Times New Roman" panose="02020603050405020304" pitchFamily="18" charset="0"/>
              </a:rPr>
              <a:pPr>
                <a:lnSpc>
                  <a:spcPct val="100000"/>
                </a:lnSpc>
                <a:spcBef>
                  <a:spcPct val="0"/>
                </a:spcBef>
                <a:buClrTx/>
                <a:buSzTx/>
                <a:buFontTx/>
                <a:buNone/>
              </a:pPr>
              <a:t>19</a:t>
            </a:fld>
            <a:endParaRPr lang="en-US" altLang="en-US" sz="140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a:extLst>
              <a:ext uri="{FF2B5EF4-FFF2-40B4-BE49-F238E27FC236}">
                <a16:creationId xmlns:a16="http://schemas.microsoft.com/office/drawing/2014/main" id="{AB3C9315-D83D-4851-8C60-482DD1659271}"/>
              </a:ext>
            </a:extLst>
          </p:cNvPr>
          <p:cNvSpPr>
            <a:spLocks noGrp="1" noChangeArrowheads="1"/>
          </p:cNvSpPr>
          <p:nvPr>
            <p:ph type="title"/>
          </p:nvPr>
        </p:nvSpPr>
        <p:spPr/>
        <p:txBody>
          <a:bodyPr/>
          <a:lstStyle/>
          <a:p>
            <a:r>
              <a:rPr lang="en-US" altLang="en-US"/>
              <a:t>Strategies</a:t>
            </a:r>
          </a:p>
        </p:txBody>
      </p:sp>
      <p:sp>
        <p:nvSpPr>
          <p:cNvPr id="5125" name="Rectangle 3">
            <a:extLst>
              <a:ext uri="{FF2B5EF4-FFF2-40B4-BE49-F238E27FC236}">
                <a16:creationId xmlns:a16="http://schemas.microsoft.com/office/drawing/2014/main" id="{E24C1760-B5E1-40E2-B04C-4B700ED79FA0}"/>
              </a:ext>
            </a:extLst>
          </p:cNvPr>
          <p:cNvSpPr>
            <a:spLocks noGrp="1" noChangeArrowheads="1"/>
          </p:cNvSpPr>
          <p:nvPr>
            <p:ph idx="1"/>
          </p:nvPr>
        </p:nvSpPr>
        <p:spPr>
          <a:xfrm>
            <a:off x="685800" y="1371600"/>
            <a:ext cx="7772400" cy="4724400"/>
          </a:xfrm>
        </p:spPr>
        <p:txBody>
          <a:bodyPr/>
          <a:lstStyle/>
          <a:p>
            <a:r>
              <a:rPr lang="en-US" altLang="en-US" b="1" i="1"/>
              <a:t>Top down design</a:t>
            </a:r>
          </a:p>
          <a:p>
            <a:pPr lvl="1"/>
            <a:r>
              <a:rPr lang="en-US" altLang="en-US"/>
              <a:t>Task oriented decomposition</a:t>
            </a:r>
          </a:p>
          <a:p>
            <a:pPr lvl="1"/>
            <a:r>
              <a:rPr lang="en-US" altLang="en-US"/>
              <a:t>Uses successive refinement to define lower layers</a:t>
            </a:r>
            <a:br>
              <a:rPr lang="en-US" altLang="en-US"/>
            </a:br>
            <a:endParaRPr lang="en-US" altLang="en-US"/>
          </a:p>
          <a:p>
            <a:r>
              <a:rPr lang="en-US" altLang="en-US" b="1" i="1"/>
              <a:t>Bottoms up design</a:t>
            </a:r>
          </a:p>
          <a:p>
            <a:pPr lvl="1"/>
            <a:r>
              <a:rPr lang="en-US" altLang="en-US"/>
              <a:t>Focus on encapsulating an abstraction</a:t>
            </a:r>
          </a:p>
          <a:p>
            <a:pPr lvl="1"/>
            <a:r>
              <a:rPr lang="en-US" altLang="en-US"/>
              <a:t>Provides a language for higher layers to use.</a:t>
            </a:r>
            <a:br>
              <a:rPr lang="en-US" altLang="en-US"/>
            </a:br>
            <a:endParaRPr lang="en-US" altLang="en-US"/>
          </a:p>
          <a:p>
            <a:r>
              <a:rPr lang="en-US" altLang="en-US" b="1" i="1"/>
              <a:t>Object oriented design</a:t>
            </a:r>
          </a:p>
          <a:p>
            <a:pPr lvl="1"/>
            <a:r>
              <a:rPr lang="en-US" altLang="en-US"/>
              <a:t>Partitions program activities into object interactions</a:t>
            </a:r>
          </a:p>
          <a:p>
            <a:pPr lvl="1"/>
            <a:r>
              <a:rPr lang="en-US" altLang="en-US"/>
              <a:t>Defines objects as members of families using inheritance and composition.</a:t>
            </a:r>
          </a:p>
        </p:txBody>
      </p:sp>
      <p:sp>
        <p:nvSpPr>
          <p:cNvPr id="5122" name="Footer Placeholder 3">
            <a:extLst>
              <a:ext uri="{FF2B5EF4-FFF2-40B4-BE49-F238E27FC236}">
                <a16:creationId xmlns:a16="http://schemas.microsoft.com/office/drawing/2014/main" id="{16967CF7-6FC4-4F30-A640-AC81C256E854}"/>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5123" name="Slide Number Placeholder 4">
            <a:extLst>
              <a:ext uri="{FF2B5EF4-FFF2-40B4-BE49-F238E27FC236}">
                <a16:creationId xmlns:a16="http://schemas.microsoft.com/office/drawing/2014/main" id="{8F51A424-9EAB-42EE-9EA1-546C6FC78C7F}"/>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734B2A4C-AAAE-473E-AD54-7903B5A307F5}" type="slidenum">
              <a:rPr lang="en-US" altLang="en-US" sz="1400">
                <a:latin typeface="Times New Roman" panose="02020603050405020304" pitchFamily="18" charset="0"/>
              </a:rPr>
              <a:pPr>
                <a:lnSpc>
                  <a:spcPct val="100000"/>
                </a:lnSpc>
                <a:spcBef>
                  <a:spcPct val="0"/>
                </a:spcBef>
                <a:buClrTx/>
                <a:buSzTx/>
                <a:buFontTx/>
                <a:buNone/>
              </a:pPr>
              <a:t>2</a:t>
            </a:fld>
            <a:endParaRPr lang="en-US" altLang="en-US" sz="140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a:extLst>
              <a:ext uri="{FF2B5EF4-FFF2-40B4-BE49-F238E27FC236}">
                <a16:creationId xmlns:a16="http://schemas.microsoft.com/office/drawing/2014/main" id="{CDF98EC2-BF71-452F-8545-E6088CAFA8E8}"/>
              </a:ext>
            </a:extLst>
          </p:cNvPr>
          <p:cNvSpPr>
            <a:spLocks noGrp="1" noChangeArrowheads="1"/>
          </p:cNvSpPr>
          <p:nvPr>
            <p:ph type="title"/>
          </p:nvPr>
        </p:nvSpPr>
        <p:spPr/>
        <p:txBody>
          <a:bodyPr/>
          <a:lstStyle/>
          <a:p>
            <a:r>
              <a:rPr lang="en-US" altLang="en-US"/>
              <a:t>OOD Strategies</a:t>
            </a:r>
          </a:p>
        </p:txBody>
      </p:sp>
      <p:sp>
        <p:nvSpPr>
          <p:cNvPr id="23557" name="Rectangle 3">
            <a:extLst>
              <a:ext uri="{FF2B5EF4-FFF2-40B4-BE49-F238E27FC236}">
                <a16:creationId xmlns:a16="http://schemas.microsoft.com/office/drawing/2014/main" id="{38B26AAF-6B16-4357-B8F9-8DD9B866DFA9}"/>
              </a:ext>
            </a:extLst>
          </p:cNvPr>
          <p:cNvSpPr>
            <a:spLocks noGrp="1" noChangeArrowheads="1"/>
          </p:cNvSpPr>
          <p:nvPr>
            <p:ph idx="1"/>
          </p:nvPr>
        </p:nvSpPr>
        <p:spPr>
          <a:xfrm>
            <a:off x="685800" y="1905000"/>
            <a:ext cx="7656513" cy="4191000"/>
          </a:xfrm>
        </p:spPr>
        <p:txBody>
          <a:bodyPr/>
          <a:lstStyle/>
          <a:p>
            <a:r>
              <a:rPr lang="en-US" altLang="en-US"/>
              <a:t>Encapsulation and composition are essentially bottoms up design tools.</a:t>
            </a:r>
          </a:p>
          <a:p>
            <a:endParaRPr lang="en-US" altLang="en-US"/>
          </a:p>
          <a:p>
            <a:r>
              <a:rPr lang="en-US" altLang="en-US"/>
              <a:t>Using inheritance and polymorphism are not.  They are something new and powerful, unique to OOD.</a:t>
            </a:r>
          </a:p>
        </p:txBody>
      </p:sp>
      <p:sp>
        <p:nvSpPr>
          <p:cNvPr id="23554" name="Footer Placeholder 3">
            <a:extLst>
              <a:ext uri="{FF2B5EF4-FFF2-40B4-BE49-F238E27FC236}">
                <a16:creationId xmlns:a16="http://schemas.microsoft.com/office/drawing/2014/main" id="{BB8C3B12-592C-4E69-8842-B216DE03EC58}"/>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3555" name="Slide Number Placeholder 4">
            <a:extLst>
              <a:ext uri="{FF2B5EF4-FFF2-40B4-BE49-F238E27FC236}">
                <a16:creationId xmlns:a16="http://schemas.microsoft.com/office/drawing/2014/main" id="{D9EF4D1D-C9D7-4262-9E24-B3A84EC91B3E}"/>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DE797EBE-DE47-4382-801E-E6D20D09E80D}" type="slidenum">
              <a:rPr lang="en-US" altLang="en-US" sz="1400">
                <a:latin typeface="Times New Roman" panose="02020603050405020304" pitchFamily="18" charset="0"/>
              </a:rPr>
              <a:pPr>
                <a:lnSpc>
                  <a:spcPct val="100000"/>
                </a:lnSpc>
                <a:spcBef>
                  <a:spcPct val="0"/>
                </a:spcBef>
                <a:buClrTx/>
                <a:buSzTx/>
                <a:buFontTx/>
                <a:buNone/>
              </a:pPr>
              <a:t>20</a:t>
            </a:fld>
            <a:endParaRPr lang="en-US" altLang="en-US" sz="1400">
              <a:latin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a:extLst>
              <a:ext uri="{FF2B5EF4-FFF2-40B4-BE49-F238E27FC236}">
                <a16:creationId xmlns:a16="http://schemas.microsoft.com/office/drawing/2014/main" id="{5D33D7AA-31F2-4241-95CF-7BFB4175C942}"/>
              </a:ext>
            </a:extLst>
          </p:cNvPr>
          <p:cNvSpPr>
            <a:spLocks noGrp="1" noChangeArrowheads="1"/>
          </p:cNvSpPr>
          <p:nvPr>
            <p:ph type="title"/>
          </p:nvPr>
        </p:nvSpPr>
        <p:spPr/>
        <p:txBody>
          <a:bodyPr/>
          <a:lstStyle/>
          <a:p>
            <a:r>
              <a:rPr lang="en-US" altLang="en-US"/>
              <a:t>OOD Principles</a:t>
            </a:r>
          </a:p>
        </p:txBody>
      </p:sp>
      <p:sp>
        <p:nvSpPr>
          <p:cNvPr id="24581" name="Rectangle 3">
            <a:extLst>
              <a:ext uri="{FF2B5EF4-FFF2-40B4-BE49-F238E27FC236}">
                <a16:creationId xmlns:a16="http://schemas.microsoft.com/office/drawing/2014/main" id="{B9B5C836-25D0-46E8-B77A-0A18B15076C6}"/>
              </a:ext>
            </a:extLst>
          </p:cNvPr>
          <p:cNvSpPr>
            <a:spLocks noGrp="1" noChangeArrowheads="1"/>
          </p:cNvSpPr>
          <p:nvPr>
            <p:ph idx="1"/>
          </p:nvPr>
        </p:nvSpPr>
        <p:spPr>
          <a:xfrm>
            <a:off x="381000" y="1676400"/>
            <a:ext cx="8382000" cy="4456113"/>
          </a:xfrm>
        </p:spPr>
        <p:txBody>
          <a:bodyPr/>
          <a:lstStyle/>
          <a:p>
            <a:r>
              <a:rPr lang="en-US" altLang="en-US" sz="1800"/>
              <a:t>We will discuss three principles that all focus on inheritance and late binding:</a:t>
            </a:r>
          </a:p>
          <a:p>
            <a:endParaRPr lang="en-US" altLang="en-US" sz="1800"/>
          </a:p>
          <a:p>
            <a:pPr lvl="1"/>
            <a:r>
              <a:rPr lang="en-US" altLang="en-US" sz="1600" u="sng"/>
              <a:t>Open/Closed Principle</a:t>
            </a:r>
            <a:r>
              <a:rPr lang="en-US" altLang="en-US" sz="1600"/>
              <a:t> says that we should not modify objects, we extend them, as in the catalog program example.</a:t>
            </a:r>
          </a:p>
          <a:p>
            <a:pPr lvl="1"/>
            <a:endParaRPr lang="en-US" altLang="en-US" sz="1600"/>
          </a:p>
          <a:p>
            <a:pPr lvl="1"/>
            <a:r>
              <a:rPr lang="en-US" altLang="en-US" sz="1600" u="sng"/>
              <a:t>Liskov Subsitution</a:t>
            </a:r>
            <a:r>
              <a:rPr lang="en-US" altLang="en-US" sz="1600"/>
              <a:t> Principle says that we must design class families so that derived objects have the syntax and semantics to be used wherever base class objects are expected.</a:t>
            </a:r>
          </a:p>
          <a:p>
            <a:pPr lvl="1"/>
            <a:endParaRPr lang="en-US" altLang="en-US" sz="1600"/>
          </a:p>
          <a:p>
            <a:pPr lvl="1"/>
            <a:r>
              <a:rPr lang="en-US" altLang="en-US" sz="1600" u="sng"/>
              <a:t>Dependency Inversion Principle</a:t>
            </a:r>
            <a:r>
              <a:rPr lang="en-US" altLang="en-US" sz="1600"/>
              <a:t> says that we should separate large volatile partitions with abstract interfaces (which uses inheritance).</a:t>
            </a:r>
          </a:p>
        </p:txBody>
      </p:sp>
      <p:sp>
        <p:nvSpPr>
          <p:cNvPr id="24578" name="Footer Placeholder 3">
            <a:extLst>
              <a:ext uri="{FF2B5EF4-FFF2-40B4-BE49-F238E27FC236}">
                <a16:creationId xmlns:a16="http://schemas.microsoft.com/office/drawing/2014/main" id="{B256503F-D7BC-4816-8C94-9786A8BF1566}"/>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4579" name="Slide Number Placeholder 4">
            <a:extLst>
              <a:ext uri="{FF2B5EF4-FFF2-40B4-BE49-F238E27FC236}">
                <a16:creationId xmlns:a16="http://schemas.microsoft.com/office/drawing/2014/main" id="{ED98637F-B5FB-43DC-89F9-DA082BE58F34}"/>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7BBA0D1D-55DD-4A6C-8419-966F59078A73}" type="slidenum">
              <a:rPr lang="en-US" altLang="en-US" sz="1400">
                <a:latin typeface="Times New Roman" panose="02020603050405020304" pitchFamily="18" charset="0"/>
              </a:rPr>
              <a:pPr>
                <a:lnSpc>
                  <a:spcPct val="100000"/>
                </a:lnSpc>
                <a:spcBef>
                  <a:spcPct val="0"/>
                </a:spcBef>
                <a:buClrTx/>
                <a:buSzTx/>
                <a:buFontTx/>
                <a:buNone/>
              </a:pPr>
              <a:t>21</a:t>
            </a:fld>
            <a:endParaRPr lang="en-US" altLang="en-US" sz="1400">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a:extLst>
              <a:ext uri="{FF2B5EF4-FFF2-40B4-BE49-F238E27FC236}">
                <a16:creationId xmlns:a16="http://schemas.microsoft.com/office/drawing/2014/main" id="{F6EB74C7-AE8A-46A6-9E88-2B3B5F806838}"/>
              </a:ext>
            </a:extLst>
          </p:cNvPr>
          <p:cNvSpPr>
            <a:spLocks noGrp="1" noChangeArrowheads="1"/>
          </p:cNvSpPr>
          <p:nvPr>
            <p:ph type="title"/>
          </p:nvPr>
        </p:nvSpPr>
        <p:spPr/>
        <p:txBody>
          <a:bodyPr/>
          <a:lstStyle/>
          <a:p>
            <a:r>
              <a:rPr lang="en-US" altLang="en-US"/>
              <a:t>Breaking Dependency</a:t>
            </a:r>
          </a:p>
        </p:txBody>
      </p:sp>
      <p:sp>
        <p:nvSpPr>
          <p:cNvPr id="25602" name="Footer Placeholder 2">
            <a:extLst>
              <a:ext uri="{FF2B5EF4-FFF2-40B4-BE49-F238E27FC236}">
                <a16:creationId xmlns:a16="http://schemas.microsoft.com/office/drawing/2014/main" id="{6D652F21-6F45-4033-B453-2DF493408CB2}"/>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5603" name="Slide Number Placeholder 3">
            <a:extLst>
              <a:ext uri="{FF2B5EF4-FFF2-40B4-BE49-F238E27FC236}">
                <a16:creationId xmlns:a16="http://schemas.microsoft.com/office/drawing/2014/main" id="{49A5AAD2-8ED4-4195-B289-1C6E9D31BD5A}"/>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A38F64E4-5ADB-4C71-BA32-062B622FE176}" type="slidenum">
              <a:rPr lang="en-US" altLang="en-US" sz="1400">
                <a:latin typeface="Times New Roman" panose="02020603050405020304" pitchFamily="18" charset="0"/>
              </a:rPr>
              <a:pPr>
                <a:lnSpc>
                  <a:spcPct val="100000"/>
                </a:lnSpc>
                <a:spcBef>
                  <a:spcPct val="0"/>
                </a:spcBef>
                <a:buClrTx/>
                <a:buSzTx/>
                <a:buFontTx/>
                <a:buNone/>
              </a:pPr>
              <a:t>22</a:t>
            </a:fld>
            <a:endParaRPr lang="en-US" altLang="en-US" sz="1400">
              <a:latin typeface="Times New Roman" panose="02020603050405020304" pitchFamily="18" charset="0"/>
            </a:endParaRPr>
          </a:p>
        </p:txBody>
      </p:sp>
      <p:graphicFrame>
        <p:nvGraphicFramePr>
          <p:cNvPr id="25605" name="Object 4">
            <a:extLst>
              <a:ext uri="{FF2B5EF4-FFF2-40B4-BE49-F238E27FC236}">
                <a16:creationId xmlns:a16="http://schemas.microsoft.com/office/drawing/2014/main" id="{8387A075-B316-4085-AA4B-923EAD9625A9}"/>
              </a:ext>
            </a:extLst>
          </p:cNvPr>
          <p:cNvGraphicFramePr>
            <a:graphicFrameLocks noChangeAspect="1"/>
          </p:cNvGraphicFramePr>
          <p:nvPr/>
        </p:nvGraphicFramePr>
        <p:xfrm>
          <a:off x="1066800" y="1676400"/>
          <a:ext cx="7121525" cy="4149725"/>
        </p:xfrm>
        <a:graphic>
          <a:graphicData uri="http://schemas.openxmlformats.org/presentationml/2006/ole">
            <mc:AlternateContent xmlns:mc="http://schemas.openxmlformats.org/markup-compatibility/2006">
              <mc:Choice xmlns:v="urn:schemas-microsoft-com:vml" Requires="v">
                <p:oleObj spid="_x0000_s25606" name="VISIO" r:id="rId3" imgW="7121160" imgH="4149360" progId="Visio.Drawing.6">
                  <p:embed/>
                </p:oleObj>
              </mc:Choice>
              <mc:Fallback>
                <p:oleObj name="VISIO" r:id="rId3" imgW="7121160" imgH="4149360" progId="Visio.Drawing.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1676400"/>
                        <a:ext cx="7121525" cy="4149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a:extLst>
              <a:ext uri="{FF2B5EF4-FFF2-40B4-BE49-F238E27FC236}">
                <a16:creationId xmlns:a16="http://schemas.microsoft.com/office/drawing/2014/main" id="{23741C43-90E6-4142-B537-EF0F0ED6F1D5}"/>
              </a:ext>
            </a:extLst>
          </p:cNvPr>
          <p:cNvSpPr>
            <a:spLocks noGrp="1" noChangeArrowheads="1"/>
          </p:cNvSpPr>
          <p:nvPr>
            <p:ph type="title"/>
          </p:nvPr>
        </p:nvSpPr>
        <p:spPr/>
        <p:txBody>
          <a:bodyPr/>
          <a:lstStyle/>
          <a:p>
            <a:r>
              <a:rPr lang="en-US" altLang="en-US"/>
              <a:t>Design Layers</a:t>
            </a:r>
          </a:p>
        </p:txBody>
      </p:sp>
      <p:sp>
        <p:nvSpPr>
          <p:cNvPr id="26629" name="Rectangle 3">
            <a:extLst>
              <a:ext uri="{FF2B5EF4-FFF2-40B4-BE49-F238E27FC236}">
                <a16:creationId xmlns:a16="http://schemas.microsoft.com/office/drawing/2014/main" id="{79390DCF-588F-4805-BE8B-B97B09590ADA}"/>
              </a:ext>
            </a:extLst>
          </p:cNvPr>
          <p:cNvSpPr>
            <a:spLocks noGrp="1" noChangeArrowheads="1"/>
          </p:cNvSpPr>
          <p:nvPr>
            <p:ph idx="1"/>
          </p:nvPr>
        </p:nvSpPr>
        <p:spPr>
          <a:xfrm>
            <a:off x="685800" y="1676400"/>
            <a:ext cx="7772400" cy="4419600"/>
          </a:xfrm>
        </p:spPr>
        <p:txBody>
          <a:bodyPr/>
          <a:lstStyle/>
          <a:p>
            <a:r>
              <a:rPr lang="en-US" altLang="en-US" sz="1800"/>
              <a:t>It is very typical that the OOD strategies map in different ways onto the three layers shown on the previous slide.</a:t>
            </a:r>
          </a:p>
          <a:p>
            <a:endParaRPr lang="en-US" altLang="en-US" sz="800"/>
          </a:p>
          <a:p>
            <a:pPr lvl="1"/>
            <a:r>
              <a:rPr lang="en-US" altLang="en-US" sz="1600"/>
              <a:t>Top down design determines a policy layer and top-level partitions of the implementation layer – very little OOD at this level.  Here we use modules to partition responsibilities.</a:t>
            </a:r>
          </a:p>
          <a:p>
            <a:pPr lvl="1"/>
            <a:endParaRPr lang="en-US" altLang="en-US" sz="800"/>
          </a:p>
          <a:p>
            <a:pPr lvl="1"/>
            <a:r>
              <a:rPr lang="en-US" altLang="en-US" sz="1600"/>
              <a:t>Classes and class relationships dominate the implementation layer.  Polymorphism is an important tool to minimize coupling between components of this layer and with the utility layer.</a:t>
            </a:r>
          </a:p>
          <a:p>
            <a:pPr lvl="1"/>
            <a:endParaRPr lang="en-US" altLang="en-US" sz="800"/>
          </a:p>
          <a:p>
            <a:pPr lvl="1"/>
            <a:r>
              <a:rPr lang="en-US" altLang="en-US" sz="1600"/>
              <a:t>Class encapsulation of data and operating system services, using bottoms up design, determines the utility layer.</a:t>
            </a:r>
          </a:p>
          <a:p>
            <a:pPr lvl="1"/>
            <a:endParaRPr lang="en-US" altLang="en-US" sz="1600"/>
          </a:p>
        </p:txBody>
      </p:sp>
      <p:sp>
        <p:nvSpPr>
          <p:cNvPr id="26626" name="Footer Placeholder 3">
            <a:extLst>
              <a:ext uri="{FF2B5EF4-FFF2-40B4-BE49-F238E27FC236}">
                <a16:creationId xmlns:a16="http://schemas.microsoft.com/office/drawing/2014/main" id="{9BF243E9-D2EB-4F1B-8469-E5287CFB5357}"/>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6627" name="Slide Number Placeholder 4">
            <a:extLst>
              <a:ext uri="{FF2B5EF4-FFF2-40B4-BE49-F238E27FC236}">
                <a16:creationId xmlns:a16="http://schemas.microsoft.com/office/drawing/2014/main" id="{557FD401-1BAD-4CE0-BA76-12AE21866D7A}"/>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3AD91E5C-5F91-4A36-8244-836A9FB9E101}" type="slidenum">
              <a:rPr lang="en-US" altLang="en-US" sz="1400">
                <a:latin typeface="Times New Roman" panose="02020603050405020304" pitchFamily="18" charset="0"/>
              </a:rPr>
              <a:pPr>
                <a:lnSpc>
                  <a:spcPct val="100000"/>
                </a:lnSpc>
                <a:spcBef>
                  <a:spcPct val="0"/>
                </a:spcBef>
                <a:buClrTx/>
                <a:buSzTx/>
                <a:buFontTx/>
                <a:buNone/>
              </a:pPr>
              <a:t>23</a:t>
            </a:fld>
            <a:endParaRPr lang="en-US" altLang="en-US" sz="1400">
              <a:latin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a:extLst>
              <a:ext uri="{FF2B5EF4-FFF2-40B4-BE49-F238E27FC236}">
                <a16:creationId xmlns:a16="http://schemas.microsoft.com/office/drawing/2014/main" id="{B4865668-BE40-49EA-A67D-F9E020BF233F}"/>
              </a:ext>
            </a:extLst>
          </p:cNvPr>
          <p:cNvSpPr>
            <a:spLocks noGrp="1" noChangeArrowheads="1"/>
          </p:cNvSpPr>
          <p:nvPr>
            <p:ph type="title"/>
          </p:nvPr>
        </p:nvSpPr>
        <p:spPr/>
        <p:txBody>
          <a:bodyPr/>
          <a:lstStyle/>
          <a:p>
            <a:r>
              <a:rPr lang="en-US" altLang="en-US"/>
              <a:t>OOD Strategies Revisited</a:t>
            </a:r>
          </a:p>
        </p:txBody>
      </p:sp>
      <p:sp>
        <p:nvSpPr>
          <p:cNvPr id="27653" name="Rectangle 3">
            <a:extLst>
              <a:ext uri="{FF2B5EF4-FFF2-40B4-BE49-F238E27FC236}">
                <a16:creationId xmlns:a16="http://schemas.microsoft.com/office/drawing/2014/main" id="{1E5CD71F-CCA2-4718-B5B2-4117E8A9965B}"/>
              </a:ext>
            </a:extLst>
          </p:cNvPr>
          <p:cNvSpPr>
            <a:spLocks noGrp="1" noChangeArrowheads="1"/>
          </p:cNvSpPr>
          <p:nvPr>
            <p:ph idx="1"/>
          </p:nvPr>
        </p:nvSpPr>
        <p:spPr>
          <a:xfrm>
            <a:off x="685800" y="1676400"/>
            <a:ext cx="8269288" cy="4456113"/>
          </a:xfrm>
        </p:spPr>
        <p:txBody>
          <a:bodyPr/>
          <a:lstStyle/>
          <a:p>
            <a:r>
              <a:rPr lang="en-US" altLang="en-US" sz="1800"/>
              <a:t>Encapsulate the implementation of an abstraction with a class.</a:t>
            </a:r>
          </a:p>
          <a:p>
            <a:endParaRPr lang="en-US" altLang="en-US" sz="1800"/>
          </a:p>
          <a:p>
            <a:r>
              <a:rPr lang="en-US" altLang="en-US" sz="1800"/>
              <a:t>Layer implementation using composition.</a:t>
            </a:r>
          </a:p>
          <a:p>
            <a:endParaRPr lang="en-US" altLang="en-US" sz="1800"/>
          </a:p>
          <a:p>
            <a:r>
              <a:rPr lang="en-US" altLang="en-US" sz="1800"/>
              <a:t>Extend an abstraction through inheritance.</a:t>
            </a:r>
          </a:p>
          <a:p>
            <a:endParaRPr lang="en-US" altLang="en-US" sz="1800"/>
          </a:p>
          <a:p>
            <a:r>
              <a:rPr lang="en-US" altLang="en-US" sz="1800"/>
              <a:t>Loosely couple interacting objects using polymorphism.</a:t>
            </a:r>
          </a:p>
          <a:p>
            <a:pPr lvl="1"/>
            <a:r>
              <a:rPr lang="en-US" altLang="en-US" sz="1600"/>
              <a:t>Between programs with late design binding.</a:t>
            </a:r>
          </a:p>
          <a:p>
            <a:pPr lvl="1"/>
            <a:r>
              <a:rPr lang="en-US" altLang="en-US" sz="1600"/>
              <a:t>Within programs using run-time binding.</a:t>
            </a:r>
          </a:p>
        </p:txBody>
      </p:sp>
      <p:sp>
        <p:nvSpPr>
          <p:cNvPr id="27650" name="Footer Placeholder 3">
            <a:extLst>
              <a:ext uri="{FF2B5EF4-FFF2-40B4-BE49-F238E27FC236}">
                <a16:creationId xmlns:a16="http://schemas.microsoft.com/office/drawing/2014/main" id="{4A9FE8CF-15D9-4FD1-B981-10A7A665F828}"/>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7651" name="Slide Number Placeholder 4">
            <a:extLst>
              <a:ext uri="{FF2B5EF4-FFF2-40B4-BE49-F238E27FC236}">
                <a16:creationId xmlns:a16="http://schemas.microsoft.com/office/drawing/2014/main" id="{BBFBE7B5-2665-4205-9101-1217E824C4FC}"/>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C70CF0B7-1C15-4A5B-8808-BA326CE54766}" type="slidenum">
              <a:rPr lang="en-US" altLang="en-US" sz="1400">
                <a:latin typeface="Times New Roman" panose="02020603050405020304" pitchFamily="18" charset="0"/>
              </a:rPr>
              <a:pPr>
                <a:lnSpc>
                  <a:spcPct val="100000"/>
                </a:lnSpc>
                <a:spcBef>
                  <a:spcPct val="0"/>
                </a:spcBef>
                <a:buClrTx/>
                <a:buSzTx/>
                <a:buFontTx/>
                <a:buNone/>
              </a:pPr>
              <a:t>24</a:t>
            </a:fld>
            <a:endParaRPr lang="en-US" altLang="en-US" sz="1400">
              <a:latin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a:extLst>
              <a:ext uri="{FF2B5EF4-FFF2-40B4-BE49-F238E27FC236}">
                <a16:creationId xmlns:a16="http://schemas.microsoft.com/office/drawing/2014/main" id="{5D976C7F-327C-474A-94B0-08DC4E633CF4}"/>
              </a:ext>
            </a:extLst>
          </p:cNvPr>
          <p:cNvSpPr>
            <a:spLocks noGrp="1" noChangeArrowheads="1"/>
          </p:cNvSpPr>
          <p:nvPr>
            <p:ph type="title"/>
          </p:nvPr>
        </p:nvSpPr>
        <p:spPr/>
        <p:txBody>
          <a:bodyPr/>
          <a:lstStyle/>
          <a:p>
            <a:r>
              <a:rPr lang="en-US" altLang="en-US"/>
              <a:t>Parting Comments</a:t>
            </a:r>
          </a:p>
        </p:txBody>
      </p:sp>
      <p:sp>
        <p:nvSpPr>
          <p:cNvPr id="28677" name="Rectangle 3">
            <a:extLst>
              <a:ext uri="{FF2B5EF4-FFF2-40B4-BE49-F238E27FC236}">
                <a16:creationId xmlns:a16="http://schemas.microsoft.com/office/drawing/2014/main" id="{17CA758E-3688-430B-BAAA-375C38234625}"/>
              </a:ext>
            </a:extLst>
          </p:cNvPr>
          <p:cNvSpPr>
            <a:spLocks noGrp="1" noChangeArrowheads="1"/>
          </p:cNvSpPr>
          <p:nvPr>
            <p:ph idx="1"/>
          </p:nvPr>
        </p:nvSpPr>
        <p:spPr>
          <a:xfrm>
            <a:off x="914400" y="1676400"/>
            <a:ext cx="7620000" cy="4419600"/>
          </a:xfrm>
        </p:spPr>
        <p:txBody>
          <a:bodyPr/>
          <a:lstStyle/>
          <a:p>
            <a:r>
              <a:rPr lang="en-US" altLang="en-US" sz="1800"/>
              <a:t>Try not to bind to things that change:</a:t>
            </a:r>
          </a:p>
          <a:p>
            <a:pPr lvl="1"/>
            <a:r>
              <a:rPr lang="en-US" altLang="en-US" sz="1600"/>
              <a:t>Platform specific code</a:t>
            </a:r>
          </a:p>
          <a:p>
            <a:pPr lvl="1"/>
            <a:r>
              <a:rPr lang="en-US" altLang="en-US" sz="1600"/>
              <a:t>Code in the midst of development</a:t>
            </a:r>
            <a:br>
              <a:rPr lang="en-US" altLang="en-US" sz="1600"/>
            </a:br>
            <a:endParaRPr lang="en-US" altLang="en-US" sz="1600"/>
          </a:p>
          <a:p>
            <a:r>
              <a:rPr lang="en-US" altLang="en-US" sz="1800"/>
              <a:t>Early design (potential library) must try not to bind to late design (application specific details)</a:t>
            </a:r>
          </a:p>
          <a:p>
            <a:pPr lvl="1"/>
            <a:r>
              <a:rPr lang="en-US" altLang="en-US" sz="1600"/>
              <a:t>Otherwise the early designs can never be reusable.</a:t>
            </a:r>
          </a:p>
          <a:p>
            <a:pPr lvl="1"/>
            <a:r>
              <a:rPr lang="en-US" altLang="en-US" sz="1600"/>
              <a:t>Satisfying this rule without polymorphism or templates would force all reusable design to be bottoms up.</a:t>
            </a:r>
          </a:p>
        </p:txBody>
      </p:sp>
      <p:sp>
        <p:nvSpPr>
          <p:cNvPr id="28674" name="Footer Placeholder 3">
            <a:extLst>
              <a:ext uri="{FF2B5EF4-FFF2-40B4-BE49-F238E27FC236}">
                <a16:creationId xmlns:a16="http://schemas.microsoft.com/office/drawing/2014/main" id="{5FDCA9A1-6895-43B6-9D23-3F74B8A26A6C}"/>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8675" name="Slide Number Placeholder 4">
            <a:extLst>
              <a:ext uri="{FF2B5EF4-FFF2-40B4-BE49-F238E27FC236}">
                <a16:creationId xmlns:a16="http://schemas.microsoft.com/office/drawing/2014/main" id="{C0BEA9C0-B9A8-4CEC-B722-F23469DBDEF1}"/>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63FE71ED-D34C-4FE3-B386-1CDFD2982F30}" type="slidenum">
              <a:rPr lang="en-US" altLang="en-US" sz="1400">
                <a:latin typeface="Times New Roman" panose="02020603050405020304" pitchFamily="18" charset="0"/>
              </a:rPr>
              <a:pPr>
                <a:lnSpc>
                  <a:spcPct val="100000"/>
                </a:lnSpc>
                <a:spcBef>
                  <a:spcPct val="0"/>
                </a:spcBef>
                <a:buClrTx/>
                <a:buSzTx/>
                <a:buFontTx/>
                <a:buNone/>
              </a:pPr>
              <a:t>25</a:t>
            </a:fld>
            <a:endParaRPr lang="en-US" altLang="en-US" sz="1400">
              <a:latin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Placeholder 6">
            <a:extLst>
              <a:ext uri="{FF2B5EF4-FFF2-40B4-BE49-F238E27FC236}">
                <a16:creationId xmlns:a16="http://schemas.microsoft.com/office/drawing/2014/main" id="{F21782A0-E0C7-4729-A4F4-528E11BDA49C}"/>
              </a:ext>
            </a:extLst>
          </p:cNvPr>
          <p:cNvSpPr>
            <a:spLocks noGrp="1"/>
          </p:cNvSpPr>
          <p:nvPr>
            <p:ph type="body" idx="1"/>
          </p:nvPr>
        </p:nvSpPr>
        <p:spPr>
          <a:xfrm>
            <a:off x="722313" y="2906713"/>
            <a:ext cx="7772400" cy="827087"/>
          </a:xfrm>
        </p:spPr>
        <p:txBody>
          <a:bodyPr/>
          <a:lstStyle/>
          <a:p>
            <a:pPr algn="ctr"/>
            <a:r>
              <a:rPr lang="en-US" altLang="en-US" sz="3600" b="1"/>
              <a:t>End of Presentation</a:t>
            </a:r>
          </a:p>
        </p:txBody>
      </p:sp>
      <p:sp>
        <p:nvSpPr>
          <p:cNvPr id="29699" name="Footer Placeholder 3">
            <a:extLst>
              <a:ext uri="{FF2B5EF4-FFF2-40B4-BE49-F238E27FC236}">
                <a16:creationId xmlns:a16="http://schemas.microsoft.com/office/drawing/2014/main" id="{4E6C9AA8-D0A2-44D8-8CD1-D2A6CFDF9BFE}"/>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29700" name="Slide Number Placeholder 4">
            <a:extLst>
              <a:ext uri="{FF2B5EF4-FFF2-40B4-BE49-F238E27FC236}">
                <a16:creationId xmlns:a16="http://schemas.microsoft.com/office/drawing/2014/main" id="{D0089463-89BF-4B7C-A99B-4D8C8FC4AA51}"/>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3BF163FF-2437-47AF-BB91-2181853FA2F4}" type="slidenum">
              <a:rPr lang="en-US" altLang="en-US" sz="1400">
                <a:latin typeface="Times New Roman" panose="02020603050405020304" pitchFamily="18" charset="0"/>
              </a:rPr>
              <a:pPr>
                <a:lnSpc>
                  <a:spcPct val="100000"/>
                </a:lnSpc>
                <a:spcBef>
                  <a:spcPct val="0"/>
                </a:spcBef>
                <a:buClrTx/>
                <a:buSzTx/>
                <a:buFontTx/>
                <a:buNone/>
              </a:pPr>
              <a:t>26</a:t>
            </a:fld>
            <a:endParaRPr lang="en-US" altLang="en-US" sz="140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a:extLst>
              <a:ext uri="{FF2B5EF4-FFF2-40B4-BE49-F238E27FC236}">
                <a16:creationId xmlns:a16="http://schemas.microsoft.com/office/drawing/2014/main" id="{2323A6D0-50FA-4239-883B-BEA041A1301C}"/>
              </a:ext>
            </a:extLst>
          </p:cNvPr>
          <p:cNvSpPr>
            <a:spLocks noGrp="1" noChangeArrowheads="1"/>
          </p:cNvSpPr>
          <p:nvPr>
            <p:ph type="title"/>
          </p:nvPr>
        </p:nvSpPr>
        <p:spPr/>
        <p:txBody>
          <a:bodyPr/>
          <a:lstStyle/>
          <a:p>
            <a:r>
              <a:rPr lang="en-US" altLang="en-US"/>
              <a:t>Classical Structure Chart</a:t>
            </a:r>
          </a:p>
        </p:txBody>
      </p:sp>
      <p:sp>
        <p:nvSpPr>
          <p:cNvPr id="6149" name="Rectangle 3">
            <a:extLst>
              <a:ext uri="{FF2B5EF4-FFF2-40B4-BE49-F238E27FC236}">
                <a16:creationId xmlns:a16="http://schemas.microsoft.com/office/drawing/2014/main" id="{B9EF612E-8E2D-4E61-B020-9125B4506384}"/>
              </a:ext>
            </a:extLst>
          </p:cNvPr>
          <p:cNvSpPr>
            <a:spLocks noGrp="1" noChangeArrowheads="1"/>
          </p:cNvSpPr>
          <p:nvPr>
            <p:ph idx="1"/>
          </p:nvPr>
        </p:nvSpPr>
        <p:spPr>
          <a:xfrm>
            <a:off x="685800" y="1371600"/>
            <a:ext cx="7772400" cy="4724400"/>
          </a:xfrm>
        </p:spPr>
        <p:txBody>
          <a:bodyPr/>
          <a:lstStyle/>
          <a:p>
            <a:r>
              <a:rPr lang="en-US" altLang="en-US"/>
              <a:t>The terms “Top Down” and “Bottoms Up” refer to the classical form of a structure chart.</a:t>
            </a:r>
            <a:br>
              <a:rPr lang="en-US" altLang="en-US"/>
            </a:br>
            <a:endParaRPr lang="en-US" altLang="en-US"/>
          </a:p>
          <a:p>
            <a:pPr lvl="1"/>
            <a:r>
              <a:rPr lang="en-US" altLang="en-US"/>
              <a:t>This form puts logical, executive, processing at the top and low level, physical, processing on the bottom.</a:t>
            </a:r>
            <a:br>
              <a:rPr lang="en-US" altLang="en-US"/>
            </a:br>
            <a:endParaRPr lang="en-US" altLang="en-US"/>
          </a:p>
          <a:p>
            <a:pPr lvl="1"/>
            <a:r>
              <a:rPr lang="en-US" altLang="en-US"/>
              <a:t>The classical form puts inputs on the left side and outputs on the right, leading to terms like left-to-right design and right-to-left design.  </a:t>
            </a:r>
            <a:br>
              <a:rPr lang="en-US" altLang="en-US"/>
            </a:br>
            <a:endParaRPr lang="en-US" altLang="en-US"/>
          </a:p>
          <a:p>
            <a:pPr lvl="1"/>
            <a:r>
              <a:rPr lang="en-US" altLang="en-US"/>
              <a:t>Left-to-right design focuses on program input</a:t>
            </a:r>
            <a:br>
              <a:rPr lang="en-US" altLang="en-US"/>
            </a:br>
            <a:endParaRPr lang="en-US" altLang="en-US"/>
          </a:p>
          <a:p>
            <a:pPr lvl="1"/>
            <a:r>
              <a:rPr lang="en-US" altLang="en-US"/>
              <a:t>Right-to-left design is concerned with program output.</a:t>
            </a:r>
          </a:p>
          <a:p>
            <a:endParaRPr lang="en-US" altLang="en-US" sz="2400"/>
          </a:p>
        </p:txBody>
      </p:sp>
      <p:sp>
        <p:nvSpPr>
          <p:cNvPr id="6146" name="Footer Placeholder 3">
            <a:extLst>
              <a:ext uri="{FF2B5EF4-FFF2-40B4-BE49-F238E27FC236}">
                <a16:creationId xmlns:a16="http://schemas.microsoft.com/office/drawing/2014/main" id="{C135D47D-819B-46A2-BE43-913A80B5812C}"/>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6147" name="Slide Number Placeholder 4">
            <a:extLst>
              <a:ext uri="{FF2B5EF4-FFF2-40B4-BE49-F238E27FC236}">
                <a16:creationId xmlns:a16="http://schemas.microsoft.com/office/drawing/2014/main" id="{FB6A5C96-A948-4279-9CCD-FC10090C7BF7}"/>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D3852240-3D53-4310-95EF-6A8BEDEBED8E}" type="slidenum">
              <a:rPr lang="en-US" altLang="en-US" sz="1400">
                <a:latin typeface="Times New Roman" panose="02020603050405020304" pitchFamily="18" charset="0"/>
              </a:rPr>
              <a:pPr>
                <a:lnSpc>
                  <a:spcPct val="100000"/>
                </a:lnSpc>
                <a:spcBef>
                  <a:spcPct val="0"/>
                </a:spcBef>
                <a:buClrTx/>
                <a:buSzTx/>
                <a:buFontTx/>
                <a:buNone/>
              </a:pPr>
              <a:t>3</a:t>
            </a:fld>
            <a:endParaRPr lang="en-US" altLang="en-US" sz="14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a:extLst>
              <a:ext uri="{FF2B5EF4-FFF2-40B4-BE49-F238E27FC236}">
                <a16:creationId xmlns:a16="http://schemas.microsoft.com/office/drawing/2014/main" id="{03DC0636-9D4B-4577-A907-E760B5909AA3}"/>
              </a:ext>
            </a:extLst>
          </p:cNvPr>
          <p:cNvSpPr>
            <a:spLocks noGrp="1" noChangeArrowheads="1"/>
          </p:cNvSpPr>
          <p:nvPr>
            <p:ph type="title"/>
          </p:nvPr>
        </p:nvSpPr>
        <p:spPr/>
        <p:txBody>
          <a:bodyPr/>
          <a:lstStyle/>
          <a:p>
            <a:r>
              <a:rPr lang="en-US" altLang="en-US"/>
              <a:t>Classical Structure Chart</a:t>
            </a:r>
          </a:p>
        </p:txBody>
      </p:sp>
      <p:sp>
        <p:nvSpPr>
          <p:cNvPr id="7170" name="Footer Placeholder 3">
            <a:extLst>
              <a:ext uri="{FF2B5EF4-FFF2-40B4-BE49-F238E27FC236}">
                <a16:creationId xmlns:a16="http://schemas.microsoft.com/office/drawing/2014/main" id="{90FC509E-1D66-4CB5-9420-FB35034EF469}"/>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7171" name="Slide Number Placeholder 4">
            <a:extLst>
              <a:ext uri="{FF2B5EF4-FFF2-40B4-BE49-F238E27FC236}">
                <a16:creationId xmlns:a16="http://schemas.microsoft.com/office/drawing/2014/main" id="{A0C1140B-862D-4221-AA8F-3FA571B51085}"/>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64081707-002A-4294-B885-26A955885544}" type="slidenum">
              <a:rPr lang="en-US" altLang="en-US" sz="1400">
                <a:latin typeface="Times New Roman" panose="02020603050405020304" pitchFamily="18" charset="0"/>
              </a:rPr>
              <a:pPr>
                <a:lnSpc>
                  <a:spcPct val="100000"/>
                </a:lnSpc>
                <a:spcBef>
                  <a:spcPct val="0"/>
                </a:spcBef>
                <a:buClrTx/>
                <a:buSzTx/>
                <a:buFontTx/>
                <a:buNone/>
              </a:pPr>
              <a:t>4</a:t>
            </a:fld>
            <a:endParaRPr lang="en-US" altLang="en-US" sz="1400">
              <a:latin typeface="Times New Roman" panose="02020603050405020304" pitchFamily="18" charset="0"/>
            </a:endParaRPr>
          </a:p>
        </p:txBody>
      </p:sp>
      <p:graphicFrame>
        <p:nvGraphicFramePr>
          <p:cNvPr id="7173" name="Object 4">
            <a:extLst>
              <a:ext uri="{FF2B5EF4-FFF2-40B4-BE49-F238E27FC236}">
                <a16:creationId xmlns:a16="http://schemas.microsoft.com/office/drawing/2014/main" id="{6C91C075-8ECB-4EB9-9541-95C456E8F609}"/>
              </a:ext>
            </a:extLst>
          </p:cNvPr>
          <p:cNvGraphicFramePr>
            <a:graphicFrameLocks noChangeAspect="1"/>
          </p:cNvGraphicFramePr>
          <p:nvPr/>
        </p:nvGraphicFramePr>
        <p:xfrm>
          <a:off x="990600" y="1676400"/>
          <a:ext cx="7350125" cy="4035425"/>
        </p:xfrm>
        <a:graphic>
          <a:graphicData uri="http://schemas.openxmlformats.org/presentationml/2006/ole">
            <mc:AlternateContent xmlns:mc="http://schemas.openxmlformats.org/markup-compatibility/2006">
              <mc:Choice xmlns:v="urn:schemas-microsoft-com:vml" Requires="v">
                <p:oleObj spid="_x0000_s7174" name="VISIO" r:id="rId3" imgW="7349760" imgH="4035240" progId="Visio.Drawing.6">
                  <p:embed/>
                </p:oleObj>
              </mc:Choice>
              <mc:Fallback>
                <p:oleObj name="VISIO" r:id="rId3" imgW="7349760" imgH="4035240" progId="Visio.Drawing.6">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676400"/>
                        <a:ext cx="7350125" cy="403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a:extLst>
              <a:ext uri="{FF2B5EF4-FFF2-40B4-BE49-F238E27FC236}">
                <a16:creationId xmlns:a16="http://schemas.microsoft.com/office/drawing/2014/main" id="{B6957830-AD02-492B-B5DC-495B512AA1DA}"/>
              </a:ext>
            </a:extLst>
          </p:cNvPr>
          <p:cNvSpPr>
            <a:spLocks noGrp="1" noChangeArrowheads="1"/>
          </p:cNvSpPr>
          <p:nvPr>
            <p:ph type="title"/>
          </p:nvPr>
        </p:nvSpPr>
        <p:spPr/>
        <p:txBody>
          <a:bodyPr/>
          <a:lstStyle/>
          <a:p>
            <a:r>
              <a:rPr lang="en-US" altLang="en-US"/>
              <a:t>Top Down Design</a:t>
            </a:r>
          </a:p>
        </p:txBody>
      </p:sp>
      <p:sp>
        <p:nvSpPr>
          <p:cNvPr id="8197" name="Rectangle 3">
            <a:extLst>
              <a:ext uri="{FF2B5EF4-FFF2-40B4-BE49-F238E27FC236}">
                <a16:creationId xmlns:a16="http://schemas.microsoft.com/office/drawing/2014/main" id="{343D4747-B149-4533-A018-7FA5686560D2}"/>
              </a:ext>
            </a:extLst>
          </p:cNvPr>
          <p:cNvSpPr>
            <a:spLocks noGrp="1" noChangeArrowheads="1"/>
          </p:cNvSpPr>
          <p:nvPr>
            <p:ph idx="1"/>
          </p:nvPr>
        </p:nvSpPr>
        <p:spPr/>
        <p:txBody>
          <a:bodyPr/>
          <a:lstStyle/>
          <a:p>
            <a:r>
              <a:rPr lang="en-US" altLang="en-US"/>
              <a:t>Make task list</a:t>
            </a:r>
            <a:br>
              <a:rPr lang="en-US" altLang="en-US"/>
            </a:br>
            <a:endParaRPr lang="en-US" altLang="en-US"/>
          </a:p>
          <a:p>
            <a:r>
              <a:rPr lang="en-US" altLang="en-US"/>
              <a:t>Decompose tasks into packages</a:t>
            </a:r>
          </a:p>
          <a:p>
            <a:pPr lvl="1"/>
            <a:r>
              <a:rPr lang="en-US" altLang="en-US"/>
              <a:t>Executive interfaces and servers</a:t>
            </a:r>
            <a:br>
              <a:rPr lang="en-US" altLang="en-US"/>
            </a:br>
            <a:endParaRPr lang="en-US" altLang="en-US"/>
          </a:p>
          <a:p>
            <a:r>
              <a:rPr lang="en-US" altLang="en-US"/>
              <a:t>Proceed from top-level logical model to lower-level, more physical models</a:t>
            </a:r>
          </a:p>
          <a:p>
            <a:pPr lvl="1"/>
            <a:r>
              <a:rPr lang="en-US" altLang="en-US"/>
              <a:t>Process of successive refinement</a:t>
            </a:r>
          </a:p>
          <a:p>
            <a:pPr lvl="1"/>
            <a:r>
              <a:rPr lang="en-US" altLang="en-US"/>
              <a:t>Only effective for a very few layers</a:t>
            </a:r>
          </a:p>
        </p:txBody>
      </p:sp>
      <p:sp>
        <p:nvSpPr>
          <p:cNvPr id="8194" name="Footer Placeholder 3">
            <a:extLst>
              <a:ext uri="{FF2B5EF4-FFF2-40B4-BE49-F238E27FC236}">
                <a16:creationId xmlns:a16="http://schemas.microsoft.com/office/drawing/2014/main" id="{5313CF16-EADF-46DF-8C8B-95B84B66FCCB}"/>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8195" name="Slide Number Placeholder 4">
            <a:extLst>
              <a:ext uri="{FF2B5EF4-FFF2-40B4-BE49-F238E27FC236}">
                <a16:creationId xmlns:a16="http://schemas.microsoft.com/office/drawing/2014/main" id="{AC43C240-06D5-47D8-8C24-5632B73E1838}"/>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A545F0A0-7F2E-4EBD-AF20-372AE65F9510}" type="slidenum">
              <a:rPr lang="en-US" altLang="en-US" sz="1400">
                <a:latin typeface="Times New Roman" panose="02020603050405020304" pitchFamily="18" charset="0"/>
              </a:rPr>
              <a:pPr>
                <a:lnSpc>
                  <a:spcPct val="100000"/>
                </a:lnSpc>
                <a:spcBef>
                  <a:spcPct val="0"/>
                </a:spcBef>
                <a:buClrTx/>
                <a:buSzTx/>
                <a:buFontTx/>
                <a:buNone/>
              </a:pPr>
              <a:t>5</a:t>
            </a:fld>
            <a:endParaRPr lang="en-US" altLang="en-US" sz="14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a:extLst>
              <a:ext uri="{FF2B5EF4-FFF2-40B4-BE49-F238E27FC236}">
                <a16:creationId xmlns:a16="http://schemas.microsoft.com/office/drawing/2014/main" id="{9741099B-786C-4E5A-B9D4-ACEEBA4EA8A3}"/>
              </a:ext>
            </a:extLst>
          </p:cNvPr>
          <p:cNvSpPr>
            <a:spLocks noGrp="1" noChangeArrowheads="1"/>
          </p:cNvSpPr>
          <p:nvPr>
            <p:ph type="title"/>
          </p:nvPr>
        </p:nvSpPr>
        <p:spPr/>
        <p:txBody>
          <a:bodyPr/>
          <a:lstStyle/>
          <a:p>
            <a:r>
              <a:rPr lang="en-US" altLang="en-US"/>
              <a:t>Top Down Design</a:t>
            </a:r>
          </a:p>
        </p:txBody>
      </p:sp>
      <p:sp>
        <p:nvSpPr>
          <p:cNvPr id="9221" name="Rectangle 3">
            <a:extLst>
              <a:ext uri="{FF2B5EF4-FFF2-40B4-BE49-F238E27FC236}">
                <a16:creationId xmlns:a16="http://schemas.microsoft.com/office/drawing/2014/main" id="{DD02B5F8-F484-461C-A741-FB320386F35E}"/>
              </a:ext>
            </a:extLst>
          </p:cNvPr>
          <p:cNvSpPr>
            <a:spLocks noGrp="1" noChangeArrowheads="1"/>
          </p:cNvSpPr>
          <p:nvPr>
            <p:ph sz="half" idx="1"/>
          </p:nvPr>
        </p:nvSpPr>
        <p:spPr/>
        <p:txBody>
          <a:bodyPr/>
          <a:lstStyle/>
          <a:p>
            <a:r>
              <a:rPr lang="en-US" altLang="en-US" sz="2000"/>
              <a:t>Advantages:</a:t>
            </a:r>
            <a:br>
              <a:rPr lang="en-US" altLang="en-US" sz="2000"/>
            </a:br>
            <a:endParaRPr lang="en-US" altLang="en-US" sz="2000"/>
          </a:p>
          <a:p>
            <a:pPr lvl="1"/>
            <a:r>
              <a:rPr lang="en-US" altLang="en-US" sz="1800"/>
              <a:t>Focus on satisfying requirements.</a:t>
            </a:r>
            <a:br>
              <a:rPr lang="en-US" altLang="en-US" sz="1800"/>
            </a:br>
            <a:endParaRPr lang="en-US" altLang="en-US" sz="1800"/>
          </a:p>
          <a:p>
            <a:pPr lvl="1"/>
            <a:r>
              <a:rPr lang="en-US" altLang="en-US" sz="1800"/>
              <a:t>Doesn’t invent things not needed for this project</a:t>
            </a:r>
          </a:p>
        </p:txBody>
      </p:sp>
      <p:sp>
        <p:nvSpPr>
          <p:cNvPr id="9222" name="Rectangle 4">
            <a:extLst>
              <a:ext uri="{FF2B5EF4-FFF2-40B4-BE49-F238E27FC236}">
                <a16:creationId xmlns:a16="http://schemas.microsoft.com/office/drawing/2014/main" id="{8BE5DFB4-6143-4002-BE62-F1248E52B5A8}"/>
              </a:ext>
            </a:extLst>
          </p:cNvPr>
          <p:cNvSpPr>
            <a:spLocks noGrp="1" noChangeArrowheads="1"/>
          </p:cNvSpPr>
          <p:nvPr>
            <p:ph sz="half" idx="2"/>
          </p:nvPr>
        </p:nvSpPr>
        <p:spPr/>
        <p:txBody>
          <a:bodyPr/>
          <a:lstStyle/>
          <a:p>
            <a:r>
              <a:rPr lang="en-US" altLang="en-US" sz="2000"/>
              <a:t>Disadvantages:</a:t>
            </a:r>
            <a:br>
              <a:rPr lang="en-US" altLang="en-US" sz="2000"/>
            </a:br>
            <a:endParaRPr lang="en-US" altLang="en-US" sz="2000"/>
          </a:p>
          <a:p>
            <a:pPr lvl="1"/>
            <a:r>
              <a:rPr lang="en-US" altLang="en-US" sz="1800"/>
              <a:t>Generates non-reusable parts</a:t>
            </a:r>
            <a:br>
              <a:rPr lang="en-US" altLang="en-US" sz="1800"/>
            </a:br>
            <a:endParaRPr lang="en-US" altLang="en-US" sz="1800"/>
          </a:p>
          <a:p>
            <a:pPr lvl="1"/>
            <a:r>
              <a:rPr lang="en-US" altLang="en-US" sz="1800"/>
              <a:t>Makes tightly coupled structure</a:t>
            </a:r>
          </a:p>
        </p:txBody>
      </p:sp>
      <p:sp>
        <p:nvSpPr>
          <p:cNvPr id="9218" name="Footer Placeholder 4">
            <a:extLst>
              <a:ext uri="{FF2B5EF4-FFF2-40B4-BE49-F238E27FC236}">
                <a16:creationId xmlns:a16="http://schemas.microsoft.com/office/drawing/2014/main" id="{33B74D36-46BE-4D3E-9460-342A43A6A74A}"/>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9219" name="Slide Number Placeholder 5">
            <a:extLst>
              <a:ext uri="{FF2B5EF4-FFF2-40B4-BE49-F238E27FC236}">
                <a16:creationId xmlns:a16="http://schemas.microsoft.com/office/drawing/2014/main" id="{26B5F113-EAA4-47C0-8BE7-29A7453CD7CB}"/>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D2F13433-13AB-4F70-9E62-4E1DA89D5E02}" type="slidenum">
              <a:rPr lang="en-US" altLang="en-US" sz="1400">
                <a:latin typeface="Times New Roman" panose="02020603050405020304" pitchFamily="18" charset="0"/>
              </a:rPr>
              <a:pPr>
                <a:lnSpc>
                  <a:spcPct val="100000"/>
                </a:lnSpc>
                <a:spcBef>
                  <a:spcPct val="0"/>
                </a:spcBef>
                <a:buClrTx/>
                <a:buSzTx/>
                <a:buFontTx/>
                <a:buNone/>
              </a:pPr>
              <a:t>6</a:t>
            </a:fld>
            <a:endParaRPr lang="en-US" altLang="en-US" sz="140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a:extLst>
              <a:ext uri="{FF2B5EF4-FFF2-40B4-BE49-F238E27FC236}">
                <a16:creationId xmlns:a16="http://schemas.microsoft.com/office/drawing/2014/main" id="{53372189-C812-4C87-9BED-871EBBA0E174}"/>
              </a:ext>
            </a:extLst>
          </p:cNvPr>
          <p:cNvSpPr>
            <a:spLocks noGrp="1" noChangeArrowheads="1"/>
          </p:cNvSpPr>
          <p:nvPr>
            <p:ph type="title"/>
          </p:nvPr>
        </p:nvSpPr>
        <p:spPr/>
        <p:txBody>
          <a:bodyPr/>
          <a:lstStyle/>
          <a:p>
            <a:r>
              <a:rPr lang="en-US" altLang="en-US"/>
              <a:t>Bottoms Up Design</a:t>
            </a:r>
          </a:p>
        </p:txBody>
      </p:sp>
      <p:sp>
        <p:nvSpPr>
          <p:cNvPr id="10245" name="Rectangle 3">
            <a:extLst>
              <a:ext uri="{FF2B5EF4-FFF2-40B4-BE49-F238E27FC236}">
                <a16:creationId xmlns:a16="http://schemas.microsoft.com/office/drawing/2014/main" id="{3E0C47BB-3B5F-4D45-80FF-35E9DCF9941F}"/>
              </a:ext>
            </a:extLst>
          </p:cNvPr>
          <p:cNvSpPr>
            <a:spLocks noGrp="1" noChangeArrowheads="1"/>
          </p:cNvSpPr>
          <p:nvPr>
            <p:ph idx="1"/>
          </p:nvPr>
        </p:nvSpPr>
        <p:spPr>
          <a:xfrm>
            <a:off x="685800" y="1676400"/>
            <a:ext cx="7772400" cy="4419600"/>
          </a:xfrm>
        </p:spPr>
        <p:txBody>
          <a:bodyPr/>
          <a:lstStyle/>
          <a:p>
            <a:r>
              <a:rPr lang="en-US" altLang="en-US"/>
              <a:t>Identify useful data structures and operations.</a:t>
            </a:r>
            <a:br>
              <a:rPr lang="en-US" altLang="en-US"/>
            </a:br>
            <a:endParaRPr lang="en-US" altLang="en-US"/>
          </a:p>
          <a:p>
            <a:r>
              <a:rPr lang="en-US" altLang="en-US"/>
              <a:t>Encapsulate and provide operations to manage them.</a:t>
            </a:r>
            <a:br>
              <a:rPr lang="en-US" altLang="en-US"/>
            </a:br>
            <a:endParaRPr lang="en-US" altLang="en-US"/>
          </a:p>
          <a:p>
            <a:r>
              <a:rPr lang="en-US" altLang="en-US"/>
              <a:t>Essentially the same process for either packages or classes.</a:t>
            </a:r>
            <a:br>
              <a:rPr lang="en-US" altLang="en-US"/>
            </a:br>
            <a:endParaRPr lang="en-US" altLang="en-US"/>
          </a:p>
          <a:p>
            <a:r>
              <a:rPr lang="en-US" altLang="en-US"/>
              <a:t>Usually start by specifying the package, then populating with classes.</a:t>
            </a:r>
          </a:p>
        </p:txBody>
      </p:sp>
      <p:sp>
        <p:nvSpPr>
          <p:cNvPr id="10242" name="Footer Placeholder 3">
            <a:extLst>
              <a:ext uri="{FF2B5EF4-FFF2-40B4-BE49-F238E27FC236}">
                <a16:creationId xmlns:a16="http://schemas.microsoft.com/office/drawing/2014/main" id="{CE43CE19-11BE-4D5B-8571-4D6A23076482}"/>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0243" name="Slide Number Placeholder 4">
            <a:extLst>
              <a:ext uri="{FF2B5EF4-FFF2-40B4-BE49-F238E27FC236}">
                <a16:creationId xmlns:a16="http://schemas.microsoft.com/office/drawing/2014/main" id="{B5C4DB3B-72A9-4486-A211-92796206EFB1}"/>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757A3C3F-317C-42E8-9065-EE600D0DFCB2}" type="slidenum">
              <a:rPr lang="en-US" altLang="en-US" sz="1400">
                <a:latin typeface="Times New Roman" panose="02020603050405020304" pitchFamily="18" charset="0"/>
              </a:rPr>
              <a:pPr>
                <a:lnSpc>
                  <a:spcPct val="100000"/>
                </a:lnSpc>
                <a:spcBef>
                  <a:spcPct val="0"/>
                </a:spcBef>
                <a:buClrTx/>
                <a:buSzTx/>
                <a:buFontTx/>
                <a:buNone/>
              </a:pPr>
              <a:t>7</a:t>
            </a:fld>
            <a:endParaRPr lang="en-US" altLang="en-US" sz="140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a:extLst>
              <a:ext uri="{FF2B5EF4-FFF2-40B4-BE49-F238E27FC236}">
                <a16:creationId xmlns:a16="http://schemas.microsoft.com/office/drawing/2014/main" id="{80762C2E-0A29-4AF2-8C62-93F09439CFD8}"/>
              </a:ext>
            </a:extLst>
          </p:cNvPr>
          <p:cNvSpPr>
            <a:spLocks noGrp="1" noChangeArrowheads="1"/>
          </p:cNvSpPr>
          <p:nvPr>
            <p:ph type="title"/>
          </p:nvPr>
        </p:nvSpPr>
        <p:spPr/>
        <p:txBody>
          <a:bodyPr/>
          <a:lstStyle/>
          <a:p>
            <a:r>
              <a:rPr lang="en-US" altLang="en-US"/>
              <a:t>Bottoms Up Design</a:t>
            </a:r>
          </a:p>
        </p:txBody>
      </p:sp>
      <p:sp>
        <p:nvSpPr>
          <p:cNvPr id="11269" name="Rectangle 3">
            <a:extLst>
              <a:ext uri="{FF2B5EF4-FFF2-40B4-BE49-F238E27FC236}">
                <a16:creationId xmlns:a16="http://schemas.microsoft.com/office/drawing/2014/main" id="{1A5DF0D7-F05F-445E-BB41-D0EB4F209F95}"/>
              </a:ext>
            </a:extLst>
          </p:cNvPr>
          <p:cNvSpPr>
            <a:spLocks noGrp="1" noChangeArrowheads="1"/>
          </p:cNvSpPr>
          <p:nvPr>
            <p:ph sz="half" idx="1"/>
          </p:nvPr>
        </p:nvSpPr>
        <p:spPr/>
        <p:txBody>
          <a:bodyPr/>
          <a:lstStyle/>
          <a:p>
            <a:r>
              <a:rPr lang="en-US" altLang="en-US" sz="2000"/>
              <a:t>Advantages:</a:t>
            </a:r>
            <a:br>
              <a:rPr lang="en-US" altLang="en-US" sz="2000"/>
            </a:br>
            <a:endParaRPr lang="en-US" altLang="en-US" sz="2000"/>
          </a:p>
          <a:p>
            <a:pPr lvl="1"/>
            <a:r>
              <a:rPr lang="en-US" altLang="en-US" sz="1800"/>
              <a:t>Makes reusable parts.</a:t>
            </a:r>
            <a:br>
              <a:rPr lang="en-US" altLang="en-US" sz="1800"/>
            </a:br>
            <a:endParaRPr lang="en-US" altLang="en-US" sz="1800"/>
          </a:p>
          <a:p>
            <a:pPr lvl="1"/>
            <a:r>
              <a:rPr lang="en-US" altLang="en-US" sz="1800"/>
              <a:t>Abstractions you develop here makes higher level implementation much easier.</a:t>
            </a:r>
          </a:p>
        </p:txBody>
      </p:sp>
      <p:sp>
        <p:nvSpPr>
          <p:cNvPr id="11270" name="Rectangle 4">
            <a:extLst>
              <a:ext uri="{FF2B5EF4-FFF2-40B4-BE49-F238E27FC236}">
                <a16:creationId xmlns:a16="http://schemas.microsoft.com/office/drawing/2014/main" id="{ABF309C2-E548-4305-B0A6-E9EA47F438A4}"/>
              </a:ext>
            </a:extLst>
          </p:cNvPr>
          <p:cNvSpPr>
            <a:spLocks noGrp="1" noChangeArrowheads="1"/>
          </p:cNvSpPr>
          <p:nvPr>
            <p:ph sz="half" idx="2"/>
          </p:nvPr>
        </p:nvSpPr>
        <p:spPr/>
        <p:txBody>
          <a:bodyPr/>
          <a:lstStyle/>
          <a:p>
            <a:r>
              <a:rPr lang="en-US" altLang="en-US" sz="2000"/>
              <a:t>Disadvantages:</a:t>
            </a:r>
            <a:br>
              <a:rPr lang="en-US" altLang="en-US" sz="2000"/>
            </a:br>
            <a:endParaRPr lang="en-US" altLang="en-US" sz="2000"/>
          </a:p>
          <a:p>
            <a:pPr lvl="1"/>
            <a:r>
              <a:rPr lang="en-US" altLang="en-US" sz="1800"/>
              <a:t>May invent a lot of function-ality not needed for the project.</a:t>
            </a:r>
            <a:br>
              <a:rPr lang="en-US" altLang="en-US" sz="1800"/>
            </a:br>
            <a:endParaRPr lang="en-US" altLang="en-US" sz="1800"/>
          </a:p>
          <a:p>
            <a:pPr lvl="1"/>
            <a:r>
              <a:rPr lang="en-US" altLang="en-US" sz="1800" b="1" i="1"/>
              <a:t>Starting</a:t>
            </a:r>
            <a:r>
              <a:rPr lang="en-US" altLang="en-US" sz="1800"/>
              <a:t> with bottoms up design often leads to poorly structured over-all design.</a:t>
            </a:r>
          </a:p>
        </p:txBody>
      </p:sp>
      <p:sp>
        <p:nvSpPr>
          <p:cNvPr id="11266" name="Footer Placeholder 4">
            <a:extLst>
              <a:ext uri="{FF2B5EF4-FFF2-40B4-BE49-F238E27FC236}">
                <a16:creationId xmlns:a16="http://schemas.microsoft.com/office/drawing/2014/main" id="{C94B5B63-451B-4A75-8DD6-CC06E11A9787}"/>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1267" name="Slide Number Placeholder 5">
            <a:extLst>
              <a:ext uri="{FF2B5EF4-FFF2-40B4-BE49-F238E27FC236}">
                <a16:creationId xmlns:a16="http://schemas.microsoft.com/office/drawing/2014/main" id="{0DAA6AE9-2E6E-4A86-B73D-07EC89009E09}"/>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0563C524-6EA1-40B7-8CFE-1D83E98E6165}" type="slidenum">
              <a:rPr lang="en-US" altLang="en-US" sz="1400">
                <a:latin typeface="Times New Roman" panose="02020603050405020304" pitchFamily="18" charset="0"/>
              </a:rPr>
              <a:pPr>
                <a:lnSpc>
                  <a:spcPct val="100000"/>
                </a:lnSpc>
                <a:spcBef>
                  <a:spcPct val="0"/>
                </a:spcBef>
                <a:buClrTx/>
                <a:buSzTx/>
                <a:buFontTx/>
                <a:buNone/>
              </a:pPr>
              <a:t>8</a:t>
            </a:fld>
            <a:endParaRPr lang="en-US" altLang="en-US" sz="140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a:extLst>
              <a:ext uri="{FF2B5EF4-FFF2-40B4-BE49-F238E27FC236}">
                <a16:creationId xmlns:a16="http://schemas.microsoft.com/office/drawing/2014/main" id="{B49A97EF-F6F7-4E90-AD3E-A5E94BC3EFAF}"/>
              </a:ext>
            </a:extLst>
          </p:cNvPr>
          <p:cNvSpPr>
            <a:spLocks noGrp="1" noChangeArrowheads="1"/>
          </p:cNvSpPr>
          <p:nvPr>
            <p:ph type="title"/>
          </p:nvPr>
        </p:nvSpPr>
        <p:spPr/>
        <p:txBody>
          <a:bodyPr/>
          <a:lstStyle/>
          <a:p>
            <a:r>
              <a:rPr lang="en-US" altLang="en-US"/>
              <a:t>Object Oriented Design</a:t>
            </a:r>
          </a:p>
        </p:txBody>
      </p:sp>
      <p:sp>
        <p:nvSpPr>
          <p:cNvPr id="12293" name="Rectangle 3">
            <a:extLst>
              <a:ext uri="{FF2B5EF4-FFF2-40B4-BE49-F238E27FC236}">
                <a16:creationId xmlns:a16="http://schemas.microsoft.com/office/drawing/2014/main" id="{AF17749F-EA11-4230-A04F-21BF77D55ACA}"/>
              </a:ext>
            </a:extLst>
          </p:cNvPr>
          <p:cNvSpPr>
            <a:spLocks noGrp="1" noChangeArrowheads="1"/>
          </p:cNvSpPr>
          <p:nvPr>
            <p:ph idx="1"/>
          </p:nvPr>
        </p:nvSpPr>
        <p:spPr/>
        <p:txBody>
          <a:bodyPr>
            <a:normAutofit lnSpcReduction="10000"/>
          </a:bodyPr>
          <a:lstStyle/>
          <a:p>
            <a:pPr>
              <a:lnSpc>
                <a:spcPct val="110000"/>
              </a:lnSpc>
            </a:pPr>
            <a:r>
              <a:rPr lang="en-US" altLang="en-US"/>
              <a:t>Partitions project activities into interactions of class objects.</a:t>
            </a:r>
            <a:br>
              <a:rPr lang="en-US" altLang="en-US" sz="900"/>
            </a:br>
            <a:endParaRPr lang="en-US" altLang="en-US" sz="900"/>
          </a:p>
          <a:p>
            <a:pPr>
              <a:lnSpc>
                <a:spcPct val="110000"/>
              </a:lnSpc>
            </a:pPr>
            <a:r>
              <a:rPr lang="en-US" altLang="en-US"/>
              <a:t>Defines families of classes and their relationships:</a:t>
            </a:r>
          </a:p>
          <a:p>
            <a:pPr lvl="1">
              <a:lnSpc>
                <a:spcPct val="110000"/>
              </a:lnSpc>
            </a:pPr>
            <a:r>
              <a:rPr lang="en-US" altLang="en-US"/>
              <a:t>Using</a:t>
            </a:r>
          </a:p>
          <a:p>
            <a:pPr lvl="1">
              <a:lnSpc>
                <a:spcPct val="110000"/>
              </a:lnSpc>
            </a:pPr>
            <a:r>
              <a:rPr lang="en-US" altLang="en-US"/>
              <a:t>Aggregation</a:t>
            </a:r>
          </a:p>
          <a:p>
            <a:pPr lvl="1">
              <a:lnSpc>
                <a:spcPct val="110000"/>
              </a:lnSpc>
            </a:pPr>
            <a:r>
              <a:rPr lang="en-US" altLang="en-US"/>
              <a:t>Composition</a:t>
            </a:r>
          </a:p>
          <a:p>
            <a:pPr lvl="1">
              <a:lnSpc>
                <a:spcPct val="110000"/>
              </a:lnSpc>
            </a:pPr>
            <a:r>
              <a:rPr lang="en-US" altLang="en-US"/>
              <a:t>Inheritance</a:t>
            </a:r>
          </a:p>
          <a:p>
            <a:pPr lvl="1">
              <a:lnSpc>
                <a:spcPct val="110000"/>
              </a:lnSpc>
            </a:pPr>
            <a:r>
              <a:rPr lang="en-US" altLang="en-US"/>
              <a:t>Template based pluggability</a:t>
            </a:r>
            <a:br>
              <a:rPr lang="en-US" altLang="en-US"/>
            </a:br>
            <a:endParaRPr lang="en-US" altLang="en-US" sz="800"/>
          </a:p>
          <a:p>
            <a:pPr>
              <a:lnSpc>
                <a:spcPct val="110000"/>
              </a:lnSpc>
            </a:pPr>
            <a:r>
              <a:rPr lang="en-US" altLang="en-US"/>
              <a:t>Object Oriented Design is used during both top-down and bottoms-up design</a:t>
            </a:r>
          </a:p>
          <a:p>
            <a:pPr lvl="1">
              <a:lnSpc>
                <a:spcPct val="110000"/>
              </a:lnSpc>
            </a:pPr>
            <a:r>
              <a:rPr lang="en-US" altLang="en-US"/>
              <a:t>Top-Down:	define class hierarchies</a:t>
            </a:r>
          </a:p>
          <a:p>
            <a:pPr lvl="1">
              <a:lnSpc>
                <a:spcPct val="110000"/>
              </a:lnSpc>
            </a:pPr>
            <a:r>
              <a:rPr lang="en-US" altLang="en-US"/>
              <a:t>Bottoms-Up:	define each class’s implementation</a:t>
            </a:r>
          </a:p>
        </p:txBody>
      </p:sp>
      <p:sp>
        <p:nvSpPr>
          <p:cNvPr id="12290" name="Footer Placeholder 3">
            <a:extLst>
              <a:ext uri="{FF2B5EF4-FFF2-40B4-BE49-F238E27FC236}">
                <a16:creationId xmlns:a16="http://schemas.microsoft.com/office/drawing/2014/main" id="{F52B8746-EDA3-4726-85AB-0402093AD937}"/>
              </a:ext>
            </a:extLst>
          </p:cNvPr>
          <p:cNvSpPr>
            <a:spLocks noGrp="1"/>
          </p:cNvSpPr>
          <p:nvPr>
            <p:ph type="ftr" sz="quarter" idx="1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r>
              <a:rPr lang="en-US" altLang="en-US" sz="1400">
                <a:latin typeface="Times New Roman" panose="02020603050405020304" pitchFamily="18" charset="0"/>
              </a:rPr>
              <a:t>Chapter 8 - Design Strategies</a:t>
            </a:r>
          </a:p>
        </p:txBody>
      </p:sp>
      <p:sp>
        <p:nvSpPr>
          <p:cNvPr id="12291" name="Slide Number Placeholder 4">
            <a:extLst>
              <a:ext uri="{FF2B5EF4-FFF2-40B4-BE49-F238E27FC236}">
                <a16:creationId xmlns:a16="http://schemas.microsoft.com/office/drawing/2014/main" id="{ABA81E0A-AEE8-4597-A81C-50E6A37B53FA}"/>
              </a:ext>
            </a:extLst>
          </p:cNvPr>
          <p:cNvSpPr>
            <a:spLocks noGrp="1"/>
          </p:cNvSpPr>
          <p:nvPr>
            <p:ph type="sldNum" sz="quarter" idx="12"/>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a:lnSpc>
                <a:spcPct val="120000"/>
              </a:lnSpc>
              <a:spcBef>
                <a:spcPct val="20000"/>
              </a:spcBef>
              <a:buClr>
                <a:schemeClr val="tx1"/>
              </a:buClr>
              <a:buSzPct val="75000"/>
              <a:buFont typeface="Symbol" panose="05050102010706020507" pitchFamily="18" charset="2"/>
              <a:buChar char="·"/>
              <a:defRPr sz="2000">
                <a:solidFill>
                  <a:schemeClr val="accent2"/>
                </a:solidFill>
                <a:latin typeface="Tahoma" panose="020B0604030504040204" pitchFamily="34" charset="0"/>
              </a:defRPr>
            </a:lvl1pPr>
            <a:lvl2pPr marL="742950" indent="-285750">
              <a:lnSpc>
                <a:spcPct val="120000"/>
              </a:lnSpc>
              <a:spcBef>
                <a:spcPct val="20000"/>
              </a:spcBef>
              <a:buClr>
                <a:schemeClr val="tx1"/>
              </a:buClr>
              <a:buSzPct val="100000"/>
              <a:buChar char="–"/>
              <a:defRPr>
                <a:solidFill>
                  <a:schemeClr val="accent2"/>
                </a:solidFill>
                <a:latin typeface="Tahoma" panose="020B0604030504040204" pitchFamily="34" charset="0"/>
              </a:defRPr>
            </a:lvl2pPr>
            <a:lvl3pPr marL="11430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3pPr>
            <a:lvl4pPr marL="1600200" indent="-228600">
              <a:lnSpc>
                <a:spcPct val="120000"/>
              </a:lnSpc>
              <a:spcBef>
                <a:spcPct val="20000"/>
              </a:spcBef>
              <a:buClr>
                <a:schemeClr val="tx1"/>
              </a:buClr>
              <a:buSzPct val="65000"/>
              <a:buChar char="–"/>
              <a:defRPr sz="1600">
                <a:solidFill>
                  <a:schemeClr val="accent2"/>
                </a:solidFill>
                <a:latin typeface="Tahoma" panose="020B0604030504040204" pitchFamily="34" charset="0"/>
              </a:defRPr>
            </a:lvl4pPr>
            <a:lvl5pPr marL="2057400" indent="-228600">
              <a:lnSpc>
                <a:spcPct val="120000"/>
              </a:lnSpc>
              <a:spcBef>
                <a:spcPct val="20000"/>
              </a:spcBef>
              <a:buClr>
                <a:schemeClr val="tx1"/>
              </a:buClr>
              <a:buSzPct val="100000"/>
              <a:buChar char="•"/>
              <a:defRPr sz="1600">
                <a:solidFill>
                  <a:schemeClr val="accent2"/>
                </a:solidFill>
                <a:latin typeface="Tahoma" panose="020B0604030504040204" pitchFamily="34" charset="0"/>
              </a:defRPr>
            </a:lvl5pPr>
            <a:lvl6pPr marL="25146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6pPr>
            <a:lvl7pPr marL="29718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7pPr>
            <a:lvl8pPr marL="34290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8pPr>
            <a:lvl9pPr marL="3886200" indent="-228600" eaLnBrk="0" fontAlgn="base" hangingPunct="0">
              <a:lnSpc>
                <a:spcPct val="120000"/>
              </a:lnSpc>
              <a:spcBef>
                <a:spcPct val="20000"/>
              </a:spcBef>
              <a:spcAft>
                <a:spcPct val="0"/>
              </a:spcAft>
              <a:buClr>
                <a:schemeClr val="tx1"/>
              </a:buClr>
              <a:buSzPct val="100000"/>
              <a:buChar char="•"/>
              <a:defRPr sz="1600">
                <a:solidFill>
                  <a:schemeClr val="accent2"/>
                </a:solidFill>
                <a:latin typeface="Tahoma" panose="020B0604030504040204" pitchFamily="34" charset="0"/>
              </a:defRPr>
            </a:lvl9pPr>
          </a:lstStyle>
          <a:p>
            <a:pPr>
              <a:lnSpc>
                <a:spcPct val="100000"/>
              </a:lnSpc>
              <a:spcBef>
                <a:spcPct val="0"/>
              </a:spcBef>
              <a:buClrTx/>
              <a:buSzTx/>
              <a:buFontTx/>
              <a:buNone/>
            </a:pPr>
            <a:fld id="{EA0631A0-45BC-4F5B-9404-EF49BB024F2E}" type="slidenum">
              <a:rPr lang="en-US" altLang="en-US" sz="1400">
                <a:latin typeface="Times New Roman" panose="02020603050405020304" pitchFamily="18" charset="0"/>
              </a:rPr>
              <a:pPr>
                <a:lnSpc>
                  <a:spcPct val="100000"/>
                </a:lnSpc>
                <a:spcBef>
                  <a:spcPct val="0"/>
                </a:spcBef>
                <a:buClrTx/>
                <a:buSzTx/>
                <a:buFontTx/>
                <a:buNone/>
              </a:pPr>
              <a:t>9</a:t>
            </a:fld>
            <a:endParaRPr lang="en-US" altLang="en-US" sz="140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1223</TotalTime>
  <Words>852</Words>
  <Application>Microsoft Office PowerPoint</Application>
  <PresentationFormat>On-screen Show (4:3)</PresentationFormat>
  <Paragraphs>201</Paragraphs>
  <Slides>26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Times New Roman</vt:lpstr>
      <vt:lpstr>Arial</vt:lpstr>
      <vt:lpstr>Tahoma</vt:lpstr>
      <vt:lpstr>Symbol</vt:lpstr>
      <vt:lpstr>Office Theme</vt:lpstr>
      <vt:lpstr>Microsoft Visio Drawing</vt:lpstr>
      <vt:lpstr>Design Strategies</vt:lpstr>
      <vt:lpstr>Strategies</vt:lpstr>
      <vt:lpstr>Classical Structure Chart</vt:lpstr>
      <vt:lpstr>Classical Structure Chart</vt:lpstr>
      <vt:lpstr>Top Down Design</vt:lpstr>
      <vt:lpstr>Top Down Design</vt:lpstr>
      <vt:lpstr>Bottoms Up Design</vt:lpstr>
      <vt:lpstr>Bottoms Up Design</vt:lpstr>
      <vt:lpstr>Object Oriented Design</vt:lpstr>
      <vt:lpstr>OOD Strategies</vt:lpstr>
      <vt:lpstr>Binding</vt:lpstr>
      <vt:lpstr>Template Example</vt:lpstr>
      <vt:lpstr>Inheritance Example</vt:lpstr>
      <vt:lpstr>Inheritance Example</vt:lpstr>
      <vt:lpstr>Inheritance Example</vt:lpstr>
      <vt:lpstr>Another Inheritance Example</vt:lpstr>
      <vt:lpstr>Graphics Editor Example</vt:lpstr>
      <vt:lpstr>Graphics Editor Summary</vt:lpstr>
      <vt:lpstr>OOD Strategies Revisited</vt:lpstr>
      <vt:lpstr>OOD Strategies</vt:lpstr>
      <vt:lpstr>OOD Principles</vt:lpstr>
      <vt:lpstr>Breaking Dependency</vt:lpstr>
      <vt:lpstr>Design Layers</vt:lpstr>
      <vt:lpstr>OOD Strategies Revisited</vt:lpstr>
      <vt:lpstr>Parting Comments</vt:lpstr>
      <vt:lpstr>PowerPoint Presentation</vt:lpstr>
    </vt:vector>
  </TitlesOfParts>
  <Company>Syracuse Software Technology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Strategies</dc:title>
  <dc:creator>Jim Fawcett</dc:creator>
  <cp:lastModifiedBy>James Fawcett</cp:lastModifiedBy>
  <cp:revision>18</cp:revision>
  <cp:lastPrinted>1601-01-01T00:00:00Z</cp:lastPrinted>
  <dcterms:created xsi:type="dcterms:W3CDTF">2001-03-05T13:12:12Z</dcterms:created>
  <dcterms:modified xsi:type="dcterms:W3CDTF">2018-09-20T15:51:45Z</dcterms:modified>
</cp:coreProperties>
</file>