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6" r:id="rId3"/>
    <p:sldId id="287" r:id="rId4"/>
    <p:sldId id="258" r:id="rId5"/>
    <p:sldId id="273" r:id="rId6"/>
    <p:sldId id="260" r:id="rId7"/>
    <p:sldId id="265" r:id="rId8"/>
    <p:sldId id="259" r:id="rId9"/>
    <p:sldId id="261" r:id="rId10"/>
    <p:sldId id="266" r:id="rId11"/>
    <p:sldId id="267" r:id="rId12"/>
    <p:sldId id="268" r:id="rId13"/>
    <p:sldId id="269" r:id="rId14"/>
    <p:sldId id="279" r:id="rId15"/>
    <p:sldId id="278" r:id="rId16"/>
    <p:sldId id="270" r:id="rId17"/>
    <p:sldId id="271" r:id="rId18"/>
    <p:sldId id="272" r:id="rId19"/>
    <p:sldId id="274" r:id="rId20"/>
    <p:sldId id="275" r:id="rId21"/>
    <p:sldId id="277" r:id="rId22"/>
    <p:sldId id="276" r:id="rId23"/>
    <p:sldId id="281" r:id="rId24"/>
    <p:sldId id="284" r:id="rId25"/>
    <p:sldId id="285" r:id="rId26"/>
    <p:sldId id="286" r:id="rId27"/>
    <p:sldId id="262" r:id="rId28"/>
    <p:sldId id="263" r:id="rId29"/>
    <p:sldId id="264" r:id="rId30"/>
    <p:sldId id="288" r:id="rId31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4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01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E8B12E8-3784-4D0B-8BF3-30C25B6A20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DA8221E-A2D6-4B3F-983F-3D811D16CE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53A91647-3152-4288-ABCD-45FEE77CAD2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6000"/>
            <a:ext cx="29718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38C1A234-E415-447E-8357-1674ED10273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36000"/>
            <a:ext cx="29718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463C7B-2FAD-4C73-9F40-820B89D90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6D71BDB-869A-412E-81D3-5E616FBAAE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FFB8019-D58C-424C-94FC-356F8F6EDA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F42DA94-DA86-4389-960D-DE52BB0DD96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7125" y="711200"/>
            <a:ext cx="4605338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B6C5B8F-9B12-4829-9BC4-E4E05BB155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8800"/>
            <a:ext cx="5029200" cy="406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D59A8B6-4BF5-40E2-8966-F120C86A81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36000"/>
            <a:ext cx="29718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99AF956-51DA-4350-955A-8914802E84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36000"/>
            <a:ext cx="29718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4E74C54-DD3E-46FC-89B4-4074E14FA4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7018613-D26F-4BB2-BD90-8C690D0690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CA37CF5-7A8C-4097-83AE-D3FCE14709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1A436E5-7A6F-4B29-8228-904D652525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327B3D0-514C-4E8C-B169-3E8ABFFCD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5510149-F4AB-4F12-A257-0A128C6F8E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B5EF80F-C550-439A-A4DD-A3872D81E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B29E3E4-D02D-4B39-A59F-1DBF3A4C8D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E675240-6FC8-4885-B0A5-A4033856B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B39D70A-7A85-405E-853F-73D49C37A0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4CC4F52-53A2-4C9F-AB7A-8301CE71A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0291769-56AC-47DF-8AB1-6E95464CC6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E81240D-D6CE-43A1-BD85-16C73AEF7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CD01E22-BCBC-4573-8052-26954B59EB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53C7CBF-B1D7-40F7-8B90-6CEEE383D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F1F80D4-7D60-400D-B9DC-4065A58986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4422CEB-FFFE-45EC-ADA7-0975D504F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CB08933-8961-48E3-BD97-2B6204B8F5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9389523-E18E-4093-BBF1-B73EDCA57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EA888DA-57DF-412A-9983-62A9A124E6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EE89C55-19EF-44F5-89B8-87C1731F2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87497D5-B409-4F7E-8C6A-CF320E9949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3CC57BA-79E6-41AD-AF65-811A8C57B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5428F52-F7CD-4C82-80A3-EDFA6C5E41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725B3D4-DBC3-42EB-AD21-2A9EFAF87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CD6939B-137E-4C36-8D58-E17E38D003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D7477E5-1E7E-4C7C-9E57-09E058A59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AF2D56C-DAC9-4BD0-A356-A542CF2E9A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5AC6450-EDE1-4A2F-94DA-FC0529EFF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FDA2072-23E2-427F-B0F7-343A783C02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B3638B8-2710-4B8F-81BC-2D3871A4E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D1ADBF3-202E-4033-B745-072E0226FB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6B6ADE1-83EA-45C7-A28E-BEFE0654C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6BD110D2-112F-449D-AA67-A34D7F9486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CD29082-5729-4EE9-95F1-7B95B2BD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4474336-77C4-42AF-BBDF-6A3E9F1A52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2E73880-F9FA-4C62-9E76-9A03846E2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D6AAB82-AB75-4AE4-902A-FF2E9D9E09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0247EB2-ACA5-41CC-83C2-E548C618B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B5DB615-C0E7-4072-9F95-6CBA7B0290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BE8ADCE-F045-40EB-B2F8-96E99E904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6B0F317-840F-4C4A-9F34-03B95E81E5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2FD97D2-298D-42A2-A033-9937E00C6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5774AC56-842A-4719-B6A5-49BCA04CEE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59A3690-D602-4600-A0CF-C5BB285EE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503FAB2-EE9F-4EE8-AD2C-377A8B9E61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95EEA9E-74D8-4FEB-94A3-4CD472926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98AD9D3-3AE2-48E0-8888-6017DBF8BC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B8BEE5D-4D23-4E76-A71D-C953B4530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81D3DC9-BC17-4A15-8B32-B6EF1147CE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CE8B800-27FD-490A-88A3-1F32A0A57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5375428-75A7-4D8A-A2D0-1B516F0532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07FB30-13A3-450E-AB0B-E0021B773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A8B2800-9A21-4B81-8F6E-68EA103661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BD855E5-9EFA-4EC2-AD4E-292C7A7A4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456A2E3-04F4-4AE3-B5CB-A233617B94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1586B5E-A163-4DBD-A8BA-E089C530A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C764751-DAA0-4075-AD06-DD8C67C9F6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F46CC50-CE1E-472E-A5EA-1BDAFF73B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19EAF-D1AD-4BE7-8A43-9A265C037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25D61-0831-4B82-9777-C8940101B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1A6EC-77E6-4657-9FAE-0D1A6CD7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86A6A-472B-40A5-938E-69FD3B103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D82B3-E84A-4158-9BAC-3FCC2311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5E1F4-6C6C-467D-873B-5D3641C0A2D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06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5845F-D5D3-4066-B117-B4C9117A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E7E49-67DD-40D4-B72B-FAAA1A5AB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6A8E8-FD09-4482-A078-5304FA97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1314A-989E-4F73-B570-DD7F1608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32502-4145-4093-AC80-4E4F348A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25FEC-AAC9-4EA0-B531-5F1AEF1911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24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F8F77A-C419-42A9-ACBD-3537713B5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ECC2A-D378-4978-8686-83440762D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9154C-E1DD-47F7-8AF7-EDA38743C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A80CD-2072-42AF-AD19-016E78A1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9FF65-1C26-408B-9B05-1FAF55DD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7A431-4E0C-4C89-A8A5-813596A106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64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4B70-B22E-41F1-A9C2-024AC0CE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5D7D-6CC2-4F53-B4A0-643DCAFF5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DDABA-AC15-4301-8140-73C062411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F60CE-5217-49BA-A501-8D00CA096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8F259-654A-4A66-AD4F-5A04593B9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7712B-1930-4BD8-A239-8965D28794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4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DD955-548B-47AB-90A5-8CB987707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6A657-08A3-4CC0-B62D-B140508B5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5EDD2-25E8-4B23-B731-E29598EE2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E7B5A-8949-4A5F-9FB1-7CF2BDF2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63088-F7A4-4708-AC9E-506C7EBF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5D5F3-2898-41BE-AF06-C2D89834F1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16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0817F-F33C-4FAE-8DE7-5EC0D1D9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5808A-3D55-4754-9387-88D6DDB3A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9A35A-60D2-4434-BC63-F8DD7689F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F0489-9327-4F18-9723-55DEB65B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DE759-D29C-498E-8BE9-BCB047E7C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9E4DA-98A3-4602-8096-976BA5EC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20B19-7F8D-4C4F-8A4E-9A9944A7C3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69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C518D-51B7-48CD-B601-2BF090B36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06DBE-CBBC-46C3-B982-49755D292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387C8-BAA6-4B2F-9D44-E56B392EC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2D67B-8B94-4EA2-A6F5-5D02B859D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F714B9-0719-4C3E-913D-FD5145E40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A86D7B-D0A6-4D68-A1CE-C8DEB14B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8E69D-85BF-4FE0-9961-6E2CB5FB7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2E4F2-3B73-4EF1-A07B-DBAECD66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9B718-5677-4329-A3AB-F2A904553A1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21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73B33-6ACE-4F78-8C7E-35582B3B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31477D-9F86-4381-9584-320327A5B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A9EE1-D8A3-449A-B192-5A6D72479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5DD29-A988-4C69-9A55-43CA58A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5A39E-4AFD-4704-922C-32B1A72871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97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EE6AD-03EE-4369-BCFC-8A125846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BF0A9-C901-4BDA-B561-B13FD105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AC34A-AC3E-4C7F-BF32-7E49995A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B1926-71C6-4DBF-A3B1-C641072441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91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8B743-D14A-44BD-BBC4-2509A085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F546D-3A47-4D2B-9F53-170B90A66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6A753-CF50-42C7-8A3A-3D65874B7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6A9C4-4F77-4914-8E96-33ED4299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28FA3-CA93-48F7-872A-D3880972B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DB366-1DE9-45AE-8304-F645F89F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F7CE1-4C99-46A0-ACCC-DA5A364A20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40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211-CB6E-466B-B7E9-FB565096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8D39AB-5FBF-4D5C-8911-6A652D63A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6FAE3-F047-4254-8FE0-F743A7E37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C3B07-DE54-4C1F-9EFB-3E1359FA3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BE734-F77A-43EE-9DC5-4A6AE4184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BC2EC-F4B2-4126-8179-0DDDF42F9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F0A31-9EB9-4827-B0DB-B35E778FE7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23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8B6EE6-2295-458F-9688-6B6773750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63728-8339-467C-8E51-86F778D94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760F2-2E23-4DA1-A331-23BC0C36B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D08FA-51BF-4BC7-B44C-B14DED63BE6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0D448-FFCD-44F0-BF4D-BA496B183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CFA15-6199-4128-8A86-DEFB2CF9C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F9A886-A491-45F5-89FD-BAF9BCF61C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96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>
            <a:extLst>
              <a:ext uri="{FF2B5EF4-FFF2-40B4-BE49-F238E27FC236}">
                <a16:creationId xmlns:a16="http://schemas.microsoft.com/office/drawing/2014/main" id="{3C713E3A-250F-404D-9055-A265DA423D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r>
              <a:rPr lang="en-US" altLang="en-US" dirty="0"/>
              <a:t>Design Guidelines</a:t>
            </a:r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037D7C30-D52A-4ACA-9A62-F9CD5C2E89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/>
          <a:lstStyle/>
          <a:p>
            <a:r>
              <a:rPr lang="en-US" altLang="en-US"/>
              <a:t>Jim Fawcett</a:t>
            </a:r>
          </a:p>
          <a:p>
            <a:r>
              <a:rPr lang="en-US" altLang="en-US"/>
              <a:t>Spring 2015</a:t>
            </a:r>
          </a:p>
          <a:p>
            <a:endParaRPr lang="en-US" altLang="en-US"/>
          </a:p>
          <a:p>
            <a:r>
              <a:rPr lang="en-US" altLang="en-US"/>
              <a:t>Excerpts from and addendums to:</a:t>
            </a:r>
          </a:p>
          <a:p>
            <a:r>
              <a:rPr lang="en-US" altLang="en-US"/>
              <a:t>“Enough Rope to Shoot Yourself in the Foot”, </a:t>
            </a:r>
          </a:p>
          <a:p>
            <a:r>
              <a:rPr lang="en-US" altLang="en-US"/>
              <a:t>Allen Holub, McGraw-Hill, 1995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4C13F39-2539-46DC-BC86-4D4C3095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BE8A90E9-8E1C-47F6-A91A-81AD01DCE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86C269-CE62-4178-9DEA-F40BC112B39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102" name="Text Box 4">
            <a:extLst>
              <a:ext uri="{FF2B5EF4-FFF2-40B4-BE49-F238E27FC236}">
                <a16:creationId xmlns:a16="http://schemas.microsoft.com/office/drawing/2014/main" id="{971A2842-9B48-4630-83DF-622B0156A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09600"/>
            <a:ext cx="7331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CSE687 – Object Oriented Design Class Notes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>
            <a:extLst>
              <a:ext uri="{FF2B5EF4-FFF2-40B4-BE49-F238E27FC236}">
                <a16:creationId xmlns:a16="http://schemas.microsoft.com/office/drawing/2014/main" id="{8F2B0630-5B96-4AF9-A3C1-695424952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Write for Maintenance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387473E7-8DFA-47F6-B417-3BB61B14A7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maintenance programmer is you!</a:t>
            </a:r>
          </a:p>
          <a:p>
            <a:r>
              <a:rPr lang="en-US" altLang="en-US"/>
              <a:t>Any software that is useful is written once, but read many times.</a:t>
            </a:r>
          </a:p>
          <a:p>
            <a:pPr lvl="1"/>
            <a:r>
              <a:rPr lang="en-US" altLang="en-US"/>
              <a:t>a lot less effort is expended over the lifetime of the program if the designer takes the time to document, design, and implement carefully</a:t>
            </a:r>
          </a:p>
          <a:p>
            <a:r>
              <a:rPr lang="en-US" altLang="en-US"/>
              <a:t>You will spend far more time reading your code than writing it.</a:t>
            </a:r>
          </a:p>
          <a:p>
            <a:pPr lvl="1"/>
            <a:r>
              <a:rPr lang="en-US" altLang="en-US"/>
              <a:t>as you build a package, the first functions built are re-read many times as you build later functions that depend on them.</a:t>
            </a:r>
          </a:p>
          <a:p>
            <a:pPr lvl="1"/>
            <a:r>
              <a:rPr lang="en-US" altLang="en-US"/>
              <a:t>careful unit test of a package will probably take more time than its initial construction but save a lot of debugging time downstream.</a:t>
            </a:r>
          </a:p>
          <a:p>
            <a:r>
              <a:rPr lang="en-US" altLang="en-US"/>
              <a:t>Others will read your code to understand when, where, and how to use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95EAD-6B6E-45E0-9FAB-2C5964B0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A5C85494-33DA-42BD-A42F-10AC5FC6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5CEC18-32EA-4FE5-A9E8-B4A08107C73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>
            <a:extLst>
              <a:ext uri="{FF2B5EF4-FFF2-40B4-BE49-F238E27FC236}">
                <a16:creationId xmlns:a16="http://schemas.microsoft.com/office/drawing/2014/main" id="{EEB69E7E-4670-4E9A-A97F-9346CD23B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762000"/>
          </a:xfrm>
        </p:spPr>
        <p:txBody>
          <a:bodyPr/>
          <a:lstStyle/>
          <a:p>
            <a:r>
              <a:rPr lang="en-US" altLang="en-US"/>
              <a:t>Performance is very Important, But...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43ED665C-14F6-4EF9-B55E-346276B3D6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/>
          <a:lstStyle/>
          <a:p>
            <a:r>
              <a:rPr lang="en-US" altLang="en-US" dirty="0"/>
              <a:t>Less important than correctness:</a:t>
            </a:r>
          </a:p>
          <a:p>
            <a:pPr lvl="1"/>
            <a:r>
              <a:rPr lang="en-US" altLang="en-US" dirty="0"/>
              <a:t>no point in generating errors very quickly</a:t>
            </a:r>
          </a:p>
          <a:p>
            <a:r>
              <a:rPr lang="en-US" altLang="en-US" dirty="0"/>
              <a:t>Less important than robustness:</a:t>
            </a:r>
          </a:p>
          <a:p>
            <a:pPr lvl="1"/>
            <a:r>
              <a:rPr lang="en-US" altLang="en-US" dirty="0"/>
              <a:t>no one will trust your code if it crashes often</a:t>
            </a:r>
          </a:p>
          <a:p>
            <a:r>
              <a:rPr lang="en-US" altLang="en-US" dirty="0"/>
              <a:t>Less important than maintainability:</a:t>
            </a:r>
          </a:p>
          <a:p>
            <a:pPr lvl="1"/>
            <a:r>
              <a:rPr lang="en-US" altLang="en-US" dirty="0"/>
              <a:t>as soon as a program is put into service, if it’s useful, users want more functionality.</a:t>
            </a:r>
          </a:p>
          <a:p>
            <a:pPr lvl="1"/>
            <a:r>
              <a:rPr lang="en-US" altLang="en-US" dirty="0"/>
              <a:t>adding new features to unmaintainable code takes us back to the first two points</a:t>
            </a:r>
          </a:p>
          <a:p>
            <a:r>
              <a:rPr lang="en-US" altLang="en-US" dirty="0"/>
              <a:t>Less important than reusability:</a:t>
            </a:r>
          </a:p>
          <a:p>
            <a:pPr lvl="1"/>
            <a:r>
              <a:rPr lang="en-US" altLang="en-US" dirty="0"/>
              <a:t>we won’t be in business very long if we’re not as productive as our competitors.</a:t>
            </a:r>
          </a:p>
          <a:p>
            <a:pPr lvl="1"/>
            <a:r>
              <a:rPr lang="en-US" altLang="en-US" dirty="0"/>
              <a:t>in a labor intensive business like software development, that means reuse</a:t>
            </a:r>
          </a:p>
          <a:p>
            <a:pPr lvl="1"/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A861B-384A-4A30-811F-56B34123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9DF3159E-C558-4DE0-AB86-BAB313F4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A1AC7A-21D4-419C-9AB5-FEA9D63CC77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>
            <a:extLst>
              <a:ext uri="{FF2B5EF4-FFF2-40B4-BE49-F238E27FC236}">
                <a16:creationId xmlns:a16="http://schemas.microsoft.com/office/drawing/2014/main" id="{4E48A88C-E9D9-4942-A6AF-DD86A6A1C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Formatting and Documentation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5EA18E1B-5074-472C-8D4E-787B0BD8C1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Software should be self-describing:</a:t>
            </a:r>
          </a:p>
          <a:p>
            <a:pPr lvl="1"/>
            <a:r>
              <a:rPr lang="en-US" altLang="en-US"/>
              <a:t>Unlike most other engineering disciplines, software has the ability, if well written, to capture, store, and disclose on demand, the technology used for its construction.</a:t>
            </a:r>
          </a:p>
          <a:p>
            <a:pPr lvl="1"/>
            <a:r>
              <a:rPr lang="en-US" altLang="en-US"/>
              <a:t>if you use specialized algorithms or technology place citations to references so others can understand how your code works.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Uncommented code has no value:</a:t>
            </a:r>
          </a:p>
          <a:p>
            <a:pPr lvl="1"/>
            <a:r>
              <a:rPr lang="en-US" altLang="en-US"/>
              <a:t>uncommented code is unmaintainable</a:t>
            </a:r>
          </a:p>
          <a:p>
            <a:pPr lvl="1"/>
            <a:r>
              <a:rPr lang="en-US" altLang="en-US"/>
              <a:t>manual and maintenance information should accompany every package</a:t>
            </a:r>
          </a:p>
          <a:p>
            <a:pPr lvl="1"/>
            <a:r>
              <a:rPr lang="en-US" altLang="en-US"/>
              <a:t>most functions should have a (brief) prologue - perhaps only a single line - and comments only to describe any subtle code.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DF7BC8-A280-4DDF-A3B3-3C760403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683D0D93-56DE-4AD8-84DA-6805CAB3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F34F4C-78E9-4FBB-B8F3-96CDAB1E3B8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>
            <a:extLst>
              <a:ext uri="{FF2B5EF4-FFF2-40B4-BE49-F238E27FC236}">
                <a16:creationId xmlns:a16="http://schemas.microsoft.com/office/drawing/2014/main" id="{9E4424D3-6D55-4A70-873C-6391FA77D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Documentation Style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AE5F5F81-6F0E-481E-BEC4-EC43BDF7C8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en-US"/>
              <a:t>Let code describe that which code describes best.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Reduce clutter:</a:t>
            </a:r>
          </a:p>
          <a:p>
            <a:pPr lvl="1"/>
            <a:r>
              <a:rPr lang="en-US" altLang="en-US"/>
              <a:t>make comments as brief as possible</a:t>
            </a:r>
          </a:p>
          <a:p>
            <a:pPr lvl="1"/>
            <a:r>
              <a:rPr lang="en-US" altLang="en-US"/>
              <a:t>don’t put descriptive comments in class declarations, save them for  member function definitions</a:t>
            </a:r>
          </a:p>
          <a:p>
            <a:pPr lvl="1"/>
            <a:r>
              <a:rPr lang="en-US" altLang="en-US"/>
              <a:t>don’t put inline functions inside class declarations.</a:t>
            </a:r>
          </a:p>
          <a:p>
            <a:pPr lvl="2"/>
            <a:r>
              <a:rPr lang="en-US" altLang="en-US"/>
              <a:t>put very simple functions (one or two lines) in the header file just after their class declaration and use the inline keyword</a:t>
            </a:r>
          </a:p>
          <a:p>
            <a:pPr lvl="2"/>
            <a:r>
              <a:rPr lang="en-US" altLang="en-US"/>
              <a:t>Put all the rest in implementation file unless they are templatized.  Templatized functions you put in the header file without inline keyword.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6B2D6-0E32-40BE-8F2B-84C276AEC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50A90282-B265-4745-81A9-C50B724AE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F487DE-39D4-4E8A-A561-CDB22C8D0C1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>
            <a:extLst>
              <a:ext uri="{FF2B5EF4-FFF2-40B4-BE49-F238E27FC236}">
                <a16:creationId xmlns:a16="http://schemas.microsoft.com/office/drawing/2014/main" id="{2AFBB75A-3199-4481-B7AE-BAE97AAFC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Diagrams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92B12A0D-6104-4E11-BF19-E482FAB1B3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altLang="en-US"/>
              <a:t>Use diagrams in requirements and design documents:</a:t>
            </a:r>
          </a:p>
          <a:p>
            <a:pPr lvl="1"/>
            <a:r>
              <a:rPr lang="en-US" altLang="en-US"/>
              <a:t>data flow diagrams to describe the basic abstractions flows</a:t>
            </a:r>
          </a:p>
          <a:p>
            <a:pPr lvl="1"/>
            <a:r>
              <a:rPr lang="en-US" altLang="en-US"/>
              <a:t>class diagrams to describe the static logical structure</a:t>
            </a:r>
          </a:p>
          <a:p>
            <a:pPr lvl="1"/>
            <a:r>
              <a:rPr lang="en-US" altLang="en-US"/>
              <a:t>event trace and activity diagrams to describe dynamic behavior</a:t>
            </a:r>
          </a:p>
          <a:p>
            <a:pPr lvl="1"/>
            <a:r>
              <a:rPr lang="en-US" altLang="en-US"/>
              <a:t>structure charts to show calling relationships</a:t>
            </a:r>
          </a:p>
          <a:p>
            <a:pPr lvl="2"/>
            <a:r>
              <a:rPr lang="en-US" altLang="en-US"/>
              <a:t>always provide one per module if there is significant function layering</a:t>
            </a:r>
          </a:p>
          <a:p>
            <a:pPr lvl="1"/>
            <a:r>
              <a:rPr lang="en-US" altLang="en-US"/>
              <a:t>data structure diagrams show the organization of your data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Words are much less effective without diagrams.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A diagram may be worth a thousand words, but </a:t>
            </a:r>
            <a:r>
              <a:rPr lang="en-US" altLang="en-US" b="1"/>
              <a:t>only if</a:t>
            </a:r>
            <a:r>
              <a:rPr lang="en-US" altLang="en-US"/>
              <a:t> it is accompanied by a paragraph or two of discussion.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B89FF-EC4E-4C94-A227-DF3B9D13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2392FC04-8CFB-4127-BCFE-57863C8B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EFA824-9AD2-425C-B13E-13C48178286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F4DE4151-7B78-4A51-B174-0A4D37AD7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Comments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5B0ED4AC-DDB4-4771-B9E7-7B8EF2179D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altLang="en-US"/>
              <a:t>Don’t comment the obvious.</a:t>
            </a:r>
          </a:p>
          <a:p>
            <a:r>
              <a:rPr lang="en-US" altLang="en-US"/>
              <a:t>Do put comments where they are needed:</a:t>
            </a:r>
          </a:p>
          <a:p>
            <a:pPr lvl="1"/>
            <a:r>
              <a:rPr lang="en-US" altLang="en-US"/>
              <a:t>Once per package:</a:t>
            </a:r>
          </a:p>
          <a:p>
            <a:pPr lvl="2"/>
            <a:r>
              <a:rPr lang="en-US" altLang="en-US" sz="2000" b="1" i="1"/>
              <a:t>Manual Page</a:t>
            </a:r>
            <a:br>
              <a:rPr lang="en-US" altLang="en-US" sz="2000" b="1" i="1"/>
            </a:br>
            <a:r>
              <a:rPr lang="en-US" altLang="en-US"/>
              <a:t> - Briefly state purpose, operation, and public interface.</a:t>
            </a:r>
          </a:p>
          <a:p>
            <a:pPr lvl="2"/>
            <a:r>
              <a:rPr lang="en-US" altLang="en-US" sz="2000" b="1" i="1"/>
              <a:t>Maintenance Page</a:t>
            </a:r>
            <a:br>
              <a:rPr lang="en-US" altLang="en-US" sz="2000" b="1" i="1"/>
            </a:br>
            <a:r>
              <a:rPr lang="en-US" altLang="en-US"/>
              <a:t> - Briefly list maintenance history and state build process including file</a:t>
            </a:r>
            <a:br>
              <a:rPr lang="en-US" altLang="en-US"/>
            </a:br>
            <a:r>
              <a:rPr lang="en-US" altLang="en-US"/>
              <a:t>   dependencies</a:t>
            </a:r>
          </a:p>
          <a:p>
            <a:pPr lvl="1"/>
            <a:r>
              <a:rPr lang="en-US" altLang="en-US"/>
              <a:t>Once per file:</a:t>
            </a:r>
          </a:p>
          <a:p>
            <a:pPr lvl="2"/>
            <a:r>
              <a:rPr lang="en-US" altLang="en-US"/>
              <a:t>provide prologue: state name of file, brief phrase describing contents, state language, platform, application, and author</a:t>
            </a:r>
          </a:p>
          <a:p>
            <a:pPr lvl="1"/>
            <a:r>
              <a:rPr lang="en-US" altLang="en-US"/>
              <a:t>Once per function:</a:t>
            </a:r>
          </a:p>
          <a:p>
            <a:pPr lvl="2"/>
            <a:r>
              <a:rPr lang="en-US" altLang="en-US"/>
              <a:t>state action</a:t>
            </a:r>
          </a:p>
          <a:p>
            <a:pPr lvl="2"/>
            <a:r>
              <a:rPr lang="en-US" altLang="en-US"/>
              <a:t>discuss inputs and outputs only if type and format are not obvious</a:t>
            </a:r>
          </a:p>
          <a:p>
            <a:pPr lvl="2"/>
            <a:r>
              <a:rPr lang="en-US" altLang="en-US"/>
              <a:t>put brief comments in code only if semantics are not obvious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3FF08D-DE14-4F4A-A4FF-DB1BE089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A54EEA32-FF59-4120-A25A-CCDC404B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08754F-F5FE-435B-906B-F777B99ED4C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>
            <a:extLst>
              <a:ext uri="{FF2B5EF4-FFF2-40B4-BE49-F238E27FC236}">
                <a16:creationId xmlns:a16="http://schemas.microsoft.com/office/drawing/2014/main" id="{997CD00A-AFD5-4599-9A20-9C00D1254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White Space is Important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7C2EB4FD-A599-49F7-936A-E65650EB94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Show scope level with indentation.</a:t>
            </a:r>
          </a:p>
          <a:p>
            <a:r>
              <a:rPr lang="en-US" altLang="en-US"/>
              <a:t>Set editor to replace tabs with spaces</a:t>
            </a:r>
          </a:p>
          <a:p>
            <a:pPr lvl="1"/>
            <a:r>
              <a:rPr lang="en-US" altLang="en-US"/>
              <a:t>you want tabs to be three or four spaces</a:t>
            </a:r>
          </a:p>
          <a:p>
            <a:pPr lvl="1"/>
            <a:r>
              <a:rPr lang="en-US" altLang="en-US"/>
              <a:t>every printer on earth will make them eight spaces unless it is programmed to do otherwise</a:t>
            </a:r>
          </a:p>
          <a:p>
            <a:r>
              <a:rPr lang="en-US" altLang="en-US"/>
              <a:t>Use page breaks between functions that would otherwise be split across pages:</a:t>
            </a:r>
          </a:p>
          <a:p>
            <a:pPr lvl="1"/>
            <a:r>
              <a:rPr lang="en-US" altLang="en-US"/>
              <a:t>if your editor does not support page breaks, e.g., VC++, you can</a:t>
            </a:r>
            <a:br>
              <a:rPr lang="en-US" altLang="en-US"/>
            </a:br>
            <a:r>
              <a:rPr lang="en-US" altLang="en-US"/>
              <a:t>create one from the command line by copying a ^L from the key-board to a file:</a:t>
            </a:r>
            <a:br>
              <a:rPr lang="en-US" altLang="en-US"/>
            </a:br>
            <a:r>
              <a:rPr lang="en-US" altLang="en-US"/>
              <a:t> 		copy con &gt;ff</a:t>
            </a:r>
            <a:br>
              <a:rPr lang="en-US" altLang="en-US"/>
            </a:br>
            <a:r>
              <a:rPr lang="en-US" altLang="en-US"/>
              <a:t> 		^L^Z</a:t>
            </a:r>
            <a:br>
              <a:rPr lang="en-US" altLang="en-US"/>
            </a:br>
            <a:r>
              <a:rPr lang="en-US" altLang="en-US"/>
              <a:t>Then load the ff file into the editor, copy its contents, and paste it, inside a comment, wherever you need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F8631-DAC4-4125-B9BF-9A4D3C412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34819" name="Slide Number Placeholder 4">
            <a:extLst>
              <a:ext uri="{FF2B5EF4-FFF2-40B4-BE49-F238E27FC236}">
                <a16:creationId xmlns:a16="http://schemas.microsoft.com/office/drawing/2014/main" id="{1167C778-4253-4B0E-94C3-A0EBF9D0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802213-49FA-4C8D-9A90-8C089BB6A11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6F0F841D-801C-4652-9878-930F330EB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Names are Important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D2910AEC-31C6-45E6-8377-A602AEC57B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Well chosen names make code nearly self documenting.</a:t>
            </a:r>
          </a:p>
          <a:p>
            <a:pPr lvl="1"/>
            <a:r>
              <a:rPr lang="en-US" altLang="en-US"/>
              <a:t>names should be common words, describing what the file, class, function, argument, or variable does.</a:t>
            </a:r>
          </a:p>
          <a:p>
            <a:pPr lvl="1"/>
            <a:r>
              <a:rPr lang="en-US" altLang="en-US"/>
              <a:t>use one character names only for indices declared, defined, and used locally</a:t>
            </a:r>
          </a:p>
          <a:p>
            <a:pPr lvl="1"/>
            <a:r>
              <a:rPr lang="en-US" altLang="en-US"/>
              <a:t>use names just long enough to be descriptive.</a:t>
            </a:r>
          </a:p>
          <a:p>
            <a:pPr lvl="1"/>
            <a:r>
              <a:rPr lang="en-US" altLang="en-US"/>
              <a:t>use a consistent style of separation, e.g.:</a:t>
            </a:r>
            <a:br>
              <a:rPr lang="en-US" altLang="en-US"/>
            </a:br>
            <a:r>
              <a:rPr lang="en-US" altLang="en-US"/>
              <a:t> 	    severalWordName vs. several_word_name</a:t>
            </a:r>
          </a:p>
          <a:p>
            <a:pPr lvl="1"/>
            <a:r>
              <a:rPr lang="en-US" altLang="en-US"/>
              <a:t>use aliases and typedefs sparingly</a:t>
            </a:r>
          </a:p>
          <a:p>
            <a:pPr lvl="2"/>
            <a:r>
              <a:rPr lang="en-US" altLang="en-US"/>
              <a:t>if typedefs are exported as part of the public interface, then describe them in the user documentation included in the module.</a:t>
            </a:r>
          </a:p>
          <a:p>
            <a:pPr lvl="2"/>
            <a:r>
              <a:rPr lang="en-US" altLang="en-US"/>
              <a:t>avoid routinely redefining standard types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FDB743-BC43-4A13-A1CA-A4EC9CDFD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36867" name="Slide Number Placeholder 4">
            <a:extLst>
              <a:ext uri="{FF2B5EF4-FFF2-40B4-BE49-F238E27FC236}">
                <a16:creationId xmlns:a16="http://schemas.microsoft.com/office/drawing/2014/main" id="{3C98AD37-4B79-4933-996D-6A945CDC5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0FACE5-6995-415C-8A48-02BC0059BCD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>
            <a:extLst>
              <a:ext uri="{FF2B5EF4-FFF2-40B4-BE49-F238E27FC236}">
                <a16:creationId xmlns:a16="http://schemas.microsoft.com/office/drawing/2014/main" id="{442B20E7-480B-49B0-913D-04D09C002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Types are Important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B6C93B36-8D89-43CD-B1E1-2F8CA3AE48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Don’t use global data except for constants that should be universally known throughout a package.</a:t>
            </a:r>
          </a:p>
          <a:p>
            <a:pPr lvl="1"/>
            <a:r>
              <a:rPr lang="en-US" altLang="en-US"/>
              <a:t>global names shared between components destroy their reusability</a:t>
            </a:r>
          </a:p>
          <a:p>
            <a:pPr lvl="1"/>
            <a:r>
              <a:rPr lang="en-US" altLang="en-US"/>
              <a:t>non-constant global data makes code maintenance very difficult</a:t>
            </a:r>
          </a:p>
          <a:p>
            <a:r>
              <a:rPr lang="en-US" altLang="en-US"/>
              <a:t>Don’t return non-constant pointers as part of a public interface</a:t>
            </a:r>
          </a:p>
          <a:p>
            <a:pPr lvl="1"/>
            <a:r>
              <a:rPr lang="en-US" altLang="en-US"/>
              <a:t>they give access to memory, not objects</a:t>
            </a:r>
          </a:p>
          <a:p>
            <a:pPr lvl="1"/>
            <a:r>
              <a:rPr lang="en-US" altLang="en-US"/>
              <a:t>clients have to understand your design to use them properly</a:t>
            </a:r>
          </a:p>
          <a:p>
            <a:r>
              <a:rPr lang="en-US" altLang="en-US"/>
              <a:t>It is acceptable to return a reference to a well-designed object:</a:t>
            </a:r>
          </a:p>
          <a:p>
            <a:pPr lvl="1"/>
            <a:r>
              <a:rPr lang="en-US" altLang="en-US"/>
              <a:t>the reference provides access to object only through its interface</a:t>
            </a:r>
          </a:p>
          <a:p>
            <a:pPr lvl="1"/>
            <a:r>
              <a:rPr lang="en-US" altLang="en-US"/>
              <a:t>if you do, the object type referred to should be described in the documentation of your user interface</a:t>
            </a:r>
          </a:p>
          <a:p>
            <a:r>
              <a:rPr lang="en-US" altLang="en-US"/>
              <a:t>Minimize use of static data and try not to use global data at all.</a:t>
            </a:r>
          </a:p>
          <a:p>
            <a:pPr lvl="1"/>
            <a:r>
              <a:rPr lang="en-US" altLang="en-US"/>
              <a:t>both cause problems in recursive and multi-threaded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2B518-5D50-4ADC-8230-F4B72791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A18C2B2F-3704-4436-A4C4-022FF97A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AC4251-FE0C-413B-AB18-9415BF13F16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>
            <a:extLst>
              <a:ext uri="{FF2B5EF4-FFF2-40B4-BE49-F238E27FC236}">
                <a16:creationId xmlns:a16="http://schemas.microsoft.com/office/drawing/2014/main" id="{1F72C082-899B-4B3F-987C-3B7021F70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Minimize Dependencies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9B74167C-F36D-44D1-A569-B32B651ECD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Don’t make unnecessary dependencies</a:t>
            </a:r>
          </a:p>
          <a:p>
            <a:pPr lvl="1"/>
            <a:r>
              <a:rPr lang="en-US" altLang="en-US"/>
              <a:t>only include header files that are needed </a:t>
            </a:r>
            <a:r>
              <a:rPr lang="en-US" altLang="en-US" b="1" i="1"/>
              <a:t>in the file where included</a:t>
            </a:r>
          </a:p>
          <a:p>
            <a:pPr lvl="1"/>
            <a:r>
              <a:rPr lang="en-US" altLang="en-US"/>
              <a:t>program to abstract interfaces wherever that makes sense</a:t>
            </a:r>
          </a:p>
          <a:p>
            <a:pPr lvl="2"/>
            <a:r>
              <a:rPr lang="en-US" altLang="en-US"/>
              <a:t>that minimizes compile-time dependencies and need-to-know</a:t>
            </a:r>
          </a:p>
          <a:p>
            <a:pPr lvl="1"/>
            <a:r>
              <a:rPr lang="en-US" altLang="en-US"/>
              <a:t>never declare using namespace statements in header files</a:t>
            </a:r>
          </a:p>
          <a:p>
            <a:pPr lvl="2"/>
            <a:r>
              <a:rPr lang="en-US" altLang="en-US"/>
              <a:t>that declares the using statement in any client’s code that includes your header file</a:t>
            </a:r>
          </a:p>
          <a:p>
            <a:pPr lvl="1"/>
            <a:r>
              <a:rPr lang="en-US" altLang="en-US"/>
              <a:t>try very hard not to require preconditions for clients to use your code</a:t>
            </a:r>
          </a:p>
          <a:p>
            <a:pPr lvl="2"/>
            <a:r>
              <a:rPr lang="en-US" altLang="en-US"/>
              <a:t>when you have to, make sure the conditions are documented as part of your user interface</a:t>
            </a:r>
          </a:p>
          <a:p>
            <a:pPr lvl="2"/>
            <a:r>
              <a:rPr lang="en-US" altLang="en-US"/>
              <a:t>silent assumptions by one component about the behavior of another component cause a lot of grief during integration and maintenance of your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E897B-3892-4996-A532-FA1A6357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40963" name="Slide Number Placeholder 4">
            <a:extLst>
              <a:ext uri="{FF2B5EF4-FFF2-40B4-BE49-F238E27FC236}">
                <a16:creationId xmlns:a16="http://schemas.microsoft.com/office/drawing/2014/main" id="{39808E41-D0F4-4B1B-9079-BFF3C52F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71F9E7-CAC2-4841-976C-D0555867469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>
            <a:extLst>
              <a:ext uri="{FF2B5EF4-FFF2-40B4-BE49-F238E27FC236}">
                <a16:creationId xmlns:a16="http://schemas.microsoft.com/office/drawing/2014/main" id="{C7AE8EB8-5AAC-4A69-A66C-1F76ECD06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Prime Directive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FA1FC30E-0998-4FB3-88DC-4F22ABC299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/>
              <a:t>No surprises</a:t>
            </a:r>
          </a:p>
          <a:p>
            <a:pPr lvl="1"/>
            <a:r>
              <a:rPr lang="en-US" altLang="en-US"/>
              <a:t>A component, e.g., a package or class should act the way it looks like it should act.</a:t>
            </a:r>
          </a:p>
          <a:p>
            <a:pPr lvl="1"/>
            <a:r>
              <a:rPr lang="en-US" altLang="en-US"/>
              <a:t>The interface should describe what it does in a way that any competent developer can understand.</a:t>
            </a:r>
          </a:p>
          <a:p>
            <a:r>
              <a:rPr lang="en-US" altLang="en-US" b="1" i="1"/>
              <a:t>Maximize Cohesion</a:t>
            </a:r>
          </a:p>
          <a:p>
            <a:pPr lvl="1"/>
            <a:r>
              <a:rPr lang="en-US" altLang="en-US"/>
              <a:t>Things that are grouped together should be related in function and be focused on a single objective.</a:t>
            </a:r>
          </a:p>
          <a:p>
            <a:r>
              <a:rPr lang="en-US" altLang="en-US" b="1" i="1"/>
              <a:t>Minimize Coupling</a:t>
            </a:r>
          </a:p>
          <a:p>
            <a:pPr lvl="1"/>
            <a:r>
              <a:rPr lang="en-US" altLang="en-US"/>
              <a:t>When a component changes, everything it’s coupled to may need to change.</a:t>
            </a:r>
          </a:p>
          <a:p>
            <a:pPr lvl="1"/>
            <a:r>
              <a:rPr lang="en-US" altLang="en-US"/>
              <a:t>Try to couple only to interface, not implementation.</a:t>
            </a:r>
          </a:p>
          <a:p>
            <a:pPr lvl="1"/>
            <a:r>
              <a:rPr lang="en-US" altLang="en-US"/>
              <a:t>Try to minimize “assumption” coupling and “need to know” coupling as well as data coupling.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9F5E6-C545-430D-86F8-FEE779A2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C90856D1-D678-4ECA-91EC-EFEB4B43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06EBE9-6F25-47D0-A0E9-61EBDEEB7D8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>
            <a:extLst>
              <a:ext uri="{FF2B5EF4-FFF2-40B4-BE49-F238E27FC236}">
                <a16:creationId xmlns:a16="http://schemas.microsoft.com/office/drawing/2014/main" id="{7B8B816A-C14E-47CB-B8C4-B1C80E1577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Errors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3C7768CB-6D5C-4E4F-AAB4-615F11A63B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altLang="en-US"/>
              <a:t>Test routines should not be interactive.</a:t>
            </a:r>
          </a:p>
          <a:p>
            <a:pPr lvl="1"/>
            <a:r>
              <a:rPr lang="en-US" altLang="en-US"/>
              <a:t>a non-interactive test routine can be exhaustive</a:t>
            </a:r>
          </a:p>
          <a:p>
            <a:pPr lvl="1"/>
            <a:r>
              <a:rPr lang="en-US" altLang="en-US"/>
              <a:t>users providing inputs will not be nearly as complete</a:t>
            </a:r>
          </a:p>
          <a:p>
            <a:r>
              <a:rPr lang="en-US" altLang="en-US"/>
              <a:t>Every package should have a test stub to implement construction tests.</a:t>
            </a:r>
          </a:p>
          <a:p>
            <a:r>
              <a:rPr lang="en-US" altLang="en-US"/>
              <a:t>An error message should help a user fix the error.</a:t>
            </a:r>
          </a:p>
          <a:p>
            <a:r>
              <a:rPr lang="en-US" altLang="en-US"/>
              <a:t>Don’t display error messages if your code can recover.</a:t>
            </a:r>
          </a:p>
          <a:p>
            <a:r>
              <a:rPr lang="en-US" altLang="en-US"/>
              <a:t>It is often very useful to provide error trace functions that are easily adapted to different environments:</a:t>
            </a:r>
          </a:p>
          <a:p>
            <a:pPr lvl="1"/>
            <a:r>
              <a:rPr lang="en-US" altLang="en-US"/>
              <a:t>use synchronization of output streams in multi-threaded code</a:t>
            </a:r>
          </a:p>
          <a:p>
            <a:pPr lvl="1"/>
            <a:r>
              <a:rPr lang="en-US" altLang="en-US"/>
              <a:t>use message boxes in GUI applications</a:t>
            </a:r>
          </a:p>
          <a:p>
            <a:pPr lvl="1"/>
            <a:r>
              <a:rPr lang="en-US" altLang="en-US"/>
              <a:t>use streams which can be standard I/O or logging files</a:t>
            </a:r>
          </a:p>
          <a:p>
            <a:r>
              <a:rPr lang="en-US" altLang="en-US"/>
              <a:t>Always flush the output stream if more than one thread share the same stream.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C0816-4827-431E-A229-89086B2A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43011" name="Slide Number Placeholder 4">
            <a:extLst>
              <a:ext uri="{FF2B5EF4-FFF2-40B4-BE49-F238E27FC236}">
                <a16:creationId xmlns:a16="http://schemas.microsoft.com/office/drawing/2014/main" id="{9DD4C099-6DD5-4E52-863B-59A98D0A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B388A8-E6ED-4C65-8533-BD1F3BC9872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>
            <a:extLst>
              <a:ext uri="{FF2B5EF4-FFF2-40B4-BE49-F238E27FC236}">
                <a16:creationId xmlns:a16="http://schemas.microsoft.com/office/drawing/2014/main" id="{26FD3B4E-2CCA-4E41-B563-FE29FC235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Pointers</a:t>
            </a:r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DB1C0C35-ECDC-42D0-AA1E-968655BB56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Always initialize a pointer close to its declaration:</a:t>
            </a:r>
          </a:p>
          <a:p>
            <a:pPr lvl="1"/>
            <a:r>
              <a:rPr lang="en-US" altLang="en-US"/>
              <a:t>avoids use of a pointer you </a:t>
            </a:r>
            <a:r>
              <a:rPr lang="en-US" altLang="en-US" b="1" i="1"/>
              <a:t>assumed</a:t>
            </a:r>
            <a:r>
              <a:rPr lang="en-US" altLang="en-US"/>
              <a:t> was initialized but wasn’t</a:t>
            </a:r>
          </a:p>
          <a:p>
            <a:r>
              <a:rPr lang="en-US" altLang="en-US"/>
              <a:t>If a function you use has an argument that points to a result </a:t>
            </a:r>
            <a:br>
              <a:rPr lang="en-US" altLang="en-US"/>
            </a:br>
            <a:r>
              <a:rPr lang="en-US" altLang="en-US" b="1" i="1"/>
              <a:t>you must know:</a:t>
            </a:r>
          </a:p>
          <a:p>
            <a:pPr lvl="1"/>
            <a:r>
              <a:rPr lang="en-US" altLang="en-US" b="1" i="1"/>
              <a:t>has the function allocated storage or do you?</a:t>
            </a:r>
          </a:p>
          <a:p>
            <a:pPr lvl="1"/>
            <a:r>
              <a:rPr lang="en-US" altLang="en-US" b="1" i="1"/>
              <a:t>is the storage heap memory?  If so you must deallocate. </a:t>
            </a:r>
          </a:p>
          <a:p>
            <a:pPr lvl="1"/>
            <a:r>
              <a:rPr lang="en-US" altLang="en-US" b="1" i="1"/>
              <a:t>if you supply the content for that output, is the allocated storage large enough?</a:t>
            </a:r>
          </a:p>
          <a:p>
            <a:pPr lvl="1"/>
            <a:r>
              <a:rPr lang="en-US" altLang="en-US"/>
              <a:t>strcat, strcpy, strdup are very common sources of pointer errors</a:t>
            </a:r>
          </a:p>
          <a:p>
            <a:r>
              <a:rPr lang="en-US" altLang="en-US"/>
              <a:t>Don’t pass around non-const pointers:</a:t>
            </a:r>
          </a:p>
          <a:p>
            <a:pPr lvl="1"/>
            <a:r>
              <a:rPr lang="en-US" altLang="en-US"/>
              <a:t>that forces clients to know your design:</a:t>
            </a:r>
          </a:p>
          <a:p>
            <a:pPr lvl="2"/>
            <a:r>
              <a:rPr lang="en-US" altLang="en-US"/>
              <a:t>is the pointer initialized?</a:t>
            </a:r>
          </a:p>
          <a:p>
            <a:pPr lvl="2"/>
            <a:r>
              <a:rPr lang="en-US" altLang="en-US"/>
              <a:t>what is its valid range?</a:t>
            </a:r>
          </a:p>
          <a:p>
            <a:pPr lvl="2"/>
            <a:r>
              <a:rPr lang="en-US" altLang="en-US"/>
              <a:t>does the client call free or delete on that pointer?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1D0D3-C7D9-4F82-A173-E1A0BC43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45059" name="Slide Number Placeholder 4">
            <a:extLst>
              <a:ext uri="{FF2B5EF4-FFF2-40B4-BE49-F238E27FC236}">
                <a16:creationId xmlns:a16="http://schemas.microsoft.com/office/drawing/2014/main" id="{45EAFF7E-B1B3-400B-8E58-72693061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79BE42-7F04-4A94-A65B-B500B593209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>
            <a:extLst>
              <a:ext uri="{FF2B5EF4-FFF2-40B4-BE49-F238E27FC236}">
                <a16:creationId xmlns:a16="http://schemas.microsoft.com/office/drawing/2014/main" id="{82E86C1F-5946-416D-B911-AE003D758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Pointers Again</a:t>
            </a:r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2C76551B-F4BE-4364-B5ED-30E033BADA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 careful incrementing pointers into an array.  Incrementing and assignment statements are valid only from the first element to one past the last element: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 	int array[SIZE];</a:t>
            </a:r>
            <a:br>
              <a:rPr lang="en-US" altLang="en-US" dirty="0"/>
            </a:br>
            <a:r>
              <a:rPr lang="en-US" altLang="en-US" dirty="0"/>
              <a:t>	int *p = </a:t>
            </a:r>
            <a:r>
              <a:rPr lang="en-US" altLang="en-US" dirty="0" err="1"/>
              <a:t>array+SIZE</a:t>
            </a:r>
            <a:r>
              <a:rPr lang="en-US" altLang="en-US" dirty="0"/>
              <a:t>;	// ok, can go one past end</a:t>
            </a:r>
            <a:br>
              <a:rPr lang="en-US" altLang="en-US" dirty="0"/>
            </a:br>
            <a:r>
              <a:rPr lang="en-US" altLang="en-US" dirty="0"/>
              <a:t>	while(--p &gt;= array) 		// may not work, language</a:t>
            </a:r>
            <a:br>
              <a:rPr lang="en-US" altLang="en-US" dirty="0"/>
            </a:br>
            <a:r>
              <a:rPr lang="en-US" altLang="en-US" dirty="0"/>
              <a:t>  	    	 			// doesn’t support going below</a:t>
            </a:r>
            <a:br>
              <a:rPr lang="en-US" altLang="en-US" dirty="0"/>
            </a:br>
            <a:r>
              <a:rPr lang="en-US" altLang="en-US" dirty="0"/>
              <a:t>					// base address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55542-145B-4BEF-B861-42DBA32EE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47107" name="Slide Number Placeholder 4">
            <a:extLst>
              <a:ext uri="{FF2B5EF4-FFF2-40B4-BE49-F238E27FC236}">
                <a16:creationId xmlns:a16="http://schemas.microsoft.com/office/drawing/2014/main" id="{24582041-8F20-4782-A363-2EBEA265A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4A4467-7DBB-4627-8C19-A5A3E286DE8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>
            <a:extLst>
              <a:ext uri="{FF2B5EF4-FFF2-40B4-BE49-F238E27FC236}">
                <a16:creationId xmlns:a16="http://schemas.microsoft.com/office/drawing/2014/main" id="{EF9879A5-AEDB-4669-8DFB-BDE96B5DE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Architecting and Designing in C++</a:t>
            </a:r>
          </a:p>
        </p:txBody>
      </p:sp>
      <p:sp>
        <p:nvSpPr>
          <p:cNvPr id="49157" name="Rectangle 3">
            <a:extLst>
              <a:ext uri="{FF2B5EF4-FFF2-40B4-BE49-F238E27FC236}">
                <a16:creationId xmlns:a16="http://schemas.microsoft.com/office/drawing/2014/main" id="{E0989631-81CE-4825-ADCC-E45BF8E569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Use diagrams to think about classes and class relationships before you write code:</a:t>
            </a:r>
          </a:p>
          <a:p>
            <a:pPr lvl="1"/>
            <a:r>
              <a:rPr lang="en-US" altLang="en-US"/>
              <a:t>UML class diagrams show class relationships</a:t>
            </a:r>
          </a:p>
          <a:p>
            <a:pPr lvl="1"/>
            <a:r>
              <a:rPr lang="en-US" altLang="en-US"/>
              <a:t>structure charts show complex method layering</a:t>
            </a:r>
          </a:p>
          <a:p>
            <a:pPr lvl="1"/>
            <a:r>
              <a:rPr lang="en-US" altLang="en-US"/>
              <a:t>event trace diagrams document evolution of program messages and events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Use data flow diagrams to work out partitioning strategies.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Use diagrams to think about data structures.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4B0A7-6F70-4B76-9AF9-2A9D854C4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2314BB73-31BB-4CF2-9BCB-1D2CE736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13F883-4A02-4AF2-A284-E69A6149CA8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>
            <a:extLst>
              <a:ext uri="{FF2B5EF4-FFF2-40B4-BE49-F238E27FC236}">
                <a16:creationId xmlns:a16="http://schemas.microsoft.com/office/drawing/2014/main" id="{40981B4C-9469-4324-983B-B8BD0942E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Structure</a:t>
            </a:r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id="{9F0EF8D4-5C72-42AA-834E-671DCF0D60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altLang="en-US"/>
              <a:t>Choose composition over derivation for reuse.</a:t>
            </a:r>
          </a:p>
          <a:p>
            <a:r>
              <a:rPr lang="en-US" altLang="en-US"/>
              <a:t>Use inheritance and polymorphism to define a protocol language:</a:t>
            </a:r>
          </a:p>
          <a:p>
            <a:pPr lvl="1"/>
            <a:r>
              <a:rPr lang="en-US" altLang="en-US"/>
              <a:t>clients of the class hierarchy need only know the protocol, not the derived class details</a:t>
            </a:r>
          </a:p>
          <a:p>
            <a:pPr lvl="1"/>
            <a:r>
              <a:rPr lang="en-US" altLang="en-US"/>
              <a:t>use protocol language to build reusable components that need not know any application details</a:t>
            </a:r>
          </a:p>
          <a:p>
            <a:pPr lvl="1"/>
            <a:r>
              <a:rPr lang="en-US" altLang="en-US"/>
              <a:t>use protocol to provide a receptacle for any of a set of components which may be extended at some later time</a:t>
            </a:r>
          </a:p>
          <a:p>
            <a:r>
              <a:rPr lang="en-US" altLang="en-US"/>
              <a:t>Do not provide public access to private data.</a:t>
            </a:r>
          </a:p>
          <a:p>
            <a:r>
              <a:rPr lang="en-US" altLang="en-US"/>
              <a:t>Don’t put function bodies in class declarations:</a:t>
            </a:r>
          </a:p>
          <a:p>
            <a:pPr lvl="1"/>
            <a:r>
              <a:rPr lang="en-US" altLang="en-US"/>
              <a:t>put inline definitions and template definitions after class declaration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CD56E4-3F94-4CDC-A63B-4A5D420B3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51203" name="Slide Number Placeholder 4">
            <a:extLst>
              <a:ext uri="{FF2B5EF4-FFF2-40B4-BE49-F238E27FC236}">
                <a16:creationId xmlns:a16="http://schemas.microsoft.com/office/drawing/2014/main" id="{4C6F65F2-210D-442D-9E53-3BD19F01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DB0BAB-C98E-43CF-A909-87D17B89E24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>
            <a:extLst>
              <a:ext uri="{FF2B5EF4-FFF2-40B4-BE49-F238E27FC236}">
                <a16:creationId xmlns:a16="http://schemas.microsoft.com/office/drawing/2014/main" id="{15C27A41-93F0-41E2-8D51-92153FB97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Avoiding Pitfalls</a:t>
            </a:r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61C8D12F-5D1E-436B-A010-9B67DB9694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Return by value objects that don’t exist before a function call.</a:t>
            </a:r>
          </a:p>
          <a:p>
            <a:r>
              <a:rPr lang="en-US" altLang="en-US"/>
              <a:t>Pass and return by reference when you can.</a:t>
            </a:r>
          </a:p>
          <a:p>
            <a:r>
              <a:rPr lang="en-US" altLang="en-US"/>
              <a:t>Prefer const references as function inputs.</a:t>
            </a:r>
          </a:p>
          <a:p>
            <a:r>
              <a:rPr lang="en-US" altLang="en-US"/>
              <a:t>Constructors with arguments should always use initialization sequences.</a:t>
            </a:r>
          </a:p>
          <a:p>
            <a:pPr lvl="1"/>
            <a:r>
              <a:rPr lang="en-US" altLang="en-US"/>
              <a:t>Derived class constructors should </a:t>
            </a:r>
            <a:r>
              <a:rPr lang="en-US" altLang="en-US" u="sng"/>
              <a:t>always</a:t>
            </a:r>
            <a:r>
              <a:rPr lang="en-US" altLang="en-US"/>
              <a:t> explicitly initialize their base classes and member objects.</a:t>
            </a:r>
          </a:p>
          <a:p>
            <a:pPr lvl="1"/>
            <a:r>
              <a:rPr lang="en-US" altLang="en-US"/>
              <a:t>Derived class copy constructors </a:t>
            </a:r>
            <a:r>
              <a:rPr lang="en-US" altLang="en-US" b="1" i="1"/>
              <a:t>must</a:t>
            </a:r>
            <a:r>
              <a:rPr lang="en-US" altLang="en-US"/>
              <a:t> use an initialization sequence to call their base copy constructor.</a:t>
            </a:r>
          </a:p>
          <a:p>
            <a:r>
              <a:rPr lang="en-US" altLang="en-US"/>
              <a:t>Assignment in a derived class should use the base’ assignment operation to get the base part assigned.</a:t>
            </a:r>
          </a:p>
          <a:p>
            <a:r>
              <a:rPr lang="en-US" altLang="en-US"/>
              <a:t>Don’t call virtual functions in a constructor for the same class.</a:t>
            </a:r>
          </a:p>
          <a:p>
            <a:r>
              <a:rPr lang="en-US" altLang="en-US"/>
              <a:t>Make destructors virtual for any class that may serve as a base.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7A954-BF99-48D2-9685-6B902C07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53251" name="Slide Number Placeholder 4">
            <a:extLst>
              <a:ext uri="{FF2B5EF4-FFF2-40B4-BE49-F238E27FC236}">
                <a16:creationId xmlns:a16="http://schemas.microsoft.com/office/drawing/2014/main" id="{AC2F0C35-DB30-4251-B98F-730D0D578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084077-4589-4186-9DF2-4337AB741CD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>
            <a:extLst>
              <a:ext uri="{FF2B5EF4-FFF2-40B4-BE49-F238E27FC236}">
                <a16:creationId xmlns:a16="http://schemas.microsoft.com/office/drawing/2014/main" id="{865946F6-76ED-43BA-A016-6A3F147B2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Overloading Operators</a:t>
            </a: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2BE30DF1-A64D-4625-A464-49CF649A38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Define:</a:t>
            </a:r>
          </a:p>
          <a:p>
            <a:pPr lvl="1"/>
            <a:r>
              <a:rPr lang="en-US" altLang="en-US"/>
              <a:t>operator+, operator-, operator*, and operator/ </a:t>
            </a:r>
          </a:p>
          <a:p>
            <a:pPr>
              <a:buFont typeface="Symbol" panose="05050102010706020507" pitchFamily="18" charset="2"/>
              <a:buChar char=" "/>
            </a:pPr>
            <a:r>
              <a:rPr lang="en-US" altLang="en-US"/>
              <a:t>in terms of :</a:t>
            </a:r>
          </a:p>
          <a:p>
            <a:pPr lvl="1"/>
            <a:r>
              <a:rPr lang="en-US" altLang="en-US"/>
              <a:t>operator+=, operator-=, operator*=, and operator/=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Remember the binary operator model:</a:t>
            </a:r>
          </a:p>
          <a:p>
            <a:pPr lvl="1"/>
            <a:r>
              <a:rPr lang="en-US" altLang="en-US"/>
              <a:t>operators as class members:  x@y	</a:t>
            </a:r>
            <a:r>
              <a:rPr lang="en-US" altLang="en-US">
                <a:sym typeface="Symbol" panose="05050102010706020507" pitchFamily="18" charset="2"/>
              </a:rPr>
              <a:t>    x.operator@(y)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operators as global functions: x@Y	    operator(x,y)</a:t>
            </a:r>
            <a:endParaRPr lang="en-US" altLang="en-US"/>
          </a:p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9A62D0-44D3-4D31-A30C-9C70FCE6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55299" name="Slide Number Placeholder 4">
            <a:extLst>
              <a:ext uri="{FF2B5EF4-FFF2-40B4-BE49-F238E27FC236}">
                <a16:creationId xmlns:a16="http://schemas.microsoft.com/office/drawing/2014/main" id="{62784A86-21C7-428C-838A-07826CF5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5FDB95-F25E-4AD7-87D7-E8B963A284D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>
            <a:extLst>
              <a:ext uri="{FF2B5EF4-FFF2-40B4-BE49-F238E27FC236}">
                <a16:creationId xmlns:a16="http://schemas.microsoft.com/office/drawing/2014/main" id="{9650E24B-9C1D-40B3-AF4C-459699AF4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the Whole Language</a:t>
            </a:r>
          </a:p>
        </p:txBody>
      </p:sp>
      <p:sp>
        <p:nvSpPr>
          <p:cNvPr id="57349" name="Rectangle 3">
            <a:extLst>
              <a:ext uri="{FF2B5EF4-FFF2-40B4-BE49-F238E27FC236}">
                <a16:creationId xmlns:a16="http://schemas.microsoft.com/office/drawing/2014/main" id="{E769D4F7-43BE-4B01-AABF-56C7DC35D4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Understand all the major features of the language:</a:t>
            </a:r>
          </a:p>
          <a:p>
            <a:pPr lvl="1"/>
            <a:r>
              <a:rPr lang="en-US" altLang="en-US"/>
              <a:t>classes</a:t>
            </a:r>
          </a:p>
          <a:p>
            <a:pPr lvl="1"/>
            <a:r>
              <a:rPr lang="en-US" altLang="en-US"/>
              <a:t>composition</a:t>
            </a:r>
          </a:p>
          <a:p>
            <a:pPr lvl="1"/>
            <a:r>
              <a:rPr lang="en-US" altLang="en-US"/>
              <a:t>inheritance</a:t>
            </a:r>
          </a:p>
          <a:p>
            <a:pPr lvl="1"/>
            <a:r>
              <a:rPr lang="en-US" altLang="en-US"/>
              <a:t>polymorphism</a:t>
            </a:r>
          </a:p>
          <a:p>
            <a:pPr lvl="1"/>
            <a:r>
              <a:rPr lang="en-US" altLang="en-US"/>
              <a:t>templates</a:t>
            </a:r>
          </a:p>
          <a:p>
            <a:pPr lvl="1"/>
            <a:r>
              <a:rPr lang="en-US" altLang="en-US"/>
              <a:t>exceptions</a:t>
            </a:r>
          </a:p>
          <a:p>
            <a:pPr lvl="1"/>
            <a:r>
              <a:rPr lang="en-US" altLang="en-US"/>
              <a:t>standard library</a:t>
            </a:r>
          </a:p>
          <a:p>
            <a:r>
              <a:rPr lang="en-US" altLang="en-US"/>
              <a:t>Study Design Patterns to see smart, tested ways of using OOD.</a:t>
            </a:r>
          </a:p>
          <a:p>
            <a:pPr lvl="1"/>
            <a:r>
              <a:rPr lang="en-US" altLang="en-US"/>
              <a:t>“Design Patterns”, Gamma et. al., Addison-Wesley, 1995</a:t>
            </a:r>
          </a:p>
          <a:p>
            <a:r>
              <a:rPr lang="en-US" altLang="en-US"/>
              <a:t>Then use the appropriate tool for the job.</a:t>
            </a:r>
          </a:p>
          <a:p>
            <a:pPr lvl="1"/>
            <a:r>
              <a:rPr lang="en-US" altLang="en-US"/>
              <a:t>not every design needs all of the language or sophisticated patterns, but every feature and pattern has problems that they solve better than other know ways.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DA0E5-893B-450A-800D-C251C526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57347" name="Slide Number Placeholder 4">
            <a:extLst>
              <a:ext uri="{FF2B5EF4-FFF2-40B4-BE49-F238E27FC236}">
                <a16:creationId xmlns:a16="http://schemas.microsoft.com/office/drawing/2014/main" id="{28B773F5-4CF6-466E-98CA-DC348994C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3718DB-5268-425A-9028-1CE66196622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>
            <a:extLst>
              <a:ext uri="{FF2B5EF4-FFF2-40B4-BE49-F238E27FC236}">
                <a16:creationId xmlns:a16="http://schemas.microsoft.com/office/drawing/2014/main" id="{53DE23A7-A809-4A6C-A6EB-6D965B12A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Look at Other Languages</a:t>
            </a:r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2196E40C-DE4D-45B9-8310-89730DB308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Other OOD languages:</a:t>
            </a:r>
          </a:p>
          <a:p>
            <a:pPr lvl="1"/>
            <a:r>
              <a:rPr lang="en-US" altLang="en-US"/>
              <a:t>C# and Java: designed to be used in a distributed environment</a:t>
            </a:r>
          </a:p>
          <a:p>
            <a:pPr lvl="1"/>
            <a:r>
              <a:rPr lang="en-US" altLang="en-US"/>
              <a:t>Eiffel: provides direct support for Design-by-Contract</a:t>
            </a:r>
          </a:p>
          <a:p>
            <a:r>
              <a:rPr lang="en-US" altLang="en-US"/>
              <a:t>Scripting languages:</a:t>
            </a:r>
          </a:p>
          <a:p>
            <a:pPr lvl="1"/>
            <a:r>
              <a:rPr lang="en-US" altLang="en-US"/>
              <a:t>JavaScript, VBScript:</a:t>
            </a:r>
          </a:p>
          <a:p>
            <a:pPr lvl="2"/>
            <a:r>
              <a:rPr lang="en-US" altLang="en-US"/>
              <a:t>languages embeddable in html, making active web pages</a:t>
            </a:r>
          </a:p>
          <a:p>
            <a:pPr lvl="1"/>
            <a:r>
              <a:rPr lang="en-US" altLang="en-US"/>
              <a:t>Perl, Tcl, Python, Ruby:</a:t>
            </a:r>
          </a:p>
          <a:p>
            <a:pPr lvl="2"/>
            <a:r>
              <a:rPr lang="en-US" altLang="en-US"/>
              <a:t>designed to be integration languages</a:t>
            </a:r>
          </a:p>
          <a:p>
            <a:r>
              <a:rPr lang="en-US" altLang="en-US"/>
              <a:t>Functional languages:</a:t>
            </a:r>
          </a:p>
          <a:p>
            <a:pPr lvl="1"/>
            <a:r>
              <a:rPr lang="en-US" altLang="en-US"/>
              <a:t>ml, lisp, mathematica:</a:t>
            </a:r>
          </a:p>
          <a:p>
            <a:pPr lvl="2"/>
            <a:r>
              <a:rPr lang="en-US" altLang="en-US"/>
              <a:t>have been used for prototyping and knowledge representation</a:t>
            </a:r>
          </a:p>
          <a:p>
            <a:r>
              <a:rPr lang="en-US" altLang="en-US"/>
              <a:t>Declarative languages:</a:t>
            </a:r>
          </a:p>
          <a:p>
            <a:pPr lvl="1"/>
            <a:r>
              <a:rPr lang="en-US" altLang="en-US"/>
              <a:t>Prolog, Leda</a:t>
            </a:r>
          </a:p>
          <a:p>
            <a:pPr lvl="2"/>
            <a:r>
              <a:rPr lang="en-US" altLang="en-US"/>
              <a:t>used for expert systems, theorem proving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461F1-B439-4C03-915B-423034928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59395" name="Slide Number Placeholder 4">
            <a:extLst>
              <a:ext uri="{FF2B5EF4-FFF2-40B4-BE49-F238E27FC236}">
                <a16:creationId xmlns:a16="http://schemas.microsoft.com/office/drawing/2014/main" id="{E8948EF3-78D1-4C16-A7FD-D0FA56AFE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D84F7C-AD29-4025-BD71-4788AF918B2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>
            <a:extLst>
              <a:ext uri="{FF2B5EF4-FFF2-40B4-BE49-F238E27FC236}">
                <a16:creationId xmlns:a16="http://schemas.microsoft.com/office/drawing/2014/main" id="{0CEFC5CC-34E6-473A-8DFD-E75D1C88A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838200"/>
          </a:xfrm>
        </p:spPr>
        <p:txBody>
          <a:bodyPr/>
          <a:lstStyle/>
          <a:p>
            <a:r>
              <a:rPr lang="en-US" altLang="en-US"/>
              <a:t>SW Development is a Service Industry</a:t>
            </a:r>
          </a:p>
        </p:txBody>
      </p:sp>
      <p:sp>
        <p:nvSpPr>
          <p:cNvPr id="61445" name="Rectangle 3">
            <a:extLst>
              <a:ext uri="{FF2B5EF4-FFF2-40B4-BE49-F238E27FC236}">
                <a16:creationId xmlns:a16="http://schemas.microsoft.com/office/drawing/2014/main" id="{4AED1A8B-D5A3-4EB3-A983-529375268C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351338"/>
          </a:xfrm>
        </p:spPr>
        <p:txBody>
          <a:bodyPr/>
          <a:lstStyle/>
          <a:p>
            <a:r>
              <a:rPr lang="en-US" altLang="en-US" dirty="0"/>
              <a:t>Ask people what they want, then do what they tell you.</a:t>
            </a:r>
          </a:p>
          <a:p>
            <a:r>
              <a:rPr lang="en-US" altLang="en-US" dirty="0"/>
              <a:t>What’s the point of building a program no one wants?</a:t>
            </a:r>
          </a:p>
          <a:p>
            <a:r>
              <a:rPr lang="en-US" altLang="en-US" b="1" i="1" dirty="0"/>
              <a:t>Designers</a:t>
            </a:r>
            <a:r>
              <a:rPr lang="en-US" altLang="en-US" dirty="0"/>
              <a:t> need to talk with the </a:t>
            </a:r>
            <a:r>
              <a:rPr lang="en-US" altLang="en-US" b="1" i="1" dirty="0"/>
              <a:t>end users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Big Government job?</a:t>
            </a:r>
          </a:p>
          <a:p>
            <a:pPr lvl="2"/>
            <a:r>
              <a:rPr lang="en-US" altLang="en-US" dirty="0"/>
              <a:t>There is always on-site installation and customer maintenance.</a:t>
            </a:r>
          </a:p>
          <a:p>
            <a:pPr lvl="1"/>
            <a:r>
              <a:rPr lang="en-US" altLang="en-US" dirty="0"/>
              <a:t>Commercial shrink-wrap product?</a:t>
            </a:r>
          </a:p>
          <a:p>
            <a:pPr lvl="2"/>
            <a:r>
              <a:rPr lang="en-US" altLang="en-US" dirty="0"/>
              <a:t>talk to users of the previous version</a:t>
            </a:r>
          </a:p>
          <a:p>
            <a:pPr lvl="1"/>
            <a:r>
              <a:rPr lang="en-US" altLang="en-US" dirty="0"/>
              <a:t>Embedded software?</a:t>
            </a:r>
          </a:p>
          <a:p>
            <a:pPr lvl="2"/>
            <a:r>
              <a:rPr lang="en-US" altLang="en-US" dirty="0"/>
              <a:t>talk to the production engineers and installers on the factory floor</a:t>
            </a:r>
          </a:p>
          <a:p>
            <a:r>
              <a:rPr lang="en-US" altLang="en-US" dirty="0"/>
              <a:t>Make an end-user part of the development team.</a:t>
            </a:r>
          </a:p>
          <a:p>
            <a:r>
              <a:rPr lang="en-US" altLang="en-US" dirty="0"/>
              <a:t>If you’re designing development tools, use them yourself, while you are developing them.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26449-850B-4806-89E4-773121850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34B131CB-B3AF-4ECD-9AED-4ACEFEB17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D0D419-B257-4CFC-AE65-26A4931E079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978414C5-EB97-494F-9304-AB25F42B92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Decide in Haste</a:t>
            </a:r>
            <a:br>
              <a:rPr lang="en-US" altLang="en-US"/>
            </a:br>
            <a:r>
              <a:rPr lang="en-US" altLang="en-US"/>
              <a:t>Repent at Leisure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3C3AD23C-16E8-4608-94EA-42B84564F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8195" name="Slide Number Placeholder 4">
            <a:extLst>
              <a:ext uri="{FF2B5EF4-FFF2-40B4-BE49-F238E27FC236}">
                <a16:creationId xmlns:a16="http://schemas.microsoft.com/office/drawing/2014/main" id="{13F2996D-7074-442D-A037-2B86B3F0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1431D6-91BC-40CF-8156-E3740AF3DE1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>
            <a:extLst>
              <a:ext uri="{FF2B5EF4-FFF2-40B4-BE49-F238E27FC236}">
                <a16:creationId xmlns:a16="http://schemas.microsoft.com/office/drawing/2014/main" id="{8E0C487F-C151-45DC-9555-7709866392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End of Presentation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EC679A4F-F563-4A24-9503-22E52223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63491" name="Slide Number Placeholder 4">
            <a:extLst>
              <a:ext uri="{FF2B5EF4-FFF2-40B4-BE49-F238E27FC236}">
                <a16:creationId xmlns:a16="http://schemas.microsoft.com/office/drawing/2014/main" id="{141E07E8-3FD9-4DE6-BDE0-FF8180651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BCB0A3-F39F-477E-B6B9-B3BAE81B5CB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>
            <a:extLst>
              <a:ext uri="{FF2B5EF4-FFF2-40B4-BE49-F238E27FC236}">
                <a16:creationId xmlns:a16="http://schemas.microsoft.com/office/drawing/2014/main" id="{F918E8FB-8A52-42FA-AECB-B2053F0D9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Kiss Principle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D6B39B44-2EE8-40FA-94F8-49C6B00F03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en-US" b="1" i="1"/>
              <a:t>Keep It Small and Simple</a:t>
            </a:r>
          </a:p>
          <a:p>
            <a:pPr lvl="1"/>
            <a:r>
              <a:rPr lang="en-US" altLang="en-US"/>
              <a:t>Don’t solve problems that don’t yet exist.</a:t>
            </a:r>
          </a:p>
          <a:p>
            <a:pPr lvl="1"/>
            <a:r>
              <a:rPr lang="en-US" altLang="en-US"/>
              <a:t>Solve the specific problem, not the general case</a:t>
            </a:r>
          </a:p>
          <a:p>
            <a:pPr lvl="2"/>
            <a:r>
              <a:rPr lang="en-US" altLang="en-US"/>
              <a:t>but don’t make it needlessly inflexible either</a:t>
            </a:r>
          </a:p>
          <a:p>
            <a:pPr lvl="1"/>
            <a:r>
              <a:rPr lang="en-US" altLang="en-US"/>
              <a:t>Keep the door open for extension through composition and inheritance</a:t>
            </a:r>
          </a:p>
          <a:p>
            <a:pPr lvl="1"/>
            <a:r>
              <a:rPr lang="en-US" altLang="en-US"/>
              <a:t>Use polymorphism to encapsulate “need to know” in specific derived classes, allowing clients to be blissfully ignorant, knowing only the base class protocol.</a:t>
            </a:r>
          </a:p>
          <a:p>
            <a:pPr lvl="1"/>
            <a:r>
              <a:rPr lang="en-US" altLang="en-US"/>
              <a:t>Design function code so that it:</a:t>
            </a:r>
          </a:p>
          <a:p>
            <a:pPr lvl="2"/>
            <a:r>
              <a:rPr lang="en-US" altLang="en-US"/>
              <a:t>fits on a single page</a:t>
            </a:r>
          </a:p>
          <a:p>
            <a:pPr lvl="2"/>
            <a:r>
              <a:rPr lang="en-US" altLang="en-US"/>
              <a:t>has cyclomatic complexity well below 10</a:t>
            </a:r>
          </a:p>
          <a:p>
            <a:pPr lvl="1"/>
            <a:r>
              <a:rPr lang="en-US" altLang="en-US"/>
              <a:t>Keep a package small enough that its structure chart fits on a single page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621AE-4E7D-4DB7-8ADA-4C65112B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10243" name="Slide Number Placeholder 4">
            <a:extLst>
              <a:ext uri="{FF2B5EF4-FFF2-40B4-BE49-F238E27FC236}">
                <a16:creationId xmlns:a16="http://schemas.microsoft.com/office/drawing/2014/main" id="{C09DE799-D70D-4E26-8783-86AF9C33B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98666E-F596-4D69-ABF7-37C7833BDB0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>
            <a:extLst>
              <a:ext uri="{FF2B5EF4-FFF2-40B4-BE49-F238E27FC236}">
                <a16:creationId xmlns:a16="http://schemas.microsoft.com/office/drawing/2014/main" id="{F58E9E0F-ECBA-4A25-8B99-D1F1D44F1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altLang="en-US"/>
              <a:t>Separate Interface from Implementation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4770696E-7B8A-4695-A8E7-D304520D87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en-US"/>
              <a:t>Use encapsulation to force clients to program to your interface, not your implementation.</a:t>
            </a:r>
          </a:p>
          <a:p>
            <a:r>
              <a:rPr lang="en-US" altLang="en-US"/>
              <a:t>Hide any complex design details inside your implementation</a:t>
            </a:r>
          </a:p>
          <a:p>
            <a:r>
              <a:rPr lang="en-US" altLang="en-US"/>
              <a:t>Make your interface simple and as small as is practical.</a:t>
            </a:r>
          </a:p>
          <a:p>
            <a:r>
              <a:rPr lang="en-US" altLang="en-US"/>
              <a:t>Don’t return non-constant pointers in public class interfaces:</a:t>
            </a:r>
          </a:p>
          <a:p>
            <a:pPr lvl="1"/>
            <a:r>
              <a:rPr lang="en-US" altLang="en-US"/>
              <a:t>makes clients need to know your implementation</a:t>
            </a:r>
          </a:p>
          <a:p>
            <a:pPr lvl="1"/>
            <a:r>
              <a:rPr lang="en-US" altLang="en-US"/>
              <a:t>Creational functions are an exception to this rule</a:t>
            </a:r>
          </a:p>
          <a:p>
            <a:r>
              <a:rPr lang="en-US" altLang="en-US"/>
              <a:t>For classes, use private or  protected keywords:</a:t>
            </a:r>
          </a:p>
          <a:p>
            <a:pPr lvl="1"/>
            <a:r>
              <a:rPr lang="en-US" altLang="en-US"/>
              <a:t>qualify all data as private or protected</a:t>
            </a:r>
          </a:p>
          <a:p>
            <a:pPr lvl="1"/>
            <a:r>
              <a:rPr lang="en-US" altLang="en-US"/>
              <a:t>qualify as private or protected any methods that are complex or dangerous for client use</a:t>
            </a:r>
          </a:p>
          <a:p>
            <a:r>
              <a:rPr lang="en-US" altLang="en-US"/>
              <a:t>Declare and implement global functions and classes that are not intended for client use in the implementation file (don’t declare in header).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86785-044D-4356-8B25-DBA33711C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12291" name="Slide Number Placeholder 4">
            <a:extLst>
              <a:ext uri="{FF2B5EF4-FFF2-40B4-BE49-F238E27FC236}">
                <a16:creationId xmlns:a16="http://schemas.microsoft.com/office/drawing/2014/main" id="{DBF4EAE9-0BFF-41BF-8164-90857C42A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2AA9CA-334E-43FB-B32B-02B11F1E75B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>
            <a:extLst>
              <a:ext uri="{FF2B5EF4-FFF2-40B4-BE49-F238E27FC236}">
                <a16:creationId xmlns:a16="http://schemas.microsoft.com/office/drawing/2014/main" id="{85FE7522-F2A1-4ED2-A443-F1F48B1F4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Decompose into Smaller Tasks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6021F329-59B6-4BEF-9B7B-5CB08ED861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Break a complex operation into smaller simpler pieces.</a:t>
            </a:r>
          </a:p>
          <a:p>
            <a:pPr lvl="1"/>
            <a:r>
              <a:rPr lang="en-US" altLang="en-US"/>
              <a:t>if you can’t say it well in English (Hindi, Mandarin, …) </a:t>
            </a:r>
            <a:br>
              <a:rPr lang="en-US" altLang="en-US"/>
            </a:br>
            <a:r>
              <a:rPr lang="en-US" altLang="en-US"/>
              <a:t>you can’t say it well in C++</a:t>
            </a:r>
          </a:p>
          <a:p>
            <a:pPr lvl="1"/>
            <a:r>
              <a:rPr lang="en-US" altLang="en-US"/>
              <a:t>The act of writing out a description of what a program does, and what each component does, is a critical step in the thinking process, even if the result is just one or two pages.</a:t>
            </a:r>
          </a:p>
          <a:p>
            <a:pPr lvl="1"/>
            <a:r>
              <a:rPr lang="en-US" altLang="en-US"/>
              <a:t>If you can’t write it clearly then you probably haven’t fully thought out either the problem or its solution.</a:t>
            </a:r>
          </a:p>
          <a:p>
            <a:pPr lvl="1"/>
            <a:r>
              <a:rPr lang="en-US" altLang="en-US"/>
              <a:t>When you’re done, you have a specification - the only reasonable basis for testing.</a:t>
            </a:r>
          </a:p>
          <a:p>
            <a:r>
              <a:rPr lang="en-US" altLang="en-US"/>
              <a:t>Design is a decomposition process in the application domain.</a:t>
            </a:r>
          </a:p>
          <a:p>
            <a:r>
              <a:rPr lang="en-US" altLang="en-US"/>
              <a:t>Implementation is a re-composition process in the solution domain.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4AE35-CF91-4D1D-9A62-C5525FDF3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2A0C3D95-8031-4429-9164-52495B72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935A1E-46D4-439D-BB78-49A2E18E2E1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>
            <a:extLst>
              <a:ext uri="{FF2B5EF4-FFF2-40B4-BE49-F238E27FC236}">
                <a16:creationId xmlns:a16="http://schemas.microsoft.com/office/drawing/2014/main" id="{EE89CE67-D62F-428F-B0E0-5254D864A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Small is Beautiful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D801CEEA-5A57-416E-800A-B7CB37426E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Large tasks are unmanageable unless they are broken down into small cohesive subtasks.</a:t>
            </a:r>
          </a:p>
          <a:p>
            <a:pPr lvl="1"/>
            <a:r>
              <a:rPr lang="en-US" altLang="en-US"/>
              <a:t>We emphasize use of packages to compose a large program.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Sometimes large tasks are best accomplished by a collection of small modular programs that use a common representation:</a:t>
            </a:r>
          </a:p>
          <a:p>
            <a:pPr lvl="1"/>
            <a:r>
              <a:rPr lang="en-US" altLang="en-US"/>
              <a:t>executing tasks can be combined in flexible ways</a:t>
            </a:r>
          </a:p>
          <a:p>
            <a:pPr lvl="2"/>
            <a:r>
              <a:rPr lang="en-US" altLang="en-US"/>
              <a:t>use the right tool for each specific job</a:t>
            </a:r>
          </a:p>
          <a:p>
            <a:pPr lvl="2"/>
            <a:r>
              <a:rPr lang="en-US" altLang="en-US"/>
              <a:t>use parts of the collection in ways the designer never thought of</a:t>
            </a:r>
          </a:p>
          <a:p>
            <a:pPr lvl="1"/>
            <a:r>
              <a:rPr lang="en-US" altLang="en-US"/>
              <a:t>new tools are easily added as the tasks and goals evolve</a:t>
            </a:r>
          </a:p>
          <a:p>
            <a:pPr lvl="2"/>
            <a:r>
              <a:rPr lang="en-US" altLang="en-US"/>
              <a:t>UNIX tool set</a:t>
            </a:r>
          </a:p>
          <a:p>
            <a:pPr lvl="2"/>
            <a:r>
              <a:rPr lang="en-US" altLang="en-US"/>
              <a:t>control system computer aided design and analysis</a:t>
            </a:r>
          </a:p>
          <a:p>
            <a:pPr lvl="1"/>
            <a:r>
              <a:rPr lang="en-US" altLang="en-US"/>
              <a:t>new uses often are found if the tools are flexible and easy to use</a:t>
            </a:r>
          </a:p>
          <a:p>
            <a:pPr lvl="2"/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9C49B-42D3-4144-8C71-BB696217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C0086195-6160-4B6A-9498-961B984BD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AFAC70-D6BC-4704-A7E3-0FA9E1414E3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BB0EF723-E3CC-4F8B-B669-F64310A73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762000"/>
          </a:xfrm>
        </p:spPr>
        <p:txBody>
          <a:bodyPr/>
          <a:lstStyle/>
          <a:p>
            <a:r>
              <a:rPr lang="en-US" altLang="en-US"/>
              <a:t>User Interface Should be Transparent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06C5009C-4E86-43E8-B24C-4164B73ABC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Don’t let easy to learn translate into ackward to use.</a:t>
            </a:r>
          </a:p>
          <a:p>
            <a:r>
              <a:rPr lang="en-US" altLang="en-US"/>
              <a:t>Interfaces shouldn't look like computers, they should look like solutions to a task.</a:t>
            </a:r>
          </a:p>
          <a:p>
            <a:r>
              <a:rPr lang="en-US" altLang="en-US"/>
              <a:t>The fastest editor I ever used was the RT11 TECO editor.</a:t>
            </a:r>
          </a:p>
          <a:p>
            <a:pPr lvl="1"/>
            <a:r>
              <a:rPr lang="en-US" altLang="en-US"/>
              <a:t>It was a line editor, not based on a GUI</a:t>
            </a:r>
          </a:p>
          <a:p>
            <a:pPr lvl="1"/>
            <a:r>
              <a:rPr lang="en-US" altLang="en-US"/>
              <a:t>It was brutally hard to learn because it used control keys for all commands</a:t>
            </a:r>
          </a:p>
          <a:p>
            <a:pPr lvl="1"/>
            <a:r>
              <a:rPr lang="en-US" altLang="en-US"/>
              <a:t>Once you learned it, </a:t>
            </a:r>
            <a:r>
              <a:rPr lang="en-US" altLang="en-US" b="1" i="1"/>
              <a:t>NOTHING</a:t>
            </a:r>
            <a:r>
              <a:rPr lang="en-US" altLang="en-US"/>
              <a:t> interrupted your typing.  You didn’t have to stop and grab a mouse every third sentence.</a:t>
            </a:r>
          </a:p>
          <a:p>
            <a:pPr lvl="1"/>
            <a:r>
              <a:rPr lang="en-US" altLang="en-US"/>
              <a:t>After a few months of use it became invisible.  There was nothing conscious between you and the words flowing out on the screen.</a:t>
            </a:r>
          </a:p>
          <a:p>
            <a:r>
              <a:rPr lang="en-US" altLang="en-US"/>
              <a:t>Measure productivity in the number of keystrokes it takes to complete a task.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B3A2B-5D5C-4C14-9D9C-A551989C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D53BA948-0A66-49FA-B0E7-A92ECFC4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9C9E25-A72B-4B74-974B-9011DE238AD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F20E5834-D549-4AC7-BDDF-4F4307104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 Code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F8D98FDE-0E67-440B-9760-9F91FB552F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Read a lot of code.</a:t>
            </a:r>
          </a:p>
          <a:p>
            <a:pPr lvl="1"/>
            <a:r>
              <a:rPr lang="en-US" altLang="en-US"/>
              <a:t>You learn by seeing how others write code.  Look at as many samples of good code as you can.</a:t>
            </a:r>
          </a:p>
          <a:p>
            <a:pPr lvl="1"/>
            <a:r>
              <a:rPr lang="en-US" altLang="en-US"/>
              <a:t>Look critically at your own code.</a:t>
            </a:r>
          </a:p>
          <a:p>
            <a:pPr lvl="1"/>
            <a:r>
              <a:rPr lang="en-US" altLang="en-US"/>
              <a:t>Read several of the better trade journals, e.g., C++ report, C/C++ User’s Journal, IEEE Computer Magazine, IEEE Software Magazine.</a:t>
            </a:r>
          </a:p>
          <a:p>
            <a:r>
              <a:rPr lang="en-US" altLang="en-US"/>
              <a:t>Write a lot of code.</a:t>
            </a:r>
          </a:p>
          <a:p>
            <a:pPr lvl="1"/>
            <a:r>
              <a:rPr lang="en-US" altLang="en-US"/>
              <a:t>When you’re starting a big job, write small prototypes to try out your ideas and be prepared to throw them away or rebuild them before launching the final construction.</a:t>
            </a:r>
          </a:p>
          <a:p>
            <a:pPr lvl="1"/>
            <a:r>
              <a:rPr lang="en-US" altLang="en-US"/>
              <a:t>Use an editor’s red pencil on your code.  Strike out unnecessary code, simplify, reword, repartition, until you’re reasonably satisfied.</a:t>
            </a:r>
          </a:p>
          <a:p>
            <a:pPr lvl="1"/>
            <a:r>
              <a:rPr lang="en-US" altLang="en-US"/>
              <a:t>Be prepared to throw the first one away.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00811-A4F2-4D14-871A-B99BC9EF5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3 - Design Guidelines</a:t>
            </a:r>
          </a:p>
        </p:txBody>
      </p:sp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CDAC6353-0BF4-413F-ABBD-67225816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2EE80A-42D9-473F-8C35-61A9F795F1F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4230</TotalTime>
  <Words>2359</Words>
  <Application>Microsoft Office PowerPoint</Application>
  <PresentationFormat>Overhead</PresentationFormat>
  <Paragraphs>335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Times New Roman</vt:lpstr>
      <vt:lpstr>Arial</vt:lpstr>
      <vt:lpstr>Tahoma</vt:lpstr>
      <vt:lpstr>Symbol</vt:lpstr>
      <vt:lpstr>Office Theme</vt:lpstr>
      <vt:lpstr>Design Guidelines</vt:lpstr>
      <vt:lpstr>Prime Directive</vt:lpstr>
      <vt:lpstr>Decide in Haste Repent at Leisure</vt:lpstr>
      <vt:lpstr>Kiss Principle</vt:lpstr>
      <vt:lpstr>Separate Interface from Implementation</vt:lpstr>
      <vt:lpstr>Decompose into Smaller Tasks</vt:lpstr>
      <vt:lpstr>Small is Beautiful</vt:lpstr>
      <vt:lpstr>User Interface Should be Transparent</vt:lpstr>
      <vt:lpstr>Read Code</vt:lpstr>
      <vt:lpstr>Write for Maintenance</vt:lpstr>
      <vt:lpstr>Performance is very Important, But...</vt:lpstr>
      <vt:lpstr>Formatting and Documentation</vt:lpstr>
      <vt:lpstr>Documentation Style</vt:lpstr>
      <vt:lpstr>Diagrams</vt:lpstr>
      <vt:lpstr>Comments</vt:lpstr>
      <vt:lpstr>White Space is Important</vt:lpstr>
      <vt:lpstr>Names are Important</vt:lpstr>
      <vt:lpstr>Data Types are Important</vt:lpstr>
      <vt:lpstr>Minimize Dependencies</vt:lpstr>
      <vt:lpstr>Handling Errors</vt:lpstr>
      <vt:lpstr>Handling Pointers</vt:lpstr>
      <vt:lpstr>Handling Pointers Again</vt:lpstr>
      <vt:lpstr>Architecting and Designing in C++</vt:lpstr>
      <vt:lpstr>Class Structure</vt:lpstr>
      <vt:lpstr>Avoiding Pitfalls</vt:lpstr>
      <vt:lpstr>Overloading Operators</vt:lpstr>
      <vt:lpstr>Use the Whole Language</vt:lpstr>
      <vt:lpstr>Look at Other Languages</vt:lpstr>
      <vt:lpstr>SW Development is a Service Industry</vt:lpstr>
      <vt:lpstr>End of Presentation</vt:lpstr>
    </vt:vector>
  </TitlesOfParts>
  <Company>Fawcett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Guidelines</dc:title>
  <dc:creator>jim</dc:creator>
  <cp:lastModifiedBy>James Fawcett</cp:lastModifiedBy>
  <cp:revision>28</cp:revision>
  <cp:lastPrinted>2000-03-01T13:44:24Z</cp:lastPrinted>
  <dcterms:created xsi:type="dcterms:W3CDTF">2000-03-01T01:37:23Z</dcterms:created>
  <dcterms:modified xsi:type="dcterms:W3CDTF">2018-09-20T15:56:13Z</dcterms:modified>
</cp:coreProperties>
</file>