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56" r:id="rId2"/>
    <p:sldId id="257" r:id="rId3"/>
    <p:sldId id="264" r:id="rId4"/>
    <p:sldId id="261" r:id="rId5"/>
    <p:sldId id="262" r:id="rId6"/>
    <p:sldId id="263" r:id="rId7"/>
    <p:sldId id="267" r:id="rId8"/>
    <p:sldId id="268" r:id="rId9"/>
    <p:sldId id="269" r:id="rId10"/>
    <p:sldId id="265" r:id="rId11"/>
    <p:sldId id="266" r:id="rId12"/>
    <p:sldId id="270" r:id="rId13"/>
    <p:sldId id="260" r:id="rId14"/>
    <p:sldId id="258" r:id="rId15"/>
    <p:sldId id="259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63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BF5FA9B-6A73-4458-8892-BFE861CDA8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2ED5955-7C93-4A92-A2B3-DD644CD8BCB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FA85A584-3931-46C4-9313-B7018B2C3B5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1EDD0575-583A-4AD7-9C28-38610579B60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C23403E0-529B-4303-8D44-2E2F177BE27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923EA9E3-1F95-44D2-9BB2-47F352EF68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C5D72E0B-F0E8-4FE0-8BAC-60F2F328E76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0B697B4E-FD91-41A7-AE86-D2B6AB4A71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3467393-5DB4-4E55-88E5-5544830D7A47}" type="slidenum">
              <a:rPr lang="en-US" altLang="en-US" sz="1200">
                <a:latin typeface="Arial" panose="020B0604020202020204" pitchFamily="34" charset="0"/>
              </a:rPr>
              <a:pPr/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31DC303A-FE93-4FC3-AC17-E243360CA28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DCAA5C97-19D1-4D6A-9D59-0B192A88C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E3999D3E-B592-4307-9758-D655D082D7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5F448F-3792-4D24-BCE0-C682764C9114}" type="slidenum">
              <a:rPr lang="en-US" altLang="en-US" sz="1200">
                <a:latin typeface="Arial" panose="020B0604020202020204" pitchFamily="34" charset="0"/>
              </a:rPr>
              <a:pPr/>
              <a:t>10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8201C88C-9FC3-4518-8ABE-53A6EB4FD5E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16A498F4-42E8-482B-A68E-7B53BF6DE8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8DC6CCC2-699A-4830-8759-71160CB6F0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3BBA10D-D3C8-4CBA-A884-34C14469B90A}" type="slidenum">
              <a:rPr lang="en-US" altLang="en-US" sz="1200">
                <a:latin typeface="Arial" panose="020B0604020202020204" pitchFamily="34" charset="0"/>
              </a:rPr>
              <a:pPr/>
              <a:t>11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52DBEF6-12B8-4DFE-9F77-C9BD18FF0D5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F1BA9783-1073-4ACB-8C2B-9DD39FB0CD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CE7FBA35-59E8-4E46-A3AD-FAFE18FB32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59680A-6884-4BB3-9593-32A8186FDDA7}" type="slidenum">
              <a:rPr lang="en-US" altLang="en-US" sz="1200">
                <a:latin typeface="Arial" panose="020B0604020202020204" pitchFamily="34" charset="0"/>
              </a:rPr>
              <a:pPr/>
              <a:t>12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6FFFD495-1ED5-4EA8-A471-EEF3A7F7195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C4521B4C-F5EB-41E4-AD3B-C420FFFC8A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A71D1443-DB0F-466C-A2A2-D275ED6238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4742174-0B7F-43DF-8CBC-AD810B7A118A}" type="slidenum">
              <a:rPr lang="en-US" altLang="en-US" sz="1200">
                <a:latin typeface="Arial" panose="020B0604020202020204" pitchFamily="34" charset="0"/>
              </a:rPr>
              <a:pPr/>
              <a:t>13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E2944B22-B185-49F0-BDCC-D98D3FA5C31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DD65167-B1DD-4649-B47A-8EE5CCE096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6AEEAA2B-0FA7-4098-BD65-5107FECBF0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7FCA5BD-454E-44E5-8A12-678900F97124}" type="slidenum">
              <a:rPr lang="en-US" altLang="en-US" sz="1200">
                <a:latin typeface="Arial" panose="020B0604020202020204" pitchFamily="34" charset="0"/>
              </a:rPr>
              <a:pPr/>
              <a:t>14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CA8EB1F2-D4AC-4504-B719-06787A52856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3C0A835-CA59-43AD-A98C-0B352BF9D7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72F1F3FE-02A1-405B-AC70-4DDF82B85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FDA50D0-062D-4646-BDF4-6F767CB69D81}" type="slidenum">
              <a:rPr lang="en-US" altLang="en-US" sz="1200">
                <a:latin typeface="Arial" panose="020B0604020202020204" pitchFamily="34" charset="0"/>
              </a:rPr>
              <a:pPr/>
              <a:t>15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2614437E-7548-4F82-A070-34230CE211F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ED26C790-8233-4099-B9CA-B7A0599AF4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E1D4E476-BF27-4DD5-BE44-B58E88FB11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84347BC-6AF6-446F-B2AC-160D66C5534E}" type="slidenum">
              <a:rPr lang="en-US" altLang="en-US" sz="1200">
                <a:latin typeface="Arial" panose="020B0604020202020204" pitchFamily="34" charset="0"/>
              </a:rPr>
              <a:pPr/>
              <a:t>16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21953E0E-2834-4CDC-AB9D-CD1EFD93E67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6466034E-0B83-4FB6-B0DD-1852A01CCE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5634A504-747A-46FD-8E92-801E197FED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F6CFDA7-FAC5-450A-BD9C-79FBD47CE99E}" type="slidenum">
              <a:rPr lang="en-US" altLang="en-US" sz="1200">
                <a:latin typeface="Arial" panose="020B0604020202020204" pitchFamily="34" charset="0"/>
              </a:rPr>
              <a:pPr/>
              <a:t>17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47E45A33-0A2D-42F0-B1D3-6C49022A603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E193BB11-8285-404E-8C4D-250B582F21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9628E2E-87A7-4983-A7EC-18861B86EF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F9E7FAB-F096-4A81-9AED-3DC8E6C6317D}" type="slidenum">
              <a:rPr lang="en-US" altLang="en-US" sz="1200">
                <a:latin typeface="Arial" panose="020B0604020202020204" pitchFamily="34" charset="0"/>
              </a:rPr>
              <a:pPr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D4EEB33-D5CF-4589-9D89-BCCF634D61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5B5A082-897F-49AD-BF88-BADEE823A9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3D126B8B-BD23-466C-BD20-CA8854791F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02ED27-4658-4C0F-A5D8-83F9199CCEDF}" type="slidenum">
              <a:rPr lang="en-US" altLang="en-US" sz="1200">
                <a:latin typeface="Arial" panose="020B0604020202020204" pitchFamily="34" charset="0"/>
              </a:rPr>
              <a:pPr/>
              <a:t>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ADDB4A46-984F-4DB8-AD45-5E4CE7DDA81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42F1C369-37E1-4754-8890-51EC6090C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BE284667-78D3-4CA7-953E-210833FD2D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1730768-DAE6-4DE4-B9BC-E4B01DB373F1}" type="slidenum">
              <a:rPr lang="en-US" altLang="en-US" sz="1200">
                <a:latin typeface="Arial" panose="020B0604020202020204" pitchFamily="34" charset="0"/>
              </a:rPr>
              <a:pPr/>
              <a:t>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5E0011AD-D01C-4960-92CC-3904AC4ED55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720409EF-339D-4440-AC0E-F230FCEE1F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3BFAA5EE-1202-4410-A963-377553A918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FF2199F-094A-45E1-A1F4-D19AFD10CC8D}" type="slidenum">
              <a:rPr lang="en-US" altLang="en-US" sz="1200">
                <a:latin typeface="Arial" panose="020B0604020202020204" pitchFamily="34" charset="0"/>
              </a:rPr>
              <a:pPr/>
              <a:t>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2914556-FF94-41B4-A99E-CFB9340E97C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8B63298A-EABC-47C4-80EE-A09B0FD4FE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E9A70038-0B03-4937-B575-872C453A78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5127CDF-380E-4758-9DE5-B216453E5315}" type="slidenum">
              <a:rPr lang="en-US" altLang="en-US" sz="1200">
                <a:latin typeface="Arial" panose="020B0604020202020204" pitchFamily="34" charset="0"/>
              </a:rPr>
              <a:pPr/>
              <a:t>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DDFA5FD0-2A7F-4F8E-A760-6F95C521D3D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DA3200D2-BC01-4C13-AA4B-F55445C4C6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AFD00BD3-EE08-400D-8868-44D468A06B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D78838D-0816-457B-89B9-E67B0419FF9C}" type="slidenum">
              <a:rPr lang="en-US" altLang="en-US" sz="1200">
                <a:latin typeface="Arial" panose="020B0604020202020204" pitchFamily="34" charset="0"/>
              </a:rPr>
              <a:pPr/>
              <a:t>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7B927302-2DF8-4544-B834-8BAE5F65734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229D44D-EE96-46DA-BD33-7B2CFE84E8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368C699F-D014-4E24-9DE2-C62311426D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ED1DCC3-9702-4085-B729-D12B1A215B9E}" type="slidenum">
              <a:rPr lang="en-US" altLang="en-US" sz="1200">
                <a:latin typeface="Arial" panose="020B0604020202020204" pitchFamily="34" charset="0"/>
              </a:rPr>
              <a:pPr/>
              <a:t>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A6D15285-B29D-4F9E-9D77-C85C0DD1845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F3DAEEDA-8851-4BA2-9AB2-C1F59BF110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2AAD9239-5FFB-4073-8444-5424D150D3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FF7210C-D5B0-4E95-AE10-E52024E3274A}" type="slidenum">
              <a:rPr lang="en-US" altLang="en-US" sz="1200">
                <a:latin typeface="Arial" panose="020B0604020202020204" pitchFamily="34" charset="0"/>
              </a:rPr>
              <a:pPr/>
              <a:t>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B3EEA4B9-FEFC-476C-81EC-79F015F8349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81AD177-6364-4BCA-83D8-60691EEFEE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2C9320F3-1223-417B-B422-3CC91B18B04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287CAB9-9C1D-493D-A3E1-69159BD05E8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F79633-F999-4EEC-80BF-6D139825DB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38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73A96AE2-BDAB-4198-BF3E-685CFE6CDDF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79FEF5D-E3E8-446D-AC4F-7A398DCF0DB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0F52D-B288-40B9-9AE1-52144E56C2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85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7EFFB604-397A-49FF-82AB-AD7C71EE207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941FE92-6A78-4D4B-8FDF-9903B880670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8C689-B324-47C8-B137-5937414BDD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851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2A468C6-3CD3-489A-AADA-CE6649B479D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83D1D93-E2C9-4AFA-B7AC-7547D3FEE12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498C82-3359-4A43-A10D-AF1F58EF21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37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999EAC2E-C0AF-4FDB-91F0-F6F35C2CB92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460D578-E181-45A2-A572-F6CA9607FED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594587-02DB-4343-A10D-58F3B77247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7389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8B45D213-23EB-4500-A0E0-982873255B8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9FE7999-47A8-4851-A96E-41BBA157101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DBEED-B171-4C9F-A31E-C719B4F27D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948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0F8471B-866D-434A-A98E-D3DAB4450D7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A29D172-8B38-4B5F-966C-AD4C53A2767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3D513-78AF-4252-9104-3ABD460EE2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7447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E7DB8BE-9F49-4485-BEC4-7EF8B4C9FF6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742105DD-514F-426E-821B-350E3673117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3D95DA-0641-4C51-A0C1-AF61F54213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823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E493C526-DEB2-43F6-AA0E-D32FA5939DF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994D250F-F4C5-4ADF-BE46-45078643844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E2683-2D52-40EF-AAC6-EFF05B77F5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85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A4CD9F50-23CC-4B5D-9ABC-0C3992019C1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E435F8C0-089A-42EA-8E18-A8A9917F440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1D0E5B-D48E-42C3-B1FE-ED11A52437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651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FD90770-F0A0-49A8-8A32-6E68DB48AC2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DEF7077-AF88-4440-BA9A-21FCAE5F5B3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458EF-551B-4AAD-8513-03148C96AA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295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B9F82B7-8753-4085-A3E6-D336B7BD1A2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89080F6-D21F-4183-92E0-22A3851A885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9EC8B-7003-411C-97A8-05F69FE5C8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52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61CA9B33-CD2A-4845-AA5A-B3C586078C7F}"/>
              </a:ext>
            </a:extLst>
          </p:cNvPr>
          <p:cNvGrpSpPr>
            <a:grpSpLocks/>
          </p:cNvGrpSpPr>
          <p:nvPr/>
        </p:nvGrpSpPr>
        <p:grpSpPr bwMode="auto">
          <a:xfrm>
            <a:off x="11113" y="1143000"/>
            <a:ext cx="9132887" cy="152400"/>
            <a:chOff x="0" y="900"/>
            <a:chExt cx="5753" cy="96"/>
          </a:xfrm>
        </p:grpSpPr>
        <p:sp>
          <p:nvSpPr>
            <p:cNvPr id="1031" name="Rectangle 3">
              <a:extLst>
                <a:ext uri="{FF2B5EF4-FFF2-40B4-BE49-F238E27FC236}">
                  <a16:creationId xmlns:a16="http://schemas.microsoft.com/office/drawing/2014/main" id="{6181F46D-A976-4DAF-8372-FC0BA589A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00"/>
              <a:ext cx="5753" cy="47"/>
            </a:xfrm>
            <a:prstGeom prst="rect">
              <a:avLst/>
            </a:prstGeom>
            <a:gradFill rotWithShape="0">
              <a:gsLst>
                <a:gs pos="0">
                  <a:srgbClr val="BCBCBC"/>
                </a:gs>
                <a:gs pos="50000">
                  <a:srgbClr val="EBEBEB"/>
                </a:gs>
                <a:gs pos="100000">
                  <a:srgbClr val="BCBCB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2" name="Rectangle 4">
              <a:extLst>
                <a:ext uri="{FF2B5EF4-FFF2-40B4-BE49-F238E27FC236}">
                  <a16:creationId xmlns:a16="http://schemas.microsoft.com/office/drawing/2014/main" id="{3F39C6E2-F8C7-4683-9C3B-5E3BF9CB61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72"/>
              <a:ext cx="5753" cy="24"/>
            </a:xfrm>
            <a:prstGeom prst="rect">
              <a:avLst/>
            </a:prstGeom>
            <a:gradFill rotWithShape="0">
              <a:gsLst>
                <a:gs pos="0">
                  <a:srgbClr val="7C7C7C"/>
                </a:gs>
                <a:gs pos="50000">
                  <a:srgbClr val="CECECE"/>
                </a:gs>
                <a:gs pos="100000">
                  <a:srgbClr val="7C7C7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027" name="Rectangle 5">
            <a:extLst>
              <a:ext uri="{FF2B5EF4-FFF2-40B4-BE49-F238E27FC236}">
                <a16:creationId xmlns:a16="http://schemas.microsoft.com/office/drawing/2014/main" id="{85BAD309-BBCB-44FF-AD65-AFF7C2DD88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6">
            <a:extLst>
              <a:ext uri="{FF2B5EF4-FFF2-40B4-BE49-F238E27FC236}">
                <a16:creationId xmlns:a16="http://schemas.microsoft.com/office/drawing/2014/main" id="{4696B071-E760-43A5-83E8-EFC2A07A2E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643920CC-16B1-481E-B414-C9CCC2CC5A3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200" y="6172200"/>
            <a:ext cx="28448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4E481B6B-57C2-4C38-8D1A-69B893C7FB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172200"/>
            <a:ext cx="18288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2"/>
                </a:solidFill>
              </a:defRPr>
            </a:lvl1pPr>
          </a:lstStyle>
          <a:p>
            <a:fld id="{02057FE2-9496-4BD6-BA48-A640E02C57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Symbol" panose="05050102010706020507" pitchFamily="18" charset="2"/>
        <a:buChar char="·"/>
        <a:defRPr sz="20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–"/>
        <a:defRPr sz="16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accent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accent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accent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accent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C975B41-7B56-44E5-810A-76067EF04FC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066800"/>
          </a:xfrm>
        </p:spPr>
        <p:txBody>
          <a:bodyPr/>
          <a:lstStyle/>
          <a:p>
            <a:r>
              <a:rPr lang="en-US" altLang="en-US" sz="3600"/>
              <a:t>Design  of a HashTable</a:t>
            </a:r>
            <a:br>
              <a:rPr lang="en-US" altLang="en-US" sz="3600"/>
            </a:br>
            <a:r>
              <a:rPr lang="en-US" altLang="en-US" sz="3600"/>
              <a:t>and its Iterators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6B00D76-43C6-48BB-9D5E-96A0638B2B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Jim Fawcett</a:t>
            </a:r>
          </a:p>
          <a:p>
            <a:r>
              <a:rPr lang="en-US" altLang="en-US"/>
              <a:t>CSE687 – Object Oriented Design</a:t>
            </a:r>
          </a:p>
          <a:p>
            <a:r>
              <a:rPr lang="en-US" altLang="en-US"/>
              <a:t>Spring 2007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5ADEDB0-AD6C-4B42-A342-39731C2A7D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On to Iterators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043B006-C314-4A8D-BB83-8ED2DCB860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What is an iterator?</a:t>
            </a:r>
          </a:p>
          <a:p>
            <a:r>
              <a:rPr lang="en-US" altLang="en-US" sz="2400"/>
              <a:t>How do you design an iterator class?</a:t>
            </a:r>
          </a:p>
          <a:p>
            <a:r>
              <a:rPr lang="en-US" altLang="en-US" sz="2400"/>
              <a:t>How do you integrate container and iterator?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DD5D1F2-D3DC-4662-AD9E-8F8A58CE2E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Iterators as Smart Pointers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4E15692-75BD-4F55-AD75-91FA9413AA8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848600" cy="4572000"/>
          </a:xfrm>
        </p:spPr>
        <p:txBody>
          <a:bodyPr/>
          <a:lstStyle/>
          <a:p>
            <a:r>
              <a:rPr lang="en-US" altLang="en-US" sz="1800"/>
              <a:t>Iterators are “smart” pointers:</a:t>
            </a:r>
          </a:p>
          <a:p>
            <a:pPr lvl="1"/>
            <a:r>
              <a:rPr lang="en-US" altLang="en-US" sz="1600"/>
              <a:t>They provide part, or in some cases, all of the standard pointer interface:</a:t>
            </a:r>
            <a:br>
              <a:rPr lang="en-US" altLang="en-US" sz="1600"/>
            </a:br>
            <a:br>
              <a:rPr lang="en-US" altLang="en-US" sz="1600"/>
            </a:br>
            <a:r>
              <a:rPr lang="en-US" altLang="en-US" sz="1600"/>
              <a:t> 	     </a:t>
            </a:r>
            <a:r>
              <a:rPr lang="en-US" altLang="en-US" sz="1600" b="1">
                <a:latin typeface="Courier New" panose="02070309020205020404" pitchFamily="49" charset="0"/>
              </a:rPr>
              <a:t>*it, it-&gt;, ++it, it++, --it, it—, …</a:t>
            </a:r>
            <a:br>
              <a:rPr lang="en-US" altLang="en-US" sz="1600" b="1">
                <a:latin typeface="Courier New" panose="02070309020205020404" pitchFamily="49" charset="0"/>
              </a:rPr>
            </a:br>
            <a:endParaRPr lang="en-US" altLang="en-US" sz="1600" b="1">
              <a:latin typeface="Courier New" panose="02070309020205020404" pitchFamily="49" charset="0"/>
            </a:endParaRPr>
          </a:p>
          <a:p>
            <a:pPr lvl="1"/>
            <a:r>
              <a:rPr lang="en-US" altLang="en-US" sz="1600"/>
              <a:t>Iterators understand the underlying container structure – often they are friends of the container class:</a:t>
            </a:r>
          </a:p>
        </p:txBody>
      </p:sp>
      <p:graphicFrame>
        <p:nvGraphicFramePr>
          <p:cNvPr id="12292" name="Object 4">
            <a:extLst>
              <a:ext uri="{FF2B5EF4-FFF2-40B4-BE49-F238E27FC236}">
                <a16:creationId xmlns:a16="http://schemas.microsoft.com/office/drawing/2014/main" id="{19BF6C53-4D1D-417A-BA09-C266EEAB9A65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2743200" y="3795713"/>
          <a:ext cx="3810000" cy="161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VISIO" r:id="rId4" imgW="5416062" imgH="2444262" progId="Visio.Drawing.6">
                  <p:embed/>
                </p:oleObj>
              </mc:Choice>
              <mc:Fallback>
                <p:oleObj name="VISIO" r:id="rId4" imgW="5416062" imgH="2444262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795713"/>
                        <a:ext cx="3810000" cy="161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76FFDBF7-686E-441B-ADD9-7029894807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8077200" cy="5715000"/>
          </a:xfrm>
          <a:solidFill>
            <a:schemeClr val="bg1"/>
          </a:solidFill>
        </p:spPr>
        <p:txBody>
          <a:bodyPr lIns="274320"/>
          <a:lstStyle/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template &lt;typename key, typename value, typename Hash&gt;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class HashIterator : 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public std::iterator&lt; std::bidirectional_iterator_tag, node&lt;key,value&gt; &gt;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public: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typedef key   key_type;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typedef value value_type;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typedef HashIterator&lt;key,value,Hash&gt; iterator;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HashIterator();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HashIterator(const HashIterator&lt;key,value,Hash&gt;&amp; hi);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HashIterator(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HashTable&lt;key,value,Hash&gt;&amp; ht, 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node&lt;key,value&gt;* pNode = 0, 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long int index=0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HashIterator&lt;key,value,Hash&gt;&amp; 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operator=(const HashIterator&lt;key,value,Hash&gt;&amp; hi);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node&lt;key,value&gt;&amp; operator*();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node&lt;key,value&gt;* operator-&gt;();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iterator&amp; operator++();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iterator operator++(int);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iterator&amp; operator--();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iterator operator--(int);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bool operator==(const HashIterator&lt;key,value,Hash&gt;&amp; hi) const;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bool operator!=(const HashIterator&lt;key,value,Hash&gt;&amp; hi) const;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long int CurrentIndex();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endParaRPr lang="en-US" altLang="en-US" sz="120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private: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HashTable&lt;key,value,Hash&gt;* pHashTable;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node&lt;key,value&gt;* pCurrentNode;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long int _CurrentIndex;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};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endParaRPr lang="en-US" altLang="en-US" sz="1200">
              <a:latin typeface="Courier New" panose="02070309020205020404" pitchFamily="49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CEC2FF5A-B50C-414F-A708-86F0CBA601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57800" y="5334000"/>
            <a:ext cx="3429000" cy="762000"/>
          </a:xfr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altLang="en-US"/>
              <a:t>Iterator Class</a:t>
            </a:r>
          </a:p>
        </p:txBody>
      </p:sp>
      <p:sp>
        <p:nvSpPr>
          <p:cNvPr id="13316" name="AutoShape 4">
            <a:extLst>
              <a:ext uri="{FF2B5EF4-FFF2-40B4-BE49-F238E27FC236}">
                <a16:creationId xmlns:a16="http://schemas.microsoft.com/office/drawing/2014/main" id="{7A7550FE-FEC6-448F-945A-7E5E2376F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219200"/>
            <a:ext cx="1371600" cy="609600"/>
          </a:xfrm>
          <a:prstGeom prst="wedgeRoundRectCallout">
            <a:avLst>
              <a:gd name="adj1" fmla="val -138426"/>
              <a:gd name="adj2" fmla="val -66926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Derives from std::iterator</a:t>
            </a:r>
          </a:p>
        </p:txBody>
      </p:sp>
      <p:sp>
        <p:nvSpPr>
          <p:cNvPr id="13317" name="AutoShape 5">
            <a:extLst>
              <a:ext uri="{FF2B5EF4-FFF2-40B4-BE49-F238E27FC236}">
                <a16:creationId xmlns:a16="http://schemas.microsoft.com/office/drawing/2014/main" id="{25DBBB26-09EA-4ED7-A452-9A82548D9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066800"/>
            <a:ext cx="762000" cy="457200"/>
          </a:xfrm>
          <a:prstGeom prst="wedgeRoundRectCallout">
            <a:avLst>
              <a:gd name="adj1" fmla="val -136875"/>
              <a:gd name="adj2" fmla="val 45833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traits</a:t>
            </a:r>
          </a:p>
        </p:txBody>
      </p:sp>
      <p:sp>
        <p:nvSpPr>
          <p:cNvPr id="13318" name="AutoShape 6">
            <a:extLst>
              <a:ext uri="{FF2B5EF4-FFF2-40B4-BE49-F238E27FC236}">
                <a16:creationId xmlns:a16="http://schemas.microsoft.com/office/drawing/2014/main" id="{1643A586-E110-4D9F-8A06-F1CF95E2C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514600"/>
            <a:ext cx="1676400" cy="914400"/>
          </a:xfrm>
          <a:prstGeom prst="wedgeRoundRectCallout">
            <a:avLst>
              <a:gd name="adj1" fmla="val -165532"/>
              <a:gd name="adj2" fmla="val -33852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HashIterator can be constructed pointing to node.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DC6BCC3-99AF-4D0B-AC01-9FDB5BC3F0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Dereferencing and Selection Operations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891D3AC-A7A2-4BEB-923E-AFD856444B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//----&lt; de-reference operator* &gt;---------------------------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template &lt;typename key, typename value, typename Hash&gt;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node&lt;key,value&gt;&amp; HashIterator&lt;key,value,Hash&gt;::operator*()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return *pCurrentNode;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//----&lt; selection operator-&gt; &gt;-----------------------------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template &lt;typename key, typename value, typename Hash&gt;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node&lt;key,value&gt;* HashIterator&lt;key,value,Hash&gt;::operator-&gt;()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return pCurrentNode;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endParaRPr lang="en-US" altLang="en-US" sz="1600">
              <a:latin typeface="Courier New" panose="02070309020205020404" pitchFamily="49" charset="0"/>
            </a:endParaRPr>
          </a:p>
        </p:txBody>
      </p:sp>
      <p:sp>
        <p:nvSpPr>
          <p:cNvPr id="14340" name="AutoShape 4">
            <a:extLst>
              <a:ext uri="{FF2B5EF4-FFF2-40B4-BE49-F238E27FC236}">
                <a16:creationId xmlns:a16="http://schemas.microsoft.com/office/drawing/2014/main" id="{BBA1AD8A-2EC0-401C-9E56-9FE410AB9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029200"/>
            <a:ext cx="3429000" cy="1295400"/>
          </a:xfrm>
          <a:prstGeom prst="wedgeRoundRectCallout">
            <a:avLst>
              <a:gd name="adj1" fmla="val -78750"/>
              <a:gd name="adj2" fmla="val -29412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Returns pointer to node&lt;key,value&gt;.  C++ semantics then conspire to select and execute whatever function is selected, in iterator expression, on that node.</a:t>
            </a:r>
          </a:p>
        </p:txBody>
      </p:sp>
      <p:sp>
        <p:nvSpPr>
          <p:cNvPr id="14341" name="AutoShape 5">
            <a:extLst>
              <a:ext uri="{FF2B5EF4-FFF2-40B4-BE49-F238E27FC236}">
                <a16:creationId xmlns:a16="http://schemas.microsoft.com/office/drawing/2014/main" id="{F155AB4B-D7FF-430C-B432-CEFC11855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743200"/>
            <a:ext cx="3429000" cy="1219200"/>
          </a:xfrm>
          <a:prstGeom prst="wedgeRoundRectCallout">
            <a:avLst>
              <a:gd name="adj1" fmla="val 14074"/>
              <a:gd name="adj2" fmla="val 86718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Supports the semantics of pointer selection, e.g.: </a:t>
            </a:r>
          </a:p>
          <a:p>
            <a:endParaRPr lang="en-US" altLang="en-US" sz="1400">
              <a:latin typeface="Tahoma" panose="020B0604030504040204" pitchFamily="34" charset="0"/>
            </a:endParaRPr>
          </a:p>
          <a:p>
            <a:r>
              <a:rPr lang="en-US" altLang="en-US" sz="1400">
                <a:latin typeface="Tahoma" panose="020B0604030504040204" pitchFamily="34" charset="0"/>
              </a:rPr>
              <a:t>    key_type thisKey = it -&gt; Key();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>
            <a:extLst>
              <a:ext uri="{FF2B5EF4-FFF2-40B4-BE49-F238E27FC236}">
                <a16:creationId xmlns:a16="http://schemas.microsoft.com/office/drawing/2014/main" id="{53E4A105-D42D-431A-80AC-4721895A8B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5943600"/>
          </a:xfrm>
          <a:solidFill>
            <a:schemeClr val="bg1"/>
          </a:solidFill>
        </p:spPr>
        <p:txBody>
          <a:bodyPr lIns="274320"/>
          <a:lstStyle/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//----&lt; pre-increment operator++ &gt;-------------------------------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//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//  Return iterator pointing to “next” node.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//  Has to walk both table and node chains.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//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template &lt;typename key, typename value, typename Hash&gt;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HashIterator&lt;key,value,Hash&gt;&amp; HashIterator&lt;key,value,Hash&gt;::operator++()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if(pCurrentNode != 0 &amp;&amp; (pCurrentNode = pCurrentNode-&gt;next()) != 0)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return *this;      // next node in chain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if(_CurrentIndex &lt; pHashTable-&gt;tableSize-1)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{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long int Index = _CurrentIndex;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while(pHashTable-&gt;table[++Index] == 0)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{    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  if(Index == pHashTable-&gt;tableSize-1)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  {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    pCurrentNode = 0;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    ++_CurrentIndex;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    return *this;  // no more nodes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  }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_CurrentIndex = Index;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pCurrentNode = pHashTable-&gt;table[_CurrentIndex];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return *this;      // first node in next chain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}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pCurrentNode = 0;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_CurrentIndex = pHashTable-&gt;tableSize;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return *this;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endParaRPr lang="en-US" altLang="en-US" sz="1200">
              <a:latin typeface="Courier New" panose="02070309020205020404" pitchFamily="49" charset="0"/>
            </a:endParaRPr>
          </a:p>
        </p:txBody>
      </p:sp>
      <p:sp>
        <p:nvSpPr>
          <p:cNvPr id="15363" name="AutoShape 7">
            <a:extLst>
              <a:ext uri="{FF2B5EF4-FFF2-40B4-BE49-F238E27FC236}">
                <a16:creationId xmlns:a16="http://schemas.microsoft.com/office/drawing/2014/main" id="{19F0FDBF-87B8-4DBE-841F-8CCD8284D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133600"/>
            <a:ext cx="1752600" cy="609600"/>
          </a:xfrm>
          <a:prstGeom prst="wedgeRoundRectCallout">
            <a:avLst>
              <a:gd name="adj1" fmla="val -72644"/>
              <a:gd name="adj2" fmla="val -54949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In node chain, not at end.</a:t>
            </a:r>
          </a:p>
        </p:txBody>
      </p:sp>
      <p:sp>
        <p:nvSpPr>
          <p:cNvPr id="15364" name="AutoShape 8">
            <a:extLst>
              <a:ext uri="{FF2B5EF4-FFF2-40B4-BE49-F238E27FC236}">
                <a16:creationId xmlns:a16="http://schemas.microsoft.com/office/drawing/2014/main" id="{B18853D0-8885-4274-A68B-C0055142C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971800"/>
            <a:ext cx="1981200" cy="609600"/>
          </a:xfrm>
          <a:prstGeom prst="wedgeRoundRectCallout">
            <a:avLst>
              <a:gd name="adj1" fmla="val -104806"/>
              <a:gd name="adj2" fmla="val -55468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Null pointer, so no node chain here.</a:t>
            </a:r>
          </a:p>
        </p:txBody>
      </p:sp>
      <p:sp>
        <p:nvSpPr>
          <p:cNvPr id="15365" name="AutoShape 9">
            <a:extLst>
              <a:ext uri="{FF2B5EF4-FFF2-40B4-BE49-F238E27FC236}">
                <a16:creationId xmlns:a16="http://schemas.microsoft.com/office/drawing/2014/main" id="{23BDC9AA-6DFB-4501-91A6-1E7703E2F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810000"/>
            <a:ext cx="2057400" cy="838200"/>
          </a:xfrm>
          <a:prstGeom prst="wedgeRoundRectCallout">
            <a:avLst>
              <a:gd name="adj1" fmla="val -145060"/>
              <a:gd name="adj2" fmla="val -67236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If we get to end of table, then make iterator = end()</a:t>
            </a:r>
          </a:p>
        </p:txBody>
      </p:sp>
      <p:sp>
        <p:nvSpPr>
          <p:cNvPr id="15366" name="AutoShape 10">
            <a:extLst>
              <a:ext uri="{FF2B5EF4-FFF2-40B4-BE49-F238E27FC236}">
                <a16:creationId xmlns:a16="http://schemas.microsoft.com/office/drawing/2014/main" id="{8A15E81C-C1D0-46B2-88C6-793F6F7C5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5105400"/>
            <a:ext cx="2133600" cy="609600"/>
          </a:xfrm>
          <a:prstGeom prst="wedgeRoundRectCallout">
            <a:avLst>
              <a:gd name="adj1" fmla="val -79690"/>
              <a:gd name="adj2" fmla="val -70051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We found a table cell with a node pointer.</a:t>
            </a:r>
          </a:p>
        </p:txBody>
      </p:sp>
      <p:sp>
        <p:nvSpPr>
          <p:cNvPr id="15367" name="AutoShape 11">
            <a:extLst>
              <a:ext uri="{FF2B5EF4-FFF2-40B4-BE49-F238E27FC236}">
                <a16:creationId xmlns:a16="http://schemas.microsoft.com/office/drawing/2014/main" id="{FEF2B31A-9060-4460-8627-E6B8A4099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791200"/>
            <a:ext cx="2133600" cy="609600"/>
          </a:xfrm>
          <a:prstGeom prst="wedgeRoundRectCallout">
            <a:avLst>
              <a:gd name="adj1" fmla="val -97769"/>
              <a:gd name="adj2" fmla="val -73699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Should never reach this point.</a:t>
            </a:r>
          </a:p>
        </p:txBody>
      </p:sp>
      <p:sp>
        <p:nvSpPr>
          <p:cNvPr id="15368" name="Rectangle 12">
            <a:extLst>
              <a:ext uri="{FF2B5EF4-FFF2-40B4-BE49-F238E27FC236}">
                <a16:creationId xmlns:a16="http://schemas.microsoft.com/office/drawing/2014/main" id="{A0350D06-568C-4783-B8B8-D38E4E36E5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86400" y="228600"/>
            <a:ext cx="2971800" cy="762000"/>
          </a:xfrm>
          <a:solidFill>
            <a:schemeClr val="bg1"/>
          </a:solidFill>
        </p:spPr>
        <p:txBody>
          <a:bodyPr/>
          <a:lstStyle/>
          <a:p>
            <a:r>
              <a:rPr lang="en-US" altLang="en-US" sz="2400"/>
              <a:t>Incrementing</a:t>
            </a:r>
            <a:br>
              <a:rPr lang="en-US" altLang="en-US" sz="2400"/>
            </a:br>
            <a:r>
              <a:rPr lang="en-US" altLang="en-US" sz="2400"/>
              <a:t>Operators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E1C6011-8426-4DDB-A2CD-FFEF760640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Post-Increment Operation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6C5D400-C6F6-45B3-AF95-E878F7CCA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572000"/>
          </a:xfrm>
        </p:spPr>
        <p:txBody>
          <a:bodyPr/>
          <a:lstStyle/>
          <a:p>
            <a:pPr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//----&lt; post-increment operator++ &gt;-------------------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 sz="1400">
              <a:latin typeface="Courier New" panose="02070309020205020404" pitchFamily="49" charset="0"/>
            </a:endParaRPr>
          </a:p>
          <a:p>
            <a:pPr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template &lt;typename key, typename value, typename Hash&gt;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HashIterator&lt;key,value,Hash&gt; HashIterator&lt;key,value,Hash&gt;::operator++(int)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{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HashIterator&lt;key,value,Hash&gt; temp(*this);  // save current iterator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operator++();                              // increment internal state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return temp;                               // return temp of prior state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}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 sz="1400">
              <a:latin typeface="Courier New" panose="02070309020205020404" pitchFamily="49" charset="0"/>
            </a:endParaRPr>
          </a:p>
        </p:txBody>
      </p:sp>
      <p:sp>
        <p:nvSpPr>
          <p:cNvPr id="16388" name="AutoShape 4">
            <a:extLst>
              <a:ext uri="{FF2B5EF4-FFF2-40B4-BE49-F238E27FC236}">
                <a16:creationId xmlns:a16="http://schemas.microsoft.com/office/drawing/2014/main" id="{E771A772-DD86-4004-856D-A56375DD3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038600"/>
            <a:ext cx="3429000" cy="1295400"/>
          </a:xfrm>
          <a:prstGeom prst="wedgeRoundRectCallout">
            <a:avLst>
              <a:gd name="adj1" fmla="val -93519"/>
              <a:gd name="adj2" fmla="val -88972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Post increment and post decrement operators require making temporary iterator objects – what’s returned, as well as doing all the work associated with incrementing.</a:t>
            </a:r>
          </a:p>
        </p:txBody>
      </p:sp>
      <p:sp>
        <p:nvSpPr>
          <p:cNvPr id="16389" name="AutoShape 5">
            <a:extLst>
              <a:ext uri="{FF2B5EF4-FFF2-40B4-BE49-F238E27FC236}">
                <a16:creationId xmlns:a16="http://schemas.microsoft.com/office/drawing/2014/main" id="{D7494D71-5784-4796-AE9B-9A21B96A3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066800"/>
            <a:ext cx="2590800" cy="838200"/>
          </a:xfrm>
          <a:prstGeom prst="wedgeRoundRectCallout">
            <a:avLst>
              <a:gd name="adj1" fmla="val 21995"/>
              <a:gd name="adj2" fmla="val 93940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Courier New" panose="02070309020205020404" pitchFamily="49" charset="0"/>
              </a:rPr>
              <a:t>Supports the syntax:</a:t>
            </a:r>
          </a:p>
          <a:p>
            <a:endParaRPr lang="en-US" altLang="en-US" sz="1400">
              <a:latin typeface="Courier New" panose="02070309020205020404" pitchFamily="49" charset="0"/>
            </a:endParaRPr>
          </a:p>
          <a:p>
            <a:r>
              <a:rPr lang="en-US" altLang="en-US" sz="1400">
                <a:latin typeface="Courier New" panose="02070309020205020404" pitchFamily="49" charset="0"/>
              </a:rPr>
              <a:t>  (it++) -&gt; Value();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4DD8A13D-4619-4874-BF7C-2747FAD662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5715000"/>
          </a:xfrm>
          <a:solidFill>
            <a:schemeClr val="bg1"/>
          </a:solidFill>
        </p:spPr>
        <p:txBody>
          <a:bodyPr lIns="274320"/>
          <a:lstStyle/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//----&lt; default constructor &gt;------------------------------------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endParaRPr lang="en-US" altLang="en-US" sz="120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template &lt;typename key, typename value, typename Hash&gt;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HashIterator&lt;key,value,Hash&gt;::HashIterator()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                        : pHashTable(0), pCurrentNode(0) {}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endParaRPr lang="en-US" altLang="en-US" sz="120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//----&lt; copy constructor &gt;---------------------------------------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endParaRPr lang="en-US" altLang="en-US" sz="120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template &lt;typename key, typename value, typename Hash&gt;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HashIterator&lt;key,value,Hash&gt;::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HashIterator(const HashIterator&lt;key,value,Hash&gt;&amp; hi)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pHashTable = hi.pHashTable;     // iterator pointing to same table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pCurrentNode = hi.pCurrentNode;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_CurrentIndex = hi._CurrentIndex;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//----&lt; ctor takes a HashTable, pointer to node, and index &gt;-----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//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//  used only in find(), begin(), and end()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//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template &lt;typename key, typename value, typename Hash&gt;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HashIterator&lt;key,value,Hash&gt;::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HashIterator(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HashTable&lt;key,value,Hash&gt;&amp; ht, 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node&lt;key,value&gt;* pNode, 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long int index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: pHashTable(&amp;ht), pCurrentNode(pNode), _CurrentIndex(index) {}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endParaRPr lang="en-US" altLang="en-US" sz="1200">
              <a:latin typeface="Courier New" panose="02070309020205020404" pitchFamily="49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175BF553-608B-438E-946D-C589787ECC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86400" y="4343400"/>
            <a:ext cx="3200400" cy="762000"/>
          </a:xfr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altLang="en-US"/>
              <a:t>Constructors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64BC429-3819-439F-B713-973413A604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End of Containers and Iterators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01826AA-FDE0-4CC8-A825-DFA899EA8E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Monday’s fairly small and simple HashTable has grown some, partly to provide a standard container interface (like the STL containers), but mostly to support iteration over container elements.</a:t>
            </a:r>
          </a:p>
          <a:p>
            <a:endParaRPr lang="en-US" altLang="en-US"/>
          </a:p>
          <a:p>
            <a:r>
              <a:rPr lang="en-US" altLang="en-US"/>
              <a:t>Iterator is best thought of as a smart pointer that knows about the container class and is attached to it through friendship and through many instances of creation by the HashTable container:</a:t>
            </a:r>
          </a:p>
          <a:p>
            <a:pPr lvl="1"/>
            <a:r>
              <a:rPr lang="en-US" altLang="en-US"/>
              <a:t>HashTable&lt;key,value,Hash&gt;::find(key) and insert(key,value) functions return iterators pointing to the found or inserted node.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4">
            <a:extLst>
              <a:ext uri="{FF2B5EF4-FFF2-40B4-BE49-F238E27FC236}">
                <a16:creationId xmlns:a16="http://schemas.microsoft.com/office/drawing/2014/main" id="{5CB3441B-1E78-428B-9C76-29F923FA9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979487"/>
          </a:xfrm>
        </p:spPr>
        <p:txBody>
          <a:bodyPr/>
          <a:lstStyle/>
          <a:p>
            <a:pPr algn="ctr"/>
            <a:r>
              <a:rPr lang="en-US" altLang="en-US" sz="3600" b="1"/>
              <a:t>End of Presentation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DBE6909-6447-40FA-B2F7-3018D70132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Iterators as Smart Pointers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7C33147-AADC-43ED-92D4-DFA2FDB386F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848600" cy="4572000"/>
          </a:xfrm>
        </p:spPr>
        <p:txBody>
          <a:bodyPr/>
          <a:lstStyle/>
          <a:p>
            <a:r>
              <a:rPr lang="en-US" altLang="en-US" sz="1800"/>
              <a:t>Iterators are “smart” pointers:</a:t>
            </a:r>
          </a:p>
          <a:p>
            <a:pPr lvl="1"/>
            <a:r>
              <a:rPr lang="en-US" altLang="en-US" sz="1600"/>
              <a:t>They provide part, or in some cases, all of the standard pointer interface:</a:t>
            </a:r>
            <a:br>
              <a:rPr lang="en-US" altLang="en-US" sz="1600"/>
            </a:br>
            <a:br>
              <a:rPr lang="en-US" altLang="en-US" sz="1600"/>
            </a:br>
            <a:r>
              <a:rPr lang="en-US" altLang="en-US" sz="1600"/>
              <a:t> 	     </a:t>
            </a:r>
            <a:r>
              <a:rPr lang="en-US" altLang="en-US" sz="1600" b="1">
                <a:latin typeface="Courier New" panose="02070309020205020404" pitchFamily="49" charset="0"/>
              </a:rPr>
              <a:t>*it, it-&gt;, ++it, it++, --it, it—, …</a:t>
            </a:r>
            <a:br>
              <a:rPr lang="en-US" altLang="en-US" sz="1600" b="1">
                <a:latin typeface="Courier New" panose="02070309020205020404" pitchFamily="49" charset="0"/>
              </a:rPr>
            </a:br>
            <a:endParaRPr lang="en-US" altLang="en-US" sz="1600" b="1">
              <a:latin typeface="Courier New" panose="02070309020205020404" pitchFamily="49" charset="0"/>
            </a:endParaRPr>
          </a:p>
          <a:p>
            <a:pPr lvl="1"/>
            <a:r>
              <a:rPr lang="en-US" altLang="en-US" sz="1600"/>
              <a:t>Iterators understand the underlying container structure – often they are friends of the container class:</a:t>
            </a:r>
          </a:p>
        </p:txBody>
      </p:sp>
      <p:graphicFrame>
        <p:nvGraphicFramePr>
          <p:cNvPr id="3076" name="Object 4">
            <a:extLst>
              <a:ext uri="{FF2B5EF4-FFF2-40B4-BE49-F238E27FC236}">
                <a16:creationId xmlns:a16="http://schemas.microsoft.com/office/drawing/2014/main" id="{27DD87DE-0660-4A3D-BEC4-0B47651B4D41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2743200" y="3795713"/>
          <a:ext cx="3810000" cy="161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VISIO" r:id="rId4" imgW="5416062" imgH="2444262" progId="Visio.Drawing.6">
                  <p:embed/>
                </p:oleObj>
              </mc:Choice>
              <mc:Fallback>
                <p:oleObj name="VISIO" r:id="rId4" imgW="5416062" imgH="2444262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795713"/>
                        <a:ext cx="3810000" cy="161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1EA2519-AC6E-43D2-AE14-6214C28292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Containers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DE91C11-6973-44E5-BD33-C672CB9360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Symbol" panose="05050102010706020507" pitchFamily="18" charset="2"/>
              <a:buNone/>
            </a:pPr>
            <a:endParaRPr lang="en-US" altLang="en-US"/>
          </a:p>
          <a:p>
            <a:pPr algn="ctr">
              <a:buFont typeface="Symbol" panose="05050102010706020507" pitchFamily="18" charset="2"/>
              <a:buNone/>
            </a:pPr>
            <a:endParaRPr lang="en-US" altLang="en-US"/>
          </a:p>
          <a:p>
            <a:pPr algn="ctr">
              <a:buFont typeface="Symbol" panose="05050102010706020507" pitchFamily="18" charset="2"/>
              <a:buNone/>
            </a:pPr>
            <a:endParaRPr lang="en-US" altLang="en-US"/>
          </a:p>
          <a:p>
            <a:pPr algn="ctr">
              <a:buFont typeface="Symbol" panose="05050102010706020507" pitchFamily="18" charset="2"/>
              <a:buNone/>
            </a:pPr>
            <a:r>
              <a:rPr lang="en-US" altLang="en-US" sz="2800"/>
              <a:t>First some notes about containers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E2B8D85-F1EE-462E-8BF9-1ABA6EC572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solidFill>
            <a:schemeClr val="bg1"/>
          </a:solidFill>
        </p:spPr>
        <p:txBody>
          <a:bodyPr/>
          <a:lstStyle/>
          <a:p>
            <a:r>
              <a:rPr lang="en-US" altLang="en-US" sz="2800"/>
              <a:t>Containers Often Must Grant Friendship</a:t>
            </a:r>
            <a:br>
              <a:rPr lang="en-US" altLang="en-US" sz="2800"/>
            </a:br>
            <a:r>
              <a:rPr lang="en-US" altLang="en-US" sz="2800"/>
              <a:t>To Their Iterators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941C17B-37AC-4476-8632-D7411983CE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543800" cy="4800600"/>
          </a:xfrm>
        </p:spPr>
        <p:txBody>
          <a:bodyPr/>
          <a:lstStyle/>
          <a:p>
            <a:pPr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template &lt; typename key, typename value, typename Hash &gt;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class HashTable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friend class HashIterator;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public: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typedef key   key_type;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typedef value value_type;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typedef HashIterator&lt; key,value,Hash &gt; iterator;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HashTable(long int size);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HashTable(const HashTable&lt;key,value,Hash&gt;&amp; ht);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~HashTable();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// lots more stuff here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};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 sz="1600">
              <a:latin typeface="Courier New" panose="02070309020205020404" pitchFamily="49" charset="0"/>
            </a:endParaRPr>
          </a:p>
        </p:txBody>
      </p:sp>
      <p:sp>
        <p:nvSpPr>
          <p:cNvPr id="5124" name="AutoShape 4">
            <a:extLst>
              <a:ext uri="{FF2B5EF4-FFF2-40B4-BE49-F238E27FC236}">
                <a16:creationId xmlns:a16="http://schemas.microsoft.com/office/drawing/2014/main" id="{E763E84B-78F4-4524-93FA-BC5E3C07B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286000"/>
            <a:ext cx="2133600" cy="685800"/>
          </a:xfrm>
          <a:prstGeom prst="wedgeRoundRectCallout">
            <a:avLst>
              <a:gd name="adj1" fmla="val -57588"/>
              <a:gd name="adj2" fmla="val -105787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Starts with template parameter list.</a:t>
            </a:r>
          </a:p>
        </p:txBody>
      </p:sp>
      <p:sp>
        <p:nvSpPr>
          <p:cNvPr id="5125" name="AutoShape 5">
            <a:extLst>
              <a:ext uri="{FF2B5EF4-FFF2-40B4-BE49-F238E27FC236}">
                <a16:creationId xmlns:a16="http://schemas.microsoft.com/office/drawing/2014/main" id="{04A008FC-61C9-44D2-BE67-F96428AAC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334000"/>
            <a:ext cx="2133600" cy="914400"/>
          </a:xfrm>
          <a:prstGeom prst="wedgeRoundRectCallout">
            <a:avLst>
              <a:gd name="adj1" fmla="val -42856"/>
              <a:gd name="adj2" fmla="val -108509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Uses parameters whenever class name is used as a type.</a:t>
            </a:r>
          </a:p>
        </p:txBody>
      </p:sp>
      <p:sp>
        <p:nvSpPr>
          <p:cNvPr id="5126" name="AutoShape 6">
            <a:extLst>
              <a:ext uri="{FF2B5EF4-FFF2-40B4-BE49-F238E27FC236}">
                <a16:creationId xmlns:a16="http://schemas.microsoft.com/office/drawing/2014/main" id="{45E3AB5F-22CC-4645-8B80-97C0DFA4C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886200"/>
            <a:ext cx="1752600" cy="1524000"/>
          </a:xfrm>
          <a:prstGeom prst="wedgeRoundRectCallout">
            <a:avLst>
              <a:gd name="adj1" fmla="val -108333"/>
              <a:gd name="adj2" fmla="val -20102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Does not use template parameters when class name is used as function name.</a:t>
            </a:r>
          </a:p>
        </p:txBody>
      </p:sp>
      <p:sp>
        <p:nvSpPr>
          <p:cNvPr id="5127" name="AutoShape 7">
            <a:extLst>
              <a:ext uri="{FF2B5EF4-FFF2-40B4-BE49-F238E27FC236}">
                <a16:creationId xmlns:a16="http://schemas.microsoft.com/office/drawing/2014/main" id="{E5158282-804D-42D3-BE65-28784E1BE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343400"/>
            <a:ext cx="685800" cy="457200"/>
          </a:xfrm>
          <a:prstGeom prst="wedgeRoundRectCallout">
            <a:avLst>
              <a:gd name="adj1" fmla="val 79861"/>
              <a:gd name="adj2" fmla="val -142014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traits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C21E954-9C52-4F0A-9006-F1FD2BE019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Destructors Can Get Messy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520E6B1-C75E-467F-8440-5A551F2FAD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//----&lt; helper function deletes a chain of nodes on heap &gt;-------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endParaRPr lang="en-US" altLang="en-US" sz="140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template &lt; typename key, typename value, typename Hash &gt;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void HashTable&lt; key,value,Hash &gt;::deleteNodeChain(node&lt;key,value&gt;* pNode)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if(pNode == 0) return;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if(pNode-&gt;next() !=0)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deleteNodeChain(pNode-&gt;next());    // recursive call to walk chain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delete pNode;			     // delete nodes on way back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pNode = 0;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//----&lt; destructor uses helper function &gt;------------------------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endParaRPr lang="en-US" altLang="en-US" sz="140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template &lt; typename key, typename value, typename Hash &gt;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HashTable&lt; key,value,Hash &gt;::~HashTable()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for(long int i=0; i&lt;tableSize; ++i)   // delete every chain in table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deleteNodeChain(table[i]);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endParaRPr lang="en-US" altLang="en-US" sz="14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163EAF4-F662-4DDA-9B45-68911BCD65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Inserting Nodes into HashTable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2CB0DD0-A428-40C4-9751-6E05AE29BD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//----&lt; adds key, value pair to table, returns iterator &gt;--------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endParaRPr lang="en-US" altLang="en-US" sz="140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template &lt; typename key, typename value, typename Hash &gt;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HashIterator&lt;key,value,Hash&gt; 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HashTable&lt; key,value,Hash &gt;::insert(const key&amp; k, const value&amp; v)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unsigned long loc = _hash(k);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if(Contains(k))   // don't store duplicate keys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{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Value(k) = v;	   // store value in current node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return find(k); // return iterator pointing to current node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}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++numElements;	   // ok, new key, so add a new node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node&lt;key,value&gt;* pNode = new node&lt;key,value&gt;(k,v,table[loc]);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table[loc] = pNode;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return HashIterator&lt;key,value,Hash&gt;(*this,pNode,loc);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172" name="AutoShape 4">
            <a:extLst>
              <a:ext uri="{FF2B5EF4-FFF2-40B4-BE49-F238E27FC236}">
                <a16:creationId xmlns:a16="http://schemas.microsoft.com/office/drawing/2014/main" id="{4118D9A5-A7E8-45A7-8037-A71796592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343400"/>
            <a:ext cx="1295400" cy="1981200"/>
          </a:xfrm>
          <a:prstGeom prst="wedgeRoundRectCallout">
            <a:avLst>
              <a:gd name="adj1" fmla="val -121569"/>
              <a:gd name="adj2" fmla="val -28787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Puts node at head of linked list of nodes, so new node is pointed to by table cell.</a:t>
            </a:r>
          </a:p>
        </p:txBody>
      </p:sp>
      <p:sp>
        <p:nvSpPr>
          <p:cNvPr id="7173" name="AutoShape 5">
            <a:extLst>
              <a:ext uri="{FF2B5EF4-FFF2-40B4-BE49-F238E27FC236}">
                <a16:creationId xmlns:a16="http://schemas.microsoft.com/office/drawing/2014/main" id="{A8CED186-10EA-4B7A-AE0E-1E822F8B3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410200"/>
            <a:ext cx="2133600" cy="914400"/>
          </a:xfrm>
          <a:prstGeom prst="wedgeRoundRectCallout">
            <a:avLst>
              <a:gd name="adj1" fmla="val -46130"/>
              <a:gd name="adj2" fmla="val -99829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Return iterator pointing to this new node.</a:t>
            </a:r>
          </a:p>
        </p:txBody>
      </p:sp>
      <p:sp>
        <p:nvSpPr>
          <p:cNvPr id="7174" name="AutoShape 6">
            <a:extLst>
              <a:ext uri="{FF2B5EF4-FFF2-40B4-BE49-F238E27FC236}">
                <a16:creationId xmlns:a16="http://schemas.microsoft.com/office/drawing/2014/main" id="{30E5C38F-D476-4EC1-8E0E-1E137F854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743200"/>
            <a:ext cx="1981200" cy="990600"/>
          </a:xfrm>
          <a:prstGeom prst="wedgeRoundRectCallout">
            <a:avLst>
              <a:gd name="adj1" fmla="val -46796"/>
              <a:gd name="adj2" fmla="val 102083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Stores old pointer to first node in new first nodes’ successor pointer.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58D01A5-86AD-442B-AA70-4BE94C0232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Does Container Hold This Key?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0B55CC2-0224-45CD-A565-87DE5CA8C8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//----&lt; Contains checks for containment of given key &gt;------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template &lt; typename key, typename value, typename Hash &gt;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bool HashTable&lt; key,value,Hash &gt;::Contains(const key&amp; k) const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unsigned long loc = _hash(k);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node&lt;key,value&gt;* pNode = table[loc];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if(pNode == 0) return false; 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do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{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if(pNode-&gt;Key() == k)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return true;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pNode = pNode-&gt;next();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} while(pNode != 0);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return false;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endParaRPr lang="en-US" altLang="en-US" sz="1600">
              <a:latin typeface="Courier New" panose="02070309020205020404" pitchFamily="49" charset="0"/>
            </a:endParaRPr>
          </a:p>
        </p:txBody>
      </p:sp>
      <p:sp>
        <p:nvSpPr>
          <p:cNvPr id="8196" name="AutoShape 4">
            <a:extLst>
              <a:ext uri="{FF2B5EF4-FFF2-40B4-BE49-F238E27FC236}">
                <a16:creationId xmlns:a16="http://schemas.microsoft.com/office/drawing/2014/main" id="{1DE0222F-E093-4CE5-9942-0E364E089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810000"/>
            <a:ext cx="3200400" cy="1752600"/>
          </a:xfrm>
          <a:prstGeom prst="wedgeRoundRectCallout">
            <a:avLst>
              <a:gd name="adj1" fmla="val -84523"/>
              <a:gd name="adj2" fmla="val -36231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Contains(key) is called more often than any other function, so needs to be fast.</a:t>
            </a:r>
          </a:p>
          <a:p>
            <a:pPr>
              <a:buFontTx/>
              <a:buChar char="•"/>
            </a:pPr>
            <a:r>
              <a:rPr lang="en-US" altLang="en-US" sz="1400">
                <a:latin typeface="Tahoma" panose="020B0604030504040204" pitchFamily="34" charset="0"/>
              </a:rPr>
              <a:t>  _hash(k) gets to table address</a:t>
            </a:r>
            <a:br>
              <a:rPr lang="en-US" altLang="en-US" sz="1400">
                <a:latin typeface="Tahoma" panose="020B0604030504040204" pitchFamily="34" charset="0"/>
              </a:rPr>
            </a:br>
            <a:r>
              <a:rPr lang="en-US" altLang="en-US" sz="1400">
                <a:latin typeface="Tahoma" panose="020B0604030504040204" pitchFamily="34" charset="0"/>
              </a:rPr>
              <a:t>    quickly.</a:t>
            </a:r>
          </a:p>
          <a:p>
            <a:pPr>
              <a:buFontTx/>
              <a:buChar char="•"/>
            </a:pPr>
            <a:r>
              <a:rPr lang="en-US" altLang="en-US" sz="1400">
                <a:latin typeface="Tahoma" panose="020B0604030504040204" pitchFamily="34" charset="0"/>
              </a:rPr>
              <a:t>  Then simple pointer operations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0DC35B2-79A8-401D-AD00-21BE078B96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Find Node Containing Key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D433EC7-5B15-4692-8227-A07E7E0BA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153400" cy="4572000"/>
          </a:xfrm>
        </p:spPr>
        <p:txBody>
          <a:bodyPr/>
          <a:lstStyle/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//---&lt; return iterator pointing to node with key &gt;---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template &lt; typename key, typename value, typename Hash &gt;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HashIterator&lt;key,value,Hash&gt; 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HashTable&lt; key,value,Hash &gt;::find(const key&amp; k)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unsigned long loc = _hash.operator()(k);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node&lt;key,value&gt;* pNode = table[loc];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if(pNode == 0) return end(); 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do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{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if(pNode-&gt;Key() == k)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return HashIterator&lt;key,value,Hash&gt;(*this,pNode);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pNode = pNode-&gt;next();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} while(pNode != 0);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return end();  // return iterator pointing past last element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endParaRPr lang="en-US" altLang="en-US" sz="16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DE341337-E6C7-4CB3-BA67-AC39E90A0A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6019800"/>
          </a:xfrm>
          <a:solidFill>
            <a:schemeClr val="bg1"/>
          </a:solidFill>
        </p:spPr>
        <p:txBody>
          <a:bodyPr lIns="274320"/>
          <a:lstStyle/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//----&lt; copy constructor&gt;----------------------------------------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endParaRPr lang="en-US" altLang="en-US" sz="120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template &lt; typename key, typename value, typename Hash &gt;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HashTable&lt; key,value,Hash &gt;::HashTable(const HashTable&lt;key,value,Hash&gt;&amp; ht) 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     : tableSize(ht.tableSize), _verbose(false)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table = new PointerToNode[tableSize];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for(long int i=0; i&lt;tableSize; ++i)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table[i] = 0;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_hash.Size(tableSize);</a:t>
            </a:r>
            <a:br>
              <a:rPr lang="en-US" altLang="en-US" sz="1200">
                <a:latin typeface="Courier New" panose="02070309020205020404" pitchFamily="49" charset="0"/>
              </a:rPr>
            </a:br>
            <a:endParaRPr lang="en-US" altLang="en-US" sz="120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HashIterator&lt;key,value,Hash&gt; it; 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endParaRPr lang="en-US" altLang="en-US" sz="120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// we know we won't change ht - just reading its values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// but compiler doesn't know that so we need const_cast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endParaRPr lang="en-US" altLang="en-US" sz="120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HashIterator&lt;key,value,Hash&gt; itBeg = 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const_cast&lt; HashTable&lt; key,value,Hash&gt;* &gt;(&amp;ht)-&gt;begin();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HashIterator&lt;key,value,Hash&gt; itEnd = 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const_cast&lt; HashTable&lt; key,value,Hash&gt;* &gt;(&amp;ht)-&gt;end();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it = itBeg;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while(it != itEnd)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{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key k = it-&gt;Key();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value v = it-&gt;Value();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this-&gt;insert(k,v);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++it;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}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endParaRPr lang="en-US" altLang="en-US" sz="1200">
              <a:latin typeface="Courier New" panose="02070309020205020404" pitchFamily="49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60443CEC-05D4-4172-B627-416123E02F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0" y="228600"/>
            <a:ext cx="4343400" cy="609600"/>
          </a:xfr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Copy Constructor</a:t>
            </a:r>
          </a:p>
        </p:txBody>
      </p:sp>
      <p:sp>
        <p:nvSpPr>
          <p:cNvPr id="10244" name="AutoShape 4">
            <a:extLst>
              <a:ext uri="{FF2B5EF4-FFF2-40B4-BE49-F238E27FC236}">
                <a16:creationId xmlns:a16="http://schemas.microsoft.com/office/drawing/2014/main" id="{DC7EA85C-4704-45F5-B7BF-3DCDE4220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876800"/>
            <a:ext cx="3200400" cy="1066800"/>
          </a:xfrm>
          <a:prstGeom prst="wedgeRoundRectCallout">
            <a:avLst>
              <a:gd name="adj1" fmla="val -71231"/>
              <a:gd name="adj2" fmla="val -97171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Need to use const_cast to get compiler to let us use iterator on const HashTable&lt;…&gt; ht</a:t>
            </a:r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B64D5C00-B8EA-48C8-8803-B69936761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600200"/>
            <a:ext cx="3429000" cy="1143000"/>
          </a:xfrm>
          <a:prstGeom prst="wedgeRoundRectCallout">
            <a:avLst>
              <a:gd name="adj1" fmla="val -103611"/>
              <a:gd name="adj2" fmla="val 17639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Here, we tell HashString function object, _hash, how big the table is.  We could not do that with a function.  Prefer functors over function pointers!</a:t>
            </a:r>
          </a:p>
        </p:txBody>
      </p:sp>
      <p:sp>
        <p:nvSpPr>
          <p:cNvPr id="10246" name="AutoShape 6">
            <a:extLst>
              <a:ext uri="{FF2B5EF4-FFF2-40B4-BE49-F238E27FC236}">
                <a16:creationId xmlns:a16="http://schemas.microsoft.com/office/drawing/2014/main" id="{F88637C5-4BBC-4E67-ACD5-4AF72D681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943600"/>
            <a:ext cx="1905000" cy="381000"/>
          </a:xfrm>
          <a:prstGeom prst="wedgeRoundRectCallout">
            <a:avLst>
              <a:gd name="adj1" fmla="val -42500"/>
              <a:gd name="adj2" fmla="val -171667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Copy in ht’s values</a:t>
            </a:r>
          </a:p>
        </p:txBody>
      </p:sp>
      <p:sp>
        <p:nvSpPr>
          <p:cNvPr id="10247" name="AutoShape 7">
            <a:extLst>
              <a:ext uri="{FF2B5EF4-FFF2-40B4-BE49-F238E27FC236}">
                <a16:creationId xmlns:a16="http://schemas.microsoft.com/office/drawing/2014/main" id="{91AFF7F0-CB00-4CF4-B731-8A1BE809E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200400"/>
            <a:ext cx="1905000" cy="381000"/>
          </a:xfrm>
          <a:prstGeom prst="wedgeRoundRectCallout">
            <a:avLst>
              <a:gd name="adj1" fmla="val -68000"/>
              <a:gd name="adj2" fmla="val 146250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it will point to ht</a:t>
            </a:r>
          </a:p>
        </p:txBody>
      </p:sp>
      <p:sp>
        <p:nvSpPr>
          <p:cNvPr id="10248" name="AutoShape 8">
            <a:extLst>
              <a:ext uri="{FF2B5EF4-FFF2-40B4-BE49-F238E27FC236}">
                <a16:creationId xmlns:a16="http://schemas.microsoft.com/office/drawing/2014/main" id="{B4718114-2B7C-475B-AAC4-C19C7A557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352800"/>
            <a:ext cx="838200" cy="1447800"/>
          </a:xfrm>
          <a:prstGeom prst="wedgeRoundRectCallout">
            <a:avLst>
              <a:gd name="adj1" fmla="val 45833"/>
              <a:gd name="adj2" fmla="val -110088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Create and initial-ize table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nterprise">
  <a:themeElements>
    <a:clrScheme name="Enterprise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Enterpris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nterpris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erpris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erpris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erpris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erpris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erpris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erpris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fawcett1</Template>
  <TotalTime>140</TotalTime>
  <Words>1923</Words>
  <Application>Microsoft Office PowerPoint</Application>
  <PresentationFormat>On-screen Show (4:3)</PresentationFormat>
  <Paragraphs>313</Paragraphs>
  <Slides>18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Times New Roman</vt:lpstr>
      <vt:lpstr>Arial</vt:lpstr>
      <vt:lpstr>Tahoma</vt:lpstr>
      <vt:lpstr>Symbol</vt:lpstr>
      <vt:lpstr>Courier New</vt:lpstr>
      <vt:lpstr>Enterprise</vt:lpstr>
      <vt:lpstr>Microsoft Visio Drawing</vt:lpstr>
      <vt:lpstr>Design  of a HashTable and its Iterators</vt:lpstr>
      <vt:lpstr>Iterators as Smart Pointers</vt:lpstr>
      <vt:lpstr>Containers</vt:lpstr>
      <vt:lpstr>Containers Often Must Grant Friendship To Their Iterators</vt:lpstr>
      <vt:lpstr>Destructors Can Get Messy</vt:lpstr>
      <vt:lpstr>Inserting Nodes into HashTable</vt:lpstr>
      <vt:lpstr>Does Container Hold This Key?</vt:lpstr>
      <vt:lpstr>Find Node Containing Key</vt:lpstr>
      <vt:lpstr>Copy Constructor</vt:lpstr>
      <vt:lpstr>On to Iterators</vt:lpstr>
      <vt:lpstr>Iterators as Smart Pointers</vt:lpstr>
      <vt:lpstr>Iterator Class</vt:lpstr>
      <vt:lpstr>Dereferencing and Selection Operations</vt:lpstr>
      <vt:lpstr>Incrementing Operators</vt:lpstr>
      <vt:lpstr>Post-Increment Operation</vt:lpstr>
      <vt:lpstr>Constructors</vt:lpstr>
      <vt:lpstr>End of Containers and Iterators</vt:lpstr>
      <vt:lpstr>PowerPoint Presentation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of Iterators</dc:title>
  <dc:creator>Jim Fawcett</dc:creator>
  <cp:lastModifiedBy>James Fawcett</cp:lastModifiedBy>
  <cp:revision>10</cp:revision>
  <dcterms:created xsi:type="dcterms:W3CDTF">2003-02-05T12:15:57Z</dcterms:created>
  <dcterms:modified xsi:type="dcterms:W3CDTF">2017-07-30T21:19:57Z</dcterms:modified>
</cp:coreProperties>
</file>