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0"/>
  </p:notesMasterIdLst>
  <p:sldIdLst>
    <p:sldId id="256" r:id="rId2"/>
    <p:sldId id="261" r:id="rId3"/>
    <p:sldId id="258" r:id="rId4"/>
    <p:sldId id="259" r:id="rId5"/>
    <p:sldId id="263" r:id="rId6"/>
    <p:sldId id="264" r:id="rId7"/>
    <p:sldId id="265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54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051256C-D858-4A55-A22B-FD6D4A76F0A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AA6F600E-9A17-411B-9829-6789E909091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613329F-37BF-48F7-AA45-AA794506132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>
            <a:extLst>
              <a:ext uri="{FF2B5EF4-FFF2-40B4-BE49-F238E27FC236}">
                <a16:creationId xmlns:a16="http://schemas.microsoft.com/office/drawing/2014/main" id="{5D3DCECB-5007-4433-B71C-25C1F64E0A3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15366" name="Rectangle 6">
            <a:extLst>
              <a:ext uri="{FF2B5EF4-FFF2-40B4-BE49-F238E27FC236}">
                <a16:creationId xmlns:a16="http://schemas.microsoft.com/office/drawing/2014/main" id="{F4CCF9A9-B1BA-40C0-A729-92E7D39A861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C5A317C3-AE04-4DC3-B94F-E488A614DC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7F4B4AA-A506-499C-92FF-119E004B5E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3F516AAE-9B22-4567-A89B-B7914B2498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F0D2FBD-640C-43F3-95AF-3F51FA6D2184}" type="slidenum">
              <a:rPr lang="en-US" altLang="en-US" sz="1200">
                <a:latin typeface="Arial" panose="020B0604020202020204" pitchFamily="34" charset="0"/>
              </a:rPr>
              <a:pPr/>
              <a:t>1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152C051-3E01-4ADD-9653-5345C7C8CE3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06C71512-3BBC-4390-BD41-B9CD97DE07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178D92B3-3F4E-4ABD-9EEE-FE6E71B572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8D6D8F2-D195-49E8-9303-98C4805D068C}" type="slidenum">
              <a:rPr lang="en-US" altLang="en-US" sz="1200">
                <a:latin typeface="Arial" panose="020B0604020202020204" pitchFamily="34" charset="0"/>
              </a:rPr>
              <a:pPr/>
              <a:t>2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2A0E1CCF-3C95-45BB-A6C0-B1AA1571D9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1D24999E-04F9-461A-B23D-B2078786BA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475BAEC2-D89B-4B5E-BD86-F849F6CA5D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6CD4C4-4B24-406E-AA08-246DF11E00FE}" type="slidenum">
              <a:rPr lang="en-US" altLang="en-US" sz="1200">
                <a:latin typeface="Arial" panose="020B0604020202020204" pitchFamily="34" charset="0"/>
              </a:rPr>
              <a:pPr/>
              <a:t>3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C2F4B376-8BCB-4086-A944-86EF11C9B2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DED42FE-C3B5-4342-BF77-E170EE46DD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C08ED650-3903-48DB-88D5-785ABCA27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3EB5E4E-A739-437B-87ED-F7A7C7D0A23C}" type="slidenum">
              <a:rPr lang="en-US" altLang="en-US" sz="1200">
                <a:latin typeface="Arial" panose="020B0604020202020204" pitchFamily="34" charset="0"/>
              </a:rPr>
              <a:pPr/>
              <a:t>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49D5FF68-62B1-4BBD-BFC6-925150DBE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34A096F3-89CE-45AE-B2ED-BFBCF70173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53B084FE-ECBD-4172-A250-B474D6F4A5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A756D0-83DE-4138-8661-075450261F32}" type="slidenum">
              <a:rPr lang="en-US" altLang="en-US" sz="1200">
                <a:latin typeface="Arial" panose="020B0604020202020204" pitchFamily="34" charset="0"/>
              </a:rPr>
              <a:pPr/>
              <a:t>5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A2245DFF-0AA9-4F9C-B64C-E7960DE05CE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08ADB568-6C18-4228-B306-948C12744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921C86E0-2DFD-4D0E-9775-9136F4A66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C7DE4DC-9BFD-4B58-82FB-1171C5EA93DB}" type="slidenum">
              <a:rPr lang="en-US" altLang="en-US" sz="1200">
                <a:latin typeface="Arial" panose="020B0604020202020204" pitchFamily="34" charset="0"/>
              </a:rPr>
              <a:pPr/>
              <a:t>6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089DFF42-6603-4E6B-840F-2E20C49514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9DB5F70B-4138-4255-8AB7-48F790C08B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BA50A742-D6BA-42A0-89A1-E4F055D67C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EAF7F0-EA91-4258-96F3-598D2094B958}" type="slidenum">
              <a:rPr lang="en-US" altLang="en-US" sz="1200">
                <a:latin typeface="Arial" panose="020B0604020202020204" pitchFamily="34" charset="0"/>
              </a:rPr>
              <a:pPr/>
              <a:t>7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B95131A-5AC0-4824-88ED-2CECED7AB88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A8D8D61E-64E5-4EA9-9B2F-A105803E35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>
            <a:extLst>
              <a:ext uri="{FF2B5EF4-FFF2-40B4-BE49-F238E27FC236}">
                <a16:creationId xmlns:a16="http://schemas.microsoft.com/office/drawing/2014/main" id="{634EA9BA-92FA-48B8-A3D2-1A71FD87DA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46007C2-4E92-4764-B488-9FA6CBB09E35}" type="slidenum">
              <a:rPr lang="en-US" altLang="en-US" sz="1200">
                <a:latin typeface="Arial" panose="020B0604020202020204" pitchFamily="34" charset="0"/>
              </a:rPr>
              <a:pPr/>
              <a:t>8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0A19FAFC-CFAC-4406-B311-9AB05B1A5B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B47319F2-5AB2-4F33-8AAA-94D0666C2E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E28F6B-AE83-4405-850A-136F9EAFAF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63A5B-0776-4AA1-8B97-8938D0B2A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77BF9-6D6E-481F-B497-A1DFB8F5F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69B0A1-AD4E-41D9-8C9B-30C49C06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A614FB-158A-4E32-A2EB-C3761C645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E59D28-029F-4C74-9F56-2B007D5D4C6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5296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072F7-8ECA-4E2B-8A2B-414E54B62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E69384-2806-435F-BB7E-96D6FF91F1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9D59B0-E0F1-475C-B5F2-9E787B18A1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CC6A2A-C031-4E38-A6CE-155E664D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66EE97-693B-424E-8C87-0038249B6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6EE5F-190B-4255-9DF4-104D9E2C533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880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542F81-A1AA-4686-AE90-AEB6427A55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D09B5D-6553-4F8F-AC47-EC60AA8C1B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BA6357-06F1-4FBF-B291-EDD3B1CBB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E615B-54ED-4747-B2D2-454378EA8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279CAB-A5AA-4057-994F-614CA812E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90058B0-B657-49AF-BC62-F65E1103E04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8199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E0007518-CE4A-4419-9B30-2D00466C9CBE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8">
            <a:extLst>
              <a:ext uri="{FF2B5EF4-FFF2-40B4-BE49-F238E27FC236}">
                <a16:creationId xmlns:a16="http://schemas.microsoft.com/office/drawing/2014/main" id="{292685B4-3F41-4C55-82DC-B9F7BA40B2D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A7FEEF-8F05-4FB2-8AFA-E252CBEAA3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5194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3AAC5-5BB3-4FEB-8D2D-775ABA50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70B6E-7A50-45F4-879F-0BE4663B0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57C6D2-E9CF-4840-8971-20FDACFE5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0C3FC-B082-46A7-AE18-CC1B27F4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54B647-5BB5-4AA6-9046-F1512DDBD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F0C628-6E3D-4DDF-814A-8A488F5E3DC6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213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80666A-EC4F-493D-9E33-31F451F09D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666303-FFE4-4A13-A719-A290602891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571507-0AFD-4184-9645-EDD5B07C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F4435-E253-4289-90A4-60A74642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ECEBE3-9A96-40A9-88BE-EFE15103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AF2717-78EE-4DDB-A727-F93840EF0C5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5125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944F-04FB-46CD-AD5B-A377CC27D0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975B0-633B-40E3-858F-342BF1165E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9913D9-5743-4348-A813-BC61EB74A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7B0323-6962-4E61-9455-6771CAE3B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0584B1-CBE6-46A0-B990-039304E82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BE8328-98EC-453F-B9F1-2D5E31DB5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9A4C8-F509-4531-B303-AD0C50FBDDB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5570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8F6A4-65D4-4F7C-BE6B-26A5FE01B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EAF09-D2AD-4180-9513-EFA1DB10A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78AA37-9A97-48E7-A6B1-144B969E1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FDA093B-F1F0-4FF0-88D5-4931FEBB1D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CE407-79CC-4B77-B035-745E60C0CB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C61581-8A51-4640-AD36-86B7E8FD0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364E64-0505-43DE-A907-74D769D10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CD9F8A-714A-48B8-A337-91D5B7E5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D472B4-582E-444D-B4D5-C45FC99408E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5006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DB6DEC-4923-4705-9C9F-74A16EC78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1A05F9-F872-4A9A-B914-A273E8D5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990816-3001-42E0-9AAD-1740B04AA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F86B7C-848F-42A7-B7A0-47630BEF7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6CD1C4-29DC-41C3-92E2-A10AF51D91C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3401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EF44EC2-1DC8-4EBA-BE06-7357B23D4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9B3CC78-C595-462C-8680-E60520480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32E903-D570-40E5-9A34-2E451EEE4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CDFCD4-D73C-48E5-B3B2-60B823358093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067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77C76-EB5C-4B0D-ADCA-8F5E663F4C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6E224-E0D1-4DC4-A2A9-A3C9AB447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62566-FF5F-409C-B9A2-D4E9F380C1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66D67-458F-43C1-BD3B-BDE606DC2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D8D4BF-470C-4BCA-8CCA-618869E03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76E948-A5F2-40E7-99F8-2012F0C7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F0A36E-7D6F-477D-A703-FD937BE5957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515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86657-820A-4678-A2F9-8CD7166B2A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103855-2C53-49B3-906B-6DDB76E620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05FFC3-B80C-45FF-9826-DB648F342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1081DD-27DF-4F33-9C67-21999AAA3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74A6C-A042-4A50-AFE1-CD4E935F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E7A68-4F75-4877-9D67-4F0B38B9E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D4B0E6-5D4C-46AB-8E7B-0D4CD160AF2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488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1870F9-0B97-42BE-8FCD-1D6EE0BD1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47EDE-6D6B-48AA-BE4A-92998BB6C9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6BCEE-BF7A-4ECE-A150-63803180BA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EFA3FD-E88B-46EB-8F53-CEC023A6D5F3}" type="datetimeFigureOut">
              <a:rPr lang="en-US" smtClean="0"/>
              <a:t>8/30/2018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FD3FB-8D32-4E37-AD3B-06AB152C99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07B2D6-1248-4405-B635-CA0460B0B7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47B3FD8-798E-4DE0-B336-0C6AD67A9AC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9818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E7AB2FA-A47F-4B27-B31D-EA612C8889E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222375"/>
          </a:xfrm>
        </p:spPr>
        <p:txBody>
          <a:bodyPr/>
          <a:lstStyle/>
          <a:p>
            <a:r>
              <a:rPr lang="en-US" altLang="en-US" sz="3200" b="1" dirty="0"/>
              <a:t>Comparison of C++ and C#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F28CC7B-118C-4B54-BCC4-4BFE22A9A45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altLang="en-US" sz="2000" dirty="0"/>
              <a:t>Jim Fawcett</a:t>
            </a:r>
          </a:p>
          <a:p>
            <a:r>
              <a:rPr lang="en-US" altLang="en-US" sz="2000" dirty="0"/>
              <a:t>CSE687 – Object Oriented Design</a:t>
            </a:r>
          </a:p>
          <a:p>
            <a:r>
              <a:rPr lang="en-US" altLang="en-US" sz="2000" dirty="0"/>
              <a:t>Summer 2017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5F6ED176-8F30-4A01-B2E7-EB909F6AD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/>
              <a:t>Both are Important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1F5B4E9-8BF0-4C3C-ACB9-62F08BF31E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C++ has a huge installed base.</a:t>
            </a:r>
          </a:p>
          <a:p>
            <a:pPr lvl="1"/>
            <a:r>
              <a:rPr lang="en-US" altLang="en-US" dirty="0"/>
              <a:t>Your next employer is very likely to be a C++ house.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C# is popular for Website development and desktop Graphical User Interface applications.</a:t>
            </a:r>
          </a:p>
          <a:p>
            <a:pPr lvl="1"/>
            <a:r>
              <a:rPr lang="en-US" altLang="en-US" dirty="0"/>
              <a:t>Lots of job openings for C# developers.</a:t>
            </a:r>
          </a:p>
          <a:p>
            <a:pPr lvl="1"/>
            <a:endParaRPr lang="en-US" altLang="en-US" dirty="0"/>
          </a:p>
          <a:p>
            <a:r>
              <a:rPr lang="en-US" altLang="en-US" dirty="0"/>
              <a:t>CSE681 – Software Modeling and Analysis</a:t>
            </a:r>
          </a:p>
          <a:p>
            <a:pPr lvl="1"/>
            <a:r>
              <a:rPr lang="en-US" altLang="en-US" dirty="0"/>
              <a:t>Focuses almost exclusively on C# and </a:t>
            </a:r>
            <a:r>
              <a:rPr lang="en-US" altLang="en-US" dirty="0" err="1"/>
              <a:t>.Net</a:t>
            </a:r>
            <a:r>
              <a:rPr lang="en-US" altLang="en-US" dirty="0"/>
              <a:t>.</a:t>
            </a:r>
            <a:br>
              <a:rPr lang="en-US" altLang="en-US" dirty="0"/>
            </a:br>
            <a:endParaRPr lang="en-US" altLang="en-US" dirty="0"/>
          </a:p>
          <a:p>
            <a:r>
              <a:rPr lang="en-US" altLang="en-US" dirty="0"/>
              <a:t>CSE687 – Object Oriented Design:</a:t>
            </a:r>
          </a:p>
          <a:p>
            <a:pPr lvl="1"/>
            <a:r>
              <a:rPr lang="en-US" altLang="en-US" dirty="0"/>
              <a:t>Focuses almost exclusively on C++ and the Standard Library.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67013211-F69D-4DC2-912A-48F9127E11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 altLang="en-US" sz="2800" b="1"/>
              <a:t>Comparison of Object Models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1C9D80DA-09A6-49AE-A76C-BC60708628A6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304800" y="762000"/>
            <a:ext cx="41910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 b="1" i="1"/>
              <a:t>C++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All objects share a rich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Static, stack, and heap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Rich object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Static objects live for the duration of the program.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 on stack live within a scope defined by { and }.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 on heap live at the designer’s discretion.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Semantics based on deep copy model.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For compilation, a source file must include information about all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definitely bad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But it has a work-around, e.g., design to interface not implementation.  Use object factories.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24D6CAE1-45E7-4C7B-ADF8-02E8D91E9C58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724400" y="762000"/>
            <a:ext cx="4114800" cy="56388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>
                  <a:alpha val="98000"/>
                </a:schemeClr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 b="1" i="1"/>
              <a:t>.Net Object Model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More Spartan memory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Value types are stack-based only.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Reference types (all user defined types and library types) live on the heap.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Non-deterministic life-time model: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All reference types are garbage collected.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good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That’s the bad news.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Semantics based on a shallow reference model.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For compilation, a source file is type checked with metadata provided by the types it uses.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That is great news.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It is this property that makes .Net components so simple.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>
            <a:extLst>
              <a:ext uri="{FF2B5EF4-FFF2-40B4-BE49-F238E27FC236}">
                <a16:creationId xmlns:a16="http://schemas.microsoft.com/office/drawing/2014/main" id="{D93FB426-AABD-48B7-8FBB-98F625792B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 b="1" dirty="0"/>
              <a:t>Language Comparison</a:t>
            </a:r>
          </a:p>
        </p:txBody>
      </p:sp>
      <p:sp>
        <p:nvSpPr>
          <p:cNvPr id="10245" name="Rectangle 5">
            <a:extLst>
              <a:ext uri="{FF2B5EF4-FFF2-40B4-BE49-F238E27FC236}">
                <a16:creationId xmlns:a16="http://schemas.microsoft.com/office/drawing/2014/main" id="{FEADB28A-94F8-4C4E-AF99-BD0939E72BE7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/>
              <a:t>Standard C++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Is an ANSI and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Has a standard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Universally available: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Windows, UNIX, MAC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Well known: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Large developer base.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Procedural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Generic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Syntactically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Implementation is separate from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Semantically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See object model comparison.</a:t>
            </a:r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2F1258AC-ECA7-409F-9D99-075BE4EB044A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800"/>
              <a:t>.Net C#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Is an ECMA standard, becoming an ISO standard.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Has defined an ECMA library.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Mono project porting to UNIX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New, but gaining a lot of popularity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Developer base growing quickly.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Lots of books and articles.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Programming models supported: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objects.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600"/>
              <a:t>Separation of Interface from Implementation: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Syntactically poor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Implementation forced in class declaration.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1400"/>
              <a:t>Semantically excellent</a:t>
            </a:r>
          </a:p>
          <a:p>
            <a:pPr lvl="3">
              <a:lnSpc>
                <a:spcPct val="90000"/>
              </a:lnSpc>
              <a:defRPr/>
            </a:pPr>
            <a:r>
              <a:rPr lang="en-US" altLang="en-US" sz="1400"/>
              <a:t>See object model comparison.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63CD9F81-F6A7-4304-AD0F-0ABC39E7C4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533400"/>
          </a:xfrm>
        </p:spPr>
        <p:txBody>
          <a:bodyPr/>
          <a:lstStyle/>
          <a:p>
            <a:r>
              <a:rPr lang="en-US" altLang="en-US" sz="2800" b="1" dirty="0"/>
              <a:t>Library Comparison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2A377B34-18AE-41D3-9B70-3B7F5B33FC39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457200" y="990600"/>
            <a:ext cx="40386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800" dirty="0"/>
              <a:t>Standard C++</a:t>
            </a:r>
          </a:p>
          <a:p>
            <a:pPr lvl="1">
              <a:defRPr/>
            </a:pPr>
            <a:r>
              <a:rPr lang="en-US" altLang="en-US" sz="1600" dirty="0"/>
              <a:t>Portable across most platforms with good standards conformance</a:t>
            </a:r>
          </a:p>
          <a:p>
            <a:pPr lvl="1">
              <a:defRPr/>
            </a:pPr>
            <a:r>
              <a:rPr lang="en-US" altLang="en-US" sz="1600" dirty="0"/>
              <a:t>I/O support is stream-based</a:t>
            </a:r>
          </a:p>
          <a:p>
            <a:pPr lvl="2">
              <a:defRPr/>
            </a:pPr>
            <a:r>
              <a:rPr lang="en-US" altLang="en-US" sz="1400" dirty="0"/>
              <a:t>console, files, and, strings</a:t>
            </a:r>
          </a:p>
          <a:p>
            <a:pPr lvl="1">
              <a:defRPr/>
            </a:pPr>
            <a:r>
              <a:rPr lang="en-US" altLang="en-US" sz="1600" dirty="0"/>
              <a:t>Flexible container facility using Standard Template Library (STL)</a:t>
            </a:r>
          </a:p>
          <a:p>
            <a:pPr lvl="2">
              <a:defRPr/>
            </a:pPr>
            <a:r>
              <a:rPr lang="en-US" altLang="en-US" sz="1400" dirty="0"/>
              <a:t>Now has hash-table containers</a:t>
            </a:r>
          </a:p>
          <a:p>
            <a:pPr lvl="1">
              <a:defRPr/>
            </a:pPr>
            <a:r>
              <a:rPr lang="en-US" altLang="en-US" sz="1600" dirty="0"/>
              <a:t>No support for paths and directories</a:t>
            </a:r>
          </a:p>
          <a:p>
            <a:pPr lvl="1">
              <a:defRPr/>
            </a:pPr>
            <a:r>
              <a:rPr lang="en-US" altLang="en-US" sz="1600" dirty="0"/>
              <a:t>Strings, regular expressions</a:t>
            </a:r>
          </a:p>
          <a:p>
            <a:pPr lvl="1">
              <a:defRPr/>
            </a:pPr>
            <a:r>
              <a:rPr lang="en-US" altLang="en-US" sz="1600" dirty="0"/>
              <a:t>Support for threads since C++11</a:t>
            </a:r>
          </a:p>
          <a:p>
            <a:pPr lvl="1">
              <a:defRPr/>
            </a:pPr>
            <a:r>
              <a:rPr lang="en-US" altLang="en-US" sz="1600" dirty="0"/>
              <a:t>No support for inter-process and distributed processing</a:t>
            </a:r>
          </a:p>
          <a:p>
            <a:pPr lvl="1">
              <a:defRPr/>
            </a:pPr>
            <a:r>
              <a:rPr lang="en-US" altLang="en-US" sz="1600" dirty="0"/>
              <a:t>No support for XML</a:t>
            </a:r>
          </a:p>
          <a:p>
            <a:pPr lvl="1">
              <a:defRPr/>
            </a:pPr>
            <a:r>
              <a:rPr lang="en-US" altLang="en-US" sz="1600" dirty="0"/>
              <a:t>Platform agnostic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A1B4ADB5-F5CE-49D5-8A82-79F03E4E3012}"/>
              </a:ext>
            </a:extLst>
          </p:cNvPr>
          <p:cNvSpPr>
            <a:spLocks noGrp="1" noChangeArrowheads="1"/>
          </p:cNvSpPr>
          <p:nvPr>
            <p:ph sz="half" idx="2"/>
          </p:nvPr>
        </p:nvSpPr>
        <p:spPr>
          <a:xfrm>
            <a:off x="4648200" y="990600"/>
            <a:ext cx="4114800" cy="5105400"/>
          </a:xfrm>
          <a:gradFill rotWithShape="1">
            <a:gsLst>
              <a:gs pos="0">
                <a:schemeClr val="bg1">
                  <a:gamma/>
                  <a:shade val="86275"/>
                  <a:invGamma/>
                </a:schemeClr>
              </a:gs>
              <a:gs pos="100000">
                <a:schemeClr val="bg1"/>
              </a:gs>
            </a:gsLst>
            <a:lin ang="0" scaled="1"/>
          </a:gradFill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altLang="en-US" sz="1800"/>
              <a:t>.Net Framework Class Library</a:t>
            </a:r>
          </a:p>
          <a:p>
            <a:pPr lvl="1">
              <a:defRPr/>
            </a:pPr>
            <a:r>
              <a:rPr lang="en-US" altLang="en-US" sz="1600"/>
              <a:t>Windows only but porting efforts underway</a:t>
            </a:r>
          </a:p>
          <a:p>
            <a:pPr lvl="1">
              <a:defRPr/>
            </a:pPr>
            <a:r>
              <a:rPr lang="en-US" altLang="en-US" sz="1600"/>
              <a:t>I/O support is function-based</a:t>
            </a:r>
          </a:p>
          <a:p>
            <a:pPr lvl="2">
              <a:defRPr/>
            </a:pPr>
            <a:r>
              <a:rPr lang="en-US" altLang="en-US" sz="1400"/>
              <a:t>console and files</a:t>
            </a:r>
          </a:p>
          <a:p>
            <a:pPr lvl="1">
              <a:defRPr/>
            </a:pPr>
            <a:r>
              <a:rPr lang="en-US" altLang="en-US" sz="1600"/>
              <a:t>Fixed set of containers that are not very type safe.</a:t>
            </a:r>
          </a:p>
          <a:p>
            <a:pPr lvl="2">
              <a:defRPr/>
            </a:pPr>
            <a:r>
              <a:rPr lang="en-US" altLang="en-US" sz="1400"/>
              <a:t>Has hash-table containers</a:t>
            </a:r>
          </a:p>
          <a:p>
            <a:pPr lvl="1">
              <a:defRPr/>
            </a:pPr>
            <a:r>
              <a:rPr lang="en-US" altLang="en-US" sz="1600"/>
              <a:t>Strong support for paths and directories</a:t>
            </a:r>
          </a:p>
          <a:p>
            <a:pPr lvl="1">
              <a:defRPr/>
            </a:pPr>
            <a:r>
              <a:rPr lang="en-US" altLang="en-US" sz="1600"/>
              <a:t>Strings and regular expressions</a:t>
            </a:r>
          </a:p>
          <a:p>
            <a:pPr lvl="1">
              <a:defRPr/>
            </a:pPr>
            <a:r>
              <a:rPr lang="en-US" altLang="en-US" sz="1600"/>
              <a:t>Thread support</a:t>
            </a:r>
          </a:p>
          <a:p>
            <a:pPr lvl="1">
              <a:defRPr/>
            </a:pPr>
            <a:r>
              <a:rPr lang="en-US" altLang="en-US" sz="1600"/>
              <a:t>Rich set of inter-process and distributed processing constructs</a:t>
            </a:r>
          </a:p>
          <a:p>
            <a:pPr lvl="1">
              <a:defRPr/>
            </a:pPr>
            <a:r>
              <a:rPr lang="en-US" altLang="en-US" sz="1600"/>
              <a:t>Support for XML processing</a:t>
            </a:r>
          </a:p>
          <a:p>
            <a:pPr lvl="1">
              <a:defRPr/>
            </a:pPr>
            <a:r>
              <a:rPr lang="en-US" altLang="en-US" sz="1600"/>
              <a:t>Deep support for Windows but very dependent on windows services like COM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3B2691A5-7432-4655-9C90-8D7167ABFB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/>
              <a:t>Comparison of Library Functionality</a:t>
            </a:r>
          </a:p>
        </p:txBody>
      </p:sp>
      <p:graphicFrame>
        <p:nvGraphicFramePr>
          <p:cNvPr id="26730" name="Group 106">
            <a:extLst>
              <a:ext uri="{FF2B5EF4-FFF2-40B4-BE49-F238E27FC236}">
                <a16:creationId xmlns:a16="http://schemas.microsoft.com/office/drawing/2014/main" id="{40636279-335F-467B-BD89-467087389FC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685800" y="1524000"/>
          <a:ext cx="7772400" cy="4703797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3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Functionality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.Net Framework Libraries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Standard C++ Library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Extendable I/O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Weak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strings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Composable Containers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Paths and Directories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Threads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240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Sockets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Moderately good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XML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Forms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081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Reflection</a:t>
                      </a:r>
                    </a:p>
                  </a:txBody>
                  <a:tcPr marT="45717" marB="45717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Strong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marT="45717" marB="4571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90E6C3B-A43A-47D2-9EB0-77840C938CD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b="1" dirty="0"/>
              <a:t>Additions to C++ Library Functionality</a:t>
            </a:r>
          </a:p>
        </p:txBody>
      </p:sp>
      <p:graphicFrame>
        <p:nvGraphicFramePr>
          <p:cNvPr id="30780" name="Group 60">
            <a:extLst>
              <a:ext uri="{FF2B5EF4-FFF2-40B4-BE49-F238E27FC236}">
                <a16:creationId xmlns:a16="http://schemas.microsoft.com/office/drawing/2014/main" id="{DD88232F-D693-47BE-890C-E4B02A0C8011}"/>
              </a:ext>
            </a:extLst>
          </p:cNvPr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439565039"/>
              </p:ext>
            </p:extLst>
          </p:nvPr>
        </p:nvGraphicFramePr>
        <p:xfrm>
          <a:off x="685800" y="1524000"/>
          <a:ext cx="7772400" cy="4743453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Functionality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Support Provided in Code from Website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ahoma" panose="020B0604030504040204" pitchFamily="34" charset="0"/>
                        </a:rPr>
                        <a:t>Support Provided by you in Projects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Extendable I/O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NA - part of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std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strings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NA – part of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std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Composable Containers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NA – part of </a:t>
                      </a: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std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library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Paths and Directories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FileInfo</a:t>
                      </a: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 class, Path, and Directory classes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File Managers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Threads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Thread Pool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29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Sockets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Basic Demos, Socket class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Socket channels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XML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Reader, Writer, XML DOM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8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GUIs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Excellent WPF Framework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-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413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Reflection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  <a:endParaRPr kumimoji="0" lang="en-US" alt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defRPr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6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65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100000"/>
                        <a:defRPr sz="1400">
                          <a:solidFill>
                            <a:schemeClr val="accent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Symbol" panose="05050102010706020507" pitchFamily="18" charset="2"/>
                        <a:buNone/>
                        <a:tabLst/>
                      </a:pPr>
                      <a:r>
                        <a:rPr kumimoji="0" lang="en-US" alt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ahoma" panose="020B0604030504040204" pitchFamily="34" charset="0"/>
                        </a:rPr>
                        <a:t>No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5">
            <a:extLst>
              <a:ext uri="{FF2B5EF4-FFF2-40B4-BE49-F238E27FC236}">
                <a16:creationId xmlns:a16="http://schemas.microsoft.com/office/drawing/2014/main" id="{89D00A95-CA00-432F-B940-EF73F7A4B6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2927350"/>
            <a:ext cx="4498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600" b="1" i="1">
                <a:solidFill>
                  <a:schemeClr val="accent2"/>
                </a:solidFill>
                <a:latin typeface="Tahoma" panose="020B0604030504040204" pitchFamily="34" charset="0"/>
              </a:rPr>
              <a:t>End of Comparison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152</TotalTime>
  <Words>676</Words>
  <Application>Microsoft Office PowerPoint</Application>
  <PresentationFormat>On-screen Show (4:3)</PresentationFormat>
  <Paragraphs>168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Tahoma</vt:lpstr>
      <vt:lpstr>Office Theme</vt:lpstr>
      <vt:lpstr>Comparison of C++ and C#</vt:lpstr>
      <vt:lpstr>Both are Important</vt:lpstr>
      <vt:lpstr>Comparison of Object Models</vt:lpstr>
      <vt:lpstr>Language Comparison</vt:lpstr>
      <vt:lpstr>Library Comparison</vt:lpstr>
      <vt:lpstr>Comparison of Library Functionality</vt:lpstr>
      <vt:lpstr>Additions to C++ Library Functionality</vt:lpstr>
      <vt:lpstr>PowerPoint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Fawcett</dc:creator>
  <cp:lastModifiedBy>James Fawcett</cp:lastModifiedBy>
  <cp:revision>18</cp:revision>
  <dcterms:created xsi:type="dcterms:W3CDTF">2003-01-13T12:59:19Z</dcterms:created>
  <dcterms:modified xsi:type="dcterms:W3CDTF">2018-08-30T13:54:23Z</dcterms:modified>
</cp:coreProperties>
</file>