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3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69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EEFE"/>
    <a:srgbClr val="96EAFE"/>
    <a:srgbClr val="7C5989"/>
    <a:srgbClr val="000066"/>
    <a:srgbClr val="333399"/>
    <a:srgbClr val="FFFFFF"/>
    <a:srgbClr val="336699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56" autoAdjust="0"/>
    <p:restoredTop sz="94664" autoAdjust="0"/>
  </p:normalViewPr>
  <p:slideViewPr>
    <p:cSldViewPr>
      <p:cViewPr varScale="1">
        <p:scale>
          <a:sx n="94" d="100"/>
          <a:sy n="94" d="100"/>
        </p:scale>
        <p:origin x="1532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DCA905A1-944A-4F9C-8386-053C373C63D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E5453A03-0731-4506-AE95-302FF96A41F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61129FC-7B72-4511-87F5-477EF8B99967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3973" name="Rectangle 5">
            <a:extLst>
              <a:ext uri="{FF2B5EF4-FFF2-40B4-BE49-F238E27FC236}">
                <a16:creationId xmlns:a16="http://schemas.microsoft.com/office/drawing/2014/main" id="{35C3A112-FF73-45AB-B9E0-D094331B15B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83974" name="Rectangle 6">
            <a:extLst>
              <a:ext uri="{FF2B5EF4-FFF2-40B4-BE49-F238E27FC236}">
                <a16:creationId xmlns:a16="http://schemas.microsoft.com/office/drawing/2014/main" id="{8E181C43-C762-45CB-B2A0-B0D4EC46982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3975" name="Rectangle 7">
            <a:extLst>
              <a:ext uri="{FF2B5EF4-FFF2-40B4-BE49-F238E27FC236}">
                <a16:creationId xmlns:a16="http://schemas.microsoft.com/office/drawing/2014/main" id="{C9FEEAF3-91CE-475C-A27F-F4CE312E36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8323E17-1CF1-4503-A391-D06F9A3003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EEA1B608-05A7-4187-A1F7-DFBD73D859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00CF1D0-59AB-4FBC-8152-29C66B4086B8}" type="slidenum">
              <a:rPr lang="en-US" altLang="en-US">
                <a:latin typeface="Times New Roman" panose="02020603050405020304" pitchFamily="18" charset="0"/>
              </a:rPr>
              <a:pPr/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BA5BBEBA-46F9-4AD8-AEC9-6A754BE86AE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C0F36D3E-5FBC-4075-A50D-5356A04C91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6DC387E1-215D-4771-89D6-33E57F3AB6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506B59B-0580-4FA0-9CA1-28BFDC2EE85C}" type="slidenum">
              <a:rPr lang="en-US" altLang="en-US">
                <a:latin typeface="Times New Roman" panose="02020603050405020304" pitchFamily="18" charset="0"/>
              </a:rPr>
              <a:pPr/>
              <a:t>10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E48E9018-96D3-4DA5-A3E5-9979C868F2E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1E1016A6-BF4C-451E-B0B1-9C212D3788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7035EEFA-E71A-4DEA-9DA2-1B8D1B9524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A318A04-4187-475C-AE8E-8E8E3BAED3B3}" type="slidenum">
              <a:rPr lang="en-US" altLang="en-US">
                <a:latin typeface="Times New Roman" panose="02020603050405020304" pitchFamily="18" charset="0"/>
              </a:rPr>
              <a:pPr/>
              <a:t>11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B7D32E98-6B06-45C3-B528-F80E3396401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66FB99FA-CA53-4D70-814D-21BC1FC0D8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DEA0D2DA-5B87-41A5-9942-816E76AA5F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6A07C01-CF7D-49E5-92EB-EE8AD25755BB}" type="slidenum">
              <a:rPr lang="en-US" altLang="en-US">
                <a:latin typeface="Times New Roman" panose="02020603050405020304" pitchFamily="18" charset="0"/>
              </a:rPr>
              <a:pPr/>
              <a:t>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B474D5AA-AA38-4C0A-B1DB-0E32BF8C6BA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047261C6-23E9-4BDE-BACD-329EE55138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527CAA06-DDFE-4AB1-A4F1-6DA7B8E7C6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04CDF45-2A9B-43BA-93B3-EA1CCD7421D0}" type="slidenum">
              <a:rPr lang="en-US" altLang="en-US">
                <a:latin typeface="Times New Roman" panose="02020603050405020304" pitchFamily="18" charset="0"/>
              </a:rPr>
              <a:pPr/>
              <a:t>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08180EC2-55A6-4FD9-B350-D8265A14FD0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B707A133-FBBF-4BA2-BBC7-1976C72AC7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343D331A-7C68-4A5E-B9FD-AEE965EAA9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9D5A9A6-D251-45B4-916C-B25523BA78D1}" type="slidenum">
              <a:rPr lang="en-US" altLang="en-US">
                <a:latin typeface="Times New Roman" panose="02020603050405020304" pitchFamily="18" charset="0"/>
              </a:rPr>
              <a:pPr/>
              <a:t>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E4E7F2CA-4920-435B-ACE2-E9B145C9301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337021B8-DA12-40A5-BC13-D3473B21AE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43EEAF79-AFB7-49B1-BD4F-14BAAA28A9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61E0C80-D475-4790-99D8-E4719FF82159}" type="slidenum">
              <a:rPr lang="en-US" altLang="en-US">
                <a:latin typeface="Times New Roman" panose="02020603050405020304" pitchFamily="18" charset="0"/>
              </a:rPr>
              <a:pPr/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5BED771D-B09B-4953-B0E7-EEEEF5D6F0B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39DBE040-25E1-4F7A-B777-E8C41374D0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1D4192DB-3AEE-4F08-B97B-61375B7BF6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3C52EBC-FA39-47CF-9A2D-C2FBA4A7BCA9}" type="slidenum">
              <a:rPr lang="en-US" altLang="en-US">
                <a:latin typeface="Times New Roman" panose="02020603050405020304" pitchFamily="18" charset="0"/>
              </a:rPr>
              <a:pPr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665AD614-B1F8-4D9E-B64A-625F373B529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0F6B0D5E-5487-471B-B47C-B057A29C3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CDA985B3-638B-449B-857E-316647E66E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833E418-FDF3-4A8C-96E5-D2C477A78AF2}" type="slidenum">
              <a:rPr lang="en-US" altLang="en-US">
                <a:latin typeface="Times New Roman" panose="02020603050405020304" pitchFamily="18" charset="0"/>
              </a:rPr>
              <a:pPr/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1DEBF46C-0D8B-4468-9816-9BEE0BA64C6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F164009-8F24-45A4-A8A6-1A246C3440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97536105-1BE1-4AA7-BCCD-783E8DA0DD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D361612-5FFF-4A7B-A13E-46B2308A4AFE}" type="slidenum">
              <a:rPr lang="en-US" altLang="en-US">
                <a:latin typeface="Times New Roman" panose="02020603050405020304" pitchFamily="18" charset="0"/>
              </a:rPr>
              <a:pPr/>
              <a:t>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E3782EA1-FC19-4EAF-81CD-0799A77FCA9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F774C4DA-1AD8-4FB4-BB76-E2D406F47D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3EDBC327-F662-4743-B501-636082DF2E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DF76DC8-C1C4-4756-801D-615400BC2389}" type="slidenum">
              <a:rPr lang="en-US" altLang="en-US">
                <a:latin typeface="Times New Roman" panose="02020603050405020304" pitchFamily="18" charset="0"/>
              </a:rPr>
              <a:pPr/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3825AD23-A841-46A8-BACB-0C4D854E79F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25E457A3-713C-471C-8802-038C6001F0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16D10A5-34C2-42D2-8601-DA5D18C491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FCA00B-5FC0-4656-AF26-EFB8E4B484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7072A1-10D6-4D84-8D69-D344049363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C1CD3-679F-4975-A63E-5AEA8A5FAE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7616051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E559FE-5006-47C9-9609-1D2BCA7FEB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B2EAF9-1DD4-4443-9C81-28B3011842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E1C580-2FE3-48F1-B1A8-1D59098CDD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82BF-22EC-4A7B-8A55-9A90C37A4B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7992107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80373F-7E26-4CC2-870A-0DE0F08F03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5DC86E-7B7B-46A0-A93B-34ED7EDCD7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1F908A-8E38-47C7-96F9-D9956493ED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6B07A-9E92-4522-A2DB-37D9436223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1802103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7A7D9C-94D1-4102-BF4E-69915339DA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7DB285-C25D-4099-9E86-2CFBEC1170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F78D0BC-CBBB-4DED-AAC9-A34081C182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EBE95-242F-4DBA-A021-C18B9316DB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1527830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EDD2F9-E89E-4A7F-96B4-4686D79360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B5AEFC-D0AD-4025-BE84-1EBB5117EE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EADAD0-D0F3-4C93-96C7-B3D431DF69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CD3D4-4EB1-485C-8E0D-072CE7401B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435875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316640-E13A-4F88-A2EC-9EFCD40C9A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E6FF3F-F24E-4955-B038-850200CEF6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7DD0E9-DC98-4B31-8D72-E93B12C9CD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57431-FD9A-4E61-B54C-52BE286EF2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1288722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185DA0D-B7E1-432A-B740-EAF078206E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DA5F785-F32C-4D0A-9C4A-3259E21760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292B5FD-5182-4D8B-84C2-1F724FE889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C6CE7-4B6E-4E1D-B48D-3C38138867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007998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43BFC48-6328-4245-A585-1417BB0C7E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6CEA8CF-3FA0-44DF-9CBC-14F8740701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A3B65CF-B204-4469-A5F9-B5F2F786EF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B9983-5978-4B24-876C-B46A755EE3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9103508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F01FA6E-0509-4BB2-8229-40C80B8CEE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5096FF7-CD72-473D-A8AD-348436F937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04BC191-5ED5-4FA9-9012-13D810344B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6AC5E-8A5E-44B2-87FD-27A326FF8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103244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CC95B1-8B46-4D3B-B6DD-BFEFB45863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031619-CE82-47F3-B3FE-BC6B433CB3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C0563A-938B-407A-8068-30A17DABFD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47248-7832-4BFA-8195-F73382993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3856635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B3C0FD-30D4-41AE-8F95-2FDBA91A96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14B74B-79EE-47AE-8335-1B6730B895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11D16E-72F7-4698-BB60-E649F0CBED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E9A77-6414-45A2-BB7E-A3D2908ACE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998672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3B474D51-97A0-42A3-8E0E-83E7E1682D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475B66E2-D448-47F4-A3F6-78CD58670D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0596" name="Rectangle 4">
            <a:extLst>
              <a:ext uri="{FF2B5EF4-FFF2-40B4-BE49-F238E27FC236}">
                <a16:creationId xmlns:a16="http://schemas.microsoft.com/office/drawing/2014/main" id="{98AE55BF-96FC-43A0-9173-348C6A4C58F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0597" name="Rectangle 5">
            <a:extLst>
              <a:ext uri="{FF2B5EF4-FFF2-40B4-BE49-F238E27FC236}">
                <a16:creationId xmlns:a16="http://schemas.microsoft.com/office/drawing/2014/main" id="{209DA58B-062D-47C5-8858-D5390BE4956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0598" name="Rectangle 6">
            <a:extLst>
              <a:ext uri="{FF2B5EF4-FFF2-40B4-BE49-F238E27FC236}">
                <a16:creationId xmlns:a16="http://schemas.microsoft.com/office/drawing/2014/main" id="{DD74B55A-1EDC-441B-9C9B-2C552A236BA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C8EBCB1-552B-471C-A9ED-6ADB69D9C0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>
    <p:fade thruBlk="1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tabasedev.co.uk/query_joins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atabasejournal.com/sqletc/article.php/26861_1402351_1" TargetMode="External"/><Relationship Id="rId5" Type="http://schemas.openxmlformats.org/officeDocument/2006/relationships/hyperlink" Target="http://en.wikipedia.org/wiki/JOIN" TargetMode="External"/><Relationship Id="rId4" Type="http://schemas.openxmlformats.org/officeDocument/2006/relationships/hyperlink" Target="http://www.w3schools.com/sql/sql_join.as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4994257A-42FE-4C4A-9059-BCFE9490F36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SQL Query Joins </a:t>
            </a:r>
            <a:br>
              <a:rPr lang="en-US" altLang="en-US"/>
            </a:br>
            <a:r>
              <a:rPr lang="en-US" altLang="en-US" sz="2800"/>
              <a:t>ASP.Net 2.0 – Visual Studio 2005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06A5A926-10BF-4209-9F26-272442D91D5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43434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CSE686 – Internet Programming</a:t>
            </a:r>
          </a:p>
          <a:p>
            <a:pPr eaLnBrk="1" hangingPunct="1">
              <a:defRPr/>
            </a:pPr>
            <a:r>
              <a:rPr lang="en-US" altLang="en-US" sz="2000"/>
              <a:t>Instructor: James W. Fawcett</a:t>
            </a:r>
          </a:p>
          <a:p>
            <a:pPr eaLnBrk="1" hangingPunct="1">
              <a:defRPr/>
            </a:pPr>
            <a:r>
              <a:rPr lang="en-US" altLang="en-US" sz="2000"/>
              <a:t>TA: Murat K. Gungor</a:t>
            </a:r>
          </a:p>
          <a:p>
            <a:pPr eaLnBrk="1" hangingPunct="1">
              <a:defRPr/>
            </a:pPr>
            <a:r>
              <a:rPr lang="en-US" altLang="en-US" sz="2000"/>
              <a:t>Summer 2006</a:t>
            </a:r>
            <a:endParaRPr lang="en-US" altLang="en-US" sz="2400"/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B326136B-23A2-41A2-B552-997D857BE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762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28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38EF7CE-C0C8-4370-B211-F6BEC6BB0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0C7826-6AB5-44AD-BA5D-B6590DAC2C66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21507" name="Picture 7">
            <a:extLst>
              <a:ext uri="{FF2B5EF4-FFF2-40B4-BE49-F238E27FC236}">
                <a16:creationId xmlns:a16="http://schemas.microsoft.com/office/drawing/2014/main" id="{51B4DDEB-C6D7-4824-AB16-5D737E17E5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1222375"/>
            <a:ext cx="4600575" cy="544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4387" name="Text Box 3">
            <a:extLst>
              <a:ext uri="{FF2B5EF4-FFF2-40B4-BE49-F238E27FC236}">
                <a16:creationId xmlns:a16="http://schemas.microsoft.com/office/drawing/2014/main" id="{C6DEBED2-1D91-416A-93DB-7E65E2705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1763" y="150813"/>
            <a:ext cx="6218237" cy="91598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SELECT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CustomerTable.Name, OrderTable.ProductName</a:t>
            </a:r>
          </a:p>
          <a:p>
            <a:pPr>
              <a:defRPr/>
            </a:pPr>
            <a:r>
              <a:rPr lang="en-US" altLang="en-US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FROM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CustomerTable </a:t>
            </a:r>
            <a:r>
              <a:rPr lang="en-US" altLang="en-US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RIGHT OUTER JOIN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OrderTable </a:t>
            </a:r>
          </a:p>
          <a:p>
            <a:pPr>
              <a:defRPr/>
            </a:pPr>
            <a:r>
              <a:rPr lang="en-US" altLang="en-US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CustomerTable.CustomerID = OrderTable.CustomerID</a:t>
            </a:r>
          </a:p>
        </p:txBody>
      </p:sp>
      <p:sp>
        <p:nvSpPr>
          <p:cNvPr id="144389" name="Text Box 5">
            <a:extLst>
              <a:ext uri="{FF2B5EF4-FFF2-40B4-BE49-F238E27FC236}">
                <a16:creationId xmlns:a16="http://schemas.microsoft.com/office/drawing/2014/main" id="{099C9ADA-89CB-4669-9D15-B518445EA8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371600"/>
            <a:ext cx="3810000" cy="25638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The </a:t>
            </a:r>
            <a:r>
              <a:rPr lang="en-US" altLang="en-US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RIGHT OUTER JOIN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returns all the rows from the second table (OrderTable), even if there are no matches in the first table (CustomerTable</a:t>
            </a:r>
            <a:r>
              <a:rPr lang="en-US" altLang="en-US"/>
              <a:t>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). </a:t>
            </a:r>
          </a:p>
          <a:p>
            <a:pPr>
              <a:buFontTx/>
              <a:buChar char="•"/>
              <a:defRPr/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If there had been any rows in OrderTable</a:t>
            </a:r>
            <a:r>
              <a:rPr lang="en-US" altLang="en-US"/>
              <a:t>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that did not have matches in CustomerTable, those rows 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also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would have been listed.</a:t>
            </a:r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38D0296-49E6-439B-A745-A7641892A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B9C04D-52F1-4322-BC10-B4983FABCC67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131074" name="Rectangle 2">
            <a:extLst>
              <a:ext uri="{FF2B5EF4-FFF2-40B4-BE49-F238E27FC236}">
                <a16:creationId xmlns:a16="http://schemas.microsoft.com/office/drawing/2014/main" id="{7C638151-0C21-449D-A54C-5B1EA3469B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End of Presentation</a:t>
            </a:r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2AB2E9D8-CDC8-4C2A-9B78-EE99D62AD0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  <a:p>
            <a:pPr eaLnBrk="1" hangingPunct="1">
              <a:defRPr/>
            </a:pPr>
            <a:r>
              <a:rPr lang="en-US" altLang="en-US"/>
              <a:t>Resources</a:t>
            </a:r>
          </a:p>
          <a:p>
            <a:pPr lvl="1" eaLnBrk="1" hangingPunct="1">
              <a:defRPr/>
            </a:pPr>
            <a:r>
              <a:rPr lang="en-US" altLang="en-US" sz="2400">
                <a:hlinkClick r:id="rId3"/>
              </a:rPr>
              <a:t>http://www.databasedev.co.uk/query_joins.html</a:t>
            </a:r>
            <a:endParaRPr lang="en-US" altLang="en-US" sz="2400"/>
          </a:p>
          <a:p>
            <a:pPr lvl="1" eaLnBrk="1" hangingPunct="1">
              <a:defRPr/>
            </a:pPr>
            <a:r>
              <a:rPr lang="en-US" altLang="en-US" sz="2400">
                <a:hlinkClick r:id="rId4"/>
              </a:rPr>
              <a:t>http://www.w3schools.com/sql/sql_join.asp</a:t>
            </a:r>
            <a:endParaRPr lang="en-US" altLang="en-US" sz="2400"/>
          </a:p>
          <a:p>
            <a:pPr lvl="1" eaLnBrk="1" hangingPunct="1">
              <a:defRPr/>
            </a:pPr>
            <a:r>
              <a:rPr lang="en-US" altLang="en-US" sz="2400">
                <a:hlinkClick r:id="rId5"/>
              </a:rPr>
              <a:t>http://en.wikipedia.org/wiki/JOIN</a:t>
            </a:r>
            <a:endParaRPr lang="en-US" altLang="en-US" sz="2400"/>
          </a:p>
          <a:p>
            <a:pPr lvl="1" eaLnBrk="1" hangingPunct="1">
              <a:defRPr/>
            </a:pPr>
            <a:r>
              <a:rPr lang="en-US" altLang="en-US" sz="1800">
                <a:hlinkClick r:id="rId6"/>
              </a:rPr>
              <a:t>http://www.databasejournal.com/sqletc/article.php/26861_1402351_1</a:t>
            </a:r>
            <a:endParaRPr lang="en-US" altLang="en-US" sz="1600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38B8E94F-C080-4E07-9D17-B9D9A475C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DCE1DA-264E-49A4-BA38-20E8C7719017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132098" name="Rectangle 2">
            <a:extLst>
              <a:ext uri="{FF2B5EF4-FFF2-40B4-BE49-F238E27FC236}">
                <a16:creationId xmlns:a16="http://schemas.microsoft.com/office/drawing/2014/main" id="{3FF54467-8DF1-4981-8AFC-DB5301F3FC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800"/>
              <a:t>Query Joins</a:t>
            </a:r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A1C7B81B-092D-4DE2-837E-251EE92BA2C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/>
              <a:t>Why do we need query joins? </a:t>
            </a:r>
          </a:p>
          <a:p>
            <a:pPr lvl="1" eaLnBrk="1" hangingPunct="1">
              <a:defRPr/>
            </a:pPr>
            <a:r>
              <a:rPr lang="en-US" altLang="en-US" sz="2400" b="1" u="sng"/>
              <a:t>View</a:t>
            </a:r>
            <a:r>
              <a:rPr lang="en-US" altLang="en-US" sz="2400"/>
              <a:t> information from two or more separate database tables</a:t>
            </a:r>
          </a:p>
          <a:p>
            <a:pPr eaLnBrk="1" hangingPunct="1">
              <a:defRPr/>
            </a:pPr>
            <a:endParaRPr lang="en-US" altLang="en-US" sz="2800"/>
          </a:p>
        </p:txBody>
      </p:sp>
      <p:sp>
        <p:nvSpPr>
          <p:cNvPr id="132100" name="Rectangle 4">
            <a:extLst>
              <a:ext uri="{FF2B5EF4-FFF2-40B4-BE49-F238E27FC236}">
                <a16:creationId xmlns:a16="http://schemas.microsoft.com/office/drawing/2014/main" id="{D4AE465A-8884-42AF-9230-ADE7E2D860F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/>
              <a:t>Type of query joins</a:t>
            </a:r>
          </a:p>
          <a:p>
            <a:pPr lvl="1" eaLnBrk="1" hangingPunct="1">
              <a:defRPr/>
            </a:pPr>
            <a:r>
              <a:rPr lang="en-US" altLang="en-US" sz="2400"/>
              <a:t>Inner Join </a:t>
            </a:r>
          </a:p>
          <a:p>
            <a:pPr lvl="1" eaLnBrk="1" hangingPunct="1">
              <a:defRPr/>
            </a:pPr>
            <a:r>
              <a:rPr lang="en-US" altLang="en-US" sz="2400"/>
              <a:t>Outer Join </a:t>
            </a:r>
          </a:p>
          <a:p>
            <a:pPr lvl="2" eaLnBrk="1" hangingPunct="1">
              <a:defRPr/>
            </a:pPr>
            <a:r>
              <a:rPr lang="en-US" altLang="en-US" sz="2000"/>
              <a:t>Left Outer Join </a:t>
            </a:r>
          </a:p>
          <a:p>
            <a:pPr lvl="2" eaLnBrk="1" hangingPunct="1">
              <a:defRPr/>
            </a:pPr>
            <a:r>
              <a:rPr lang="en-US" altLang="en-US" sz="2000"/>
              <a:t>Right Outer Join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6AF6F703-F617-46BF-B348-D47C402BE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845EA-841F-444E-8ED4-B82B5CF23B57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7171" name="Picture 8">
            <a:extLst>
              <a:ext uri="{FF2B5EF4-FFF2-40B4-BE49-F238E27FC236}">
                <a16:creationId xmlns:a16="http://schemas.microsoft.com/office/drawing/2014/main" id="{BBA562DE-8CC9-4D3E-916E-375DCB2516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295275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AutoShape 5">
            <a:extLst>
              <a:ext uri="{FF2B5EF4-FFF2-40B4-BE49-F238E27FC236}">
                <a16:creationId xmlns:a16="http://schemas.microsoft.com/office/drawing/2014/main" id="{A2E6667D-8663-453E-95CA-7CF5D632E779}"/>
              </a:ext>
            </a:extLst>
          </p:cNvPr>
          <p:cNvSpPr>
            <a:spLocks/>
          </p:cNvSpPr>
          <p:nvPr/>
        </p:nvSpPr>
        <p:spPr bwMode="auto">
          <a:xfrm>
            <a:off x="4343400" y="1066800"/>
            <a:ext cx="3276600" cy="1447800"/>
          </a:xfrm>
          <a:prstGeom prst="borderCallout2">
            <a:avLst>
              <a:gd name="adj1" fmla="val 7894"/>
              <a:gd name="adj2" fmla="val -2324"/>
              <a:gd name="adj3" fmla="val 7894"/>
              <a:gd name="adj4" fmla="val -10176"/>
              <a:gd name="adj5" fmla="val 67435"/>
              <a:gd name="adj6" fmla="val -42491"/>
            </a:avLst>
          </a:prstGeom>
          <a:solidFill>
            <a:schemeClr val="accent1"/>
          </a:solidFill>
          <a:ln w="25400">
            <a:solidFill>
              <a:schemeClr val="folHlink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/>
              <a:t>Let’s Open Visual Studio .NET 2005</a:t>
            </a:r>
          </a:p>
          <a:p>
            <a:pPr algn="ctr"/>
            <a:r>
              <a:rPr lang="en-US" altLang="en-US"/>
              <a:t>Using Sever Explorer</a:t>
            </a:r>
          </a:p>
          <a:p>
            <a:pPr algn="ctr"/>
            <a:r>
              <a:rPr lang="en-US" altLang="en-US"/>
              <a:t>Add Connection…</a:t>
            </a:r>
          </a:p>
        </p:txBody>
      </p:sp>
      <p:pic>
        <p:nvPicPr>
          <p:cNvPr id="7173" name="Picture 9">
            <a:extLst>
              <a:ext uri="{FF2B5EF4-FFF2-40B4-BE49-F238E27FC236}">
                <a16:creationId xmlns:a16="http://schemas.microsoft.com/office/drawing/2014/main" id="{5161ACE6-8BE2-4A8D-914A-7A118B9C6F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43200"/>
            <a:ext cx="3162300" cy="385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10">
            <a:extLst>
              <a:ext uri="{FF2B5EF4-FFF2-40B4-BE49-F238E27FC236}">
                <a16:creationId xmlns:a16="http://schemas.microsoft.com/office/drawing/2014/main" id="{BE538BFE-3F10-4C13-B2F1-F1DD1FB46E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743200"/>
            <a:ext cx="5457825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5" name="Picture 11">
            <a:extLst>
              <a:ext uri="{FF2B5EF4-FFF2-40B4-BE49-F238E27FC236}">
                <a16:creationId xmlns:a16="http://schemas.microsoft.com/office/drawing/2014/main" id="{202012D0-EEE3-4219-A951-72D342DAA3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219575"/>
            <a:ext cx="2124075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AutoShape 12">
            <a:extLst>
              <a:ext uri="{FF2B5EF4-FFF2-40B4-BE49-F238E27FC236}">
                <a16:creationId xmlns:a16="http://schemas.microsoft.com/office/drawing/2014/main" id="{17FB2B43-8B90-467B-AEC0-89D0790B1E03}"/>
              </a:ext>
            </a:extLst>
          </p:cNvPr>
          <p:cNvSpPr>
            <a:spLocks/>
          </p:cNvSpPr>
          <p:nvPr/>
        </p:nvSpPr>
        <p:spPr bwMode="auto">
          <a:xfrm>
            <a:off x="6172200" y="4267200"/>
            <a:ext cx="2743200" cy="1219200"/>
          </a:xfrm>
          <a:prstGeom prst="borderCallout2">
            <a:avLst>
              <a:gd name="adj1" fmla="val 9375"/>
              <a:gd name="adj2" fmla="val -2778"/>
              <a:gd name="adj3" fmla="val 9375"/>
              <a:gd name="adj4" fmla="val -10301"/>
              <a:gd name="adj5" fmla="val 49088"/>
              <a:gd name="adj6" fmla="val -41435"/>
            </a:avLst>
          </a:prstGeom>
          <a:solidFill>
            <a:schemeClr val="accent1"/>
          </a:solidFill>
          <a:ln w="25400">
            <a:solidFill>
              <a:schemeClr val="folHlink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/>
              <a:t>We just created BestShop.mdf</a:t>
            </a:r>
          </a:p>
          <a:p>
            <a:pPr algn="ctr"/>
            <a:r>
              <a:rPr lang="en-US" altLang="en-US"/>
              <a:t>(mdf =Master Database File)</a:t>
            </a:r>
          </a:p>
        </p:txBody>
      </p:sp>
      <p:sp>
        <p:nvSpPr>
          <p:cNvPr id="7177" name="Text Box 14">
            <a:extLst>
              <a:ext uri="{FF2B5EF4-FFF2-40B4-BE49-F238E27FC236}">
                <a16:creationId xmlns:a16="http://schemas.microsoft.com/office/drawing/2014/main" id="{06F02A2D-38CE-46BC-8CCE-4116DA1F1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28600"/>
            <a:ext cx="457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/>
              <a:t>Add new SQL Database File</a:t>
            </a: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9A73F8C0-2962-4AD2-ABCA-D4F051A2B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97C4CF-51D7-4672-B32B-083F93068B73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9219" name="Picture 17">
            <a:extLst>
              <a:ext uri="{FF2B5EF4-FFF2-40B4-BE49-F238E27FC236}">
                <a16:creationId xmlns:a16="http://schemas.microsoft.com/office/drawing/2014/main" id="{66F1F2E4-4C9B-4BD3-A1E0-F2BBF799C4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19600"/>
            <a:ext cx="32766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16">
            <a:extLst>
              <a:ext uri="{FF2B5EF4-FFF2-40B4-BE49-F238E27FC236}">
                <a16:creationId xmlns:a16="http://schemas.microsoft.com/office/drawing/2014/main" id="{27244CFE-95FD-4F37-B8A4-455DB4411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3276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4">
            <a:extLst>
              <a:ext uri="{FF2B5EF4-FFF2-40B4-BE49-F238E27FC236}">
                <a16:creationId xmlns:a16="http://schemas.microsoft.com/office/drawing/2014/main" id="{2B13392A-864F-4A47-95F6-3C0B6860FD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223837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AutoShape 5">
            <a:extLst>
              <a:ext uri="{FF2B5EF4-FFF2-40B4-BE49-F238E27FC236}">
                <a16:creationId xmlns:a16="http://schemas.microsoft.com/office/drawing/2014/main" id="{3116047B-908A-470A-AB20-3AD9CA159280}"/>
              </a:ext>
            </a:extLst>
          </p:cNvPr>
          <p:cNvSpPr>
            <a:spLocks/>
          </p:cNvSpPr>
          <p:nvPr/>
        </p:nvSpPr>
        <p:spPr bwMode="auto">
          <a:xfrm>
            <a:off x="3352800" y="76200"/>
            <a:ext cx="2743200" cy="838200"/>
          </a:xfrm>
          <a:prstGeom prst="borderCallout2">
            <a:avLst>
              <a:gd name="adj1" fmla="val 13634"/>
              <a:gd name="adj2" fmla="val -2778"/>
              <a:gd name="adj3" fmla="val 13634"/>
              <a:gd name="adj4" fmla="val -9667"/>
              <a:gd name="adj5" fmla="val 123486"/>
              <a:gd name="adj6" fmla="val -38023"/>
            </a:avLst>
          </a:prstGeom>
          <a:solidFill>
            <a:schemeClr val="accent1"/>
          </a:solidFill>
          <a:ln w="25400">
            <a:solidFill>
              <a:schemeClr val="folHlink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/>
              <a:t>Lets add two tables</a:t>
            </a:r>
          </a:p>
          <a:p>
            <a:pPr algn="ctr"/>
            <a:r>
              <a:rPr lang="en-US" altLang="en-US"/>
              <a:t>Customers and Orders</a:t>
            </a:r>
          </a:p>
        </p:txBody>
      </p:sp>
      <p:pic>
        <p:nvPicPr>
          <p:cNvPr id="9223" name="Picture 8">
            <a:extLst>
              <a:ext uri="{FF2B5EF4-FFF2-40B4-BE49-F238E27FC236}">
                <a16:creationId xmlns:a16="http://schemas.microsoft.com/office/drawing/2014/main" id="{B791F83F-9BDB-4541-BF82-C711B14328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1981200"/>
            <a:ext cx="352425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AutoShape 10">
            <a:extLst>
              <a:ext uri="{FF2B5EF4-FFF2-40B4-BE49-F238E27FC236}">
                <a16:creationId xmlns:a16="http://schemas.microsoft.com/office/drawing/2014/main" id="{8EFD8D93-9A90-4313-9055-7A5770B9AE15}"/>
              </a:ext>
            </a:extLst>
          </p:cNvPr>
          <p:cNvSpPr>
            <a:spLocks/>
          </p:cNvSpPr>
          <p:nvPr/>
        </p:nvSpPr>
        <p:spPr bwMode="auto">
          <a:xfrm>
            <a:off x="5029200" y="3505200"/>
            <a:ext cx="2743200" cy="838200"/>
          </a:xfrm>
          <a:prstGeom prst="borderCallout2">
            <a:avLst>
              <a:gd name="adj1" fmla="val 13634"/>
              <a:gd name="adj2" fmla="val -2778"/>
              <a:gd name="adj3" fmla="val 13634"/>
              <a:gd name="adj4" fmla="val -14931"/>
              <a:gd name="adj5" fmla="val -111366"/>
              <a:gd name="adj6" fmla="val -64875"/>
            </a:avLst>
          </a:prstGeom>
          <a:solidFill>
            <a:schemeClr val="accent1"/>
          </a:solidFill>
          <a:ln w="25400">
            <a:solidFill>
              <a:schemeClr val="folHlink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/>
              <a:t>CustomerID is Unique and it is an Identity</a:t>
            </a:r>
          </a:p>
        </p:txBody>
      </p:sp>
      <p:sp>
        <p:nvSpPr>
          <p:cNvPr id="9225" name="Line 9">
            <a:extLst>
              <a:ext uri="{FF2B5EF4-FFF2-40B4-BE49-F238E27FC236}">
                <a16:creationId xmlns:a16="http://schemas.microsoft.com/office/drawing/2014/main" id="{49149317-53D5-4C61-831B-190825544C82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514600"/>
            <a:ext cx="1447800" cy="0"/>
          </a:xfrm>
          <a:prstGeom prst="line">
            <a:avLst/>
          </a:prstGeom>
          <a:noFill/>
          <a:ln w="31750">
            <a:solidFill>
              <a:schemeClr val="folHlink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226" name="Picture 13">
            <a:extLst>
              <a:ext uri="{FF2B5EF4-FFF2-40B4-BE49-F238E27FC236}">
                <a16:creationId xmlns:a16="http://schemas.microsoft.com/office/drawing/2014/main" id="{6A349BA0-5866-4477-83F8-AC97440C0F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425" y="4419600"/>
            <a:ext cx="34575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7" name="Line 14">
            <a:extLst>
              <a:ext uri="{FF2B5EF4-FFF2-40B4-BE49-F238E27FC236}">
                <a16:creationId xmlns:a16="http://schemas.microsoft.com/office/drawing/2014/main" id="{2DABBE87-8656-4D2E-BD29-2FF304D06579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4876800"/>
            <a:ext cx="1447800" cy="0"/>
          </a:xfrm>
          <a:prstGeom prst="line">
            <a:avLst/>
          </a:prstGeom>
          <a:noFill/>
          <a:ln w="31750">
            <a:solidFill>
              <a:schemeClr val="folHlink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AutoShape 15">
            <a:extLst>
              <a:ext uri="{FF2B5EF4-FFF2-40B4-BE49-F238E27FC236}">
                <a16:creationId xmlns:a16="http://schemas.microsoft.com/office/drawing/2014/main" id="{0F0057FC-0314-4EB1-A938-FD6A736376A7}"/>
              </a:ext>
            </a:extLst>
          </p:cNvPr>
          <p:cNvSpPr>
            <a:spLocks/>
          </p:cNvSpPr>
          <p:nvPr/>
        </p:nvSpPr>
        <p:spPr bwMode="auto">
          <a:xfrm>
            <a:off x="5029200" y="5867400"/>
            <a:ext cx="2743200" cy="838200"/>
          </a:xfrm>
          <a:prstGeom prst="borderCallout2">
            <a:avLst>
              <a:gd name="adj1" fmla="val 13634"/>
              <a:gd name="adj2" fmla="val -2778"/>
              <a:gd name="adj3" fmla="val 13634"/>
              <a:gd name="adj4" fmla="val -14931"/>
              <a:gd name="adj5" fmla="val -111366"/>
              <a:gd name="adj6" fmla="val -64875"/>
            </a:avLst>
          </a:prstGeom>
          <a:solidFill>
            <a:schemeClr val="accent1"/>
          </a:solidFill>
          <a:ln w="25400">
            <a:solidFill>
              <a:schemeClr val="folHlink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/>
              <a:t>ProducID is Unique and it is an Identity</a:t>
            </a:r>
          </a:p>
        </p:txBody>
      </p:sp>
      <p:pic>
        <p:nvPicPr>
          <p:cNvPr id="9229" name="Picture 18">
            <a:extLst>
              <a:ext uri="{FF2B5EF4-FFF2-40B4-BE49-F238E27FC236}">
                <a16:creationId xmlns:a16="http://schemas.microsoft.com/office/drawing/2014/main" id="{A4BB4E01-909E-4CB0-916B-04A753F1E0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562600"/>
            <a:ext cx="32385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0" name="Picture 19">
            <a:extLst>
              <a:ext uri="{FF2B5EF4-FFF2-40B4-BE49-F238E27FC236}">
                <a16:creationId xmlns:a16="http://schemas.microsoft.com/office/drawing/2014/main" id="{61DEE8C6-C89A-45B3-A4EE-9C855A50E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0"/>
            <a:ext cx="32480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E0583510-49A7-49C8-996B-4D9178971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B93605-A67C-4C0C-AC98-1E017B348941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11267" name="Picture 4">
            <a:extLst>
              <a:ext uri="{FF2B5EF4-FFF2-40B4-BE49-F238E27FC236}">
                <a16:creationId xmlns:a16="http://schemas.microsoft.com/office/drawing/2014/main" id="{D5B27553-BC3C-4BD2-BFAE-8A7A78B244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76200"/>
            <a:ext cx="22193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AutoShape 5">
            <a:extLst>
              <a:ext uri="{FF2B5EF4-FFF2-40B4-BE49-F238E27FC236}">
                <a16:creationId xmlns:a16="http://schemas.microsoft.com/office/drawing/2014/main" id="{3C4BC0DC-6690-4984-B547-80917A9D1126}"/>
              </a:ext>
            </a:extLst>
          </p:cNvPr>
          <p:cNvSpPr>
            <a:spLocks/>
          </p:cNvSpPr>
          <p:nvPr/>
        </p:nvSpPr>
        <p:spPr bwMode="auto">
          <a:xfrm>
            <a:off x="2895600" y="152400"/>
            <a:ext cx="2743200" cy="838200"/>
          </a:xfrm>
          <a:prstGeom prst="borderCallout2">
            <a:avLst>
              <a:gd name="adj1" fmla="val 13634"/>
              <a:gd name="adj2" fmla="val -2778"/>
              <a:gd name="adj3" fmla="val 13634"/>
              <a:gd name="adj4" fmla="val -8565"/>
              <a:gd name="adj5" fmla="val 99051"/>
              <a:gd name="adj6" fmla="val -32352"/>
            </a:avLst>
          </a:prstGeom>
          <a:solidFill>
            <a:schemeClr val="accent1"/>
          </a:solidFill>
          <a:ln w="25400">
            <a:solidFill>
              <a:schemeClr val="folHlink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/>
              <a:t>We have</a:t>
            </a:r>
          </a:p>
          <a:p>
            <a:pPr algn="ctr"/>
            <a:r>
              <a:rPr lang="en-US" altLang="en-US"/>
              <a:t>CustomerTable and OrderTable</a:t>
            </a:r>
          </a:p>
        </p:txBody>
      </p:sp>
      <p:pic>
        <p:nvPicPr>
          <p:cNvPr id="11269" name="Picture 6">
            <a:extLst>
              <a:ext uri="{FF2B5EF4-FFF2-40B4-BE49-F238E27FC236}">
                <a16:creationId xmlns:a16="http://schemas.microsoft.com/office/drawing/2014/main" id="{81488774-8FCF-4674-88AA-0082AF9879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14600"/>
            <a:ext cx="2390775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7">
            <a:extLst>
              <a:ext uri="{FF2B5EF4-FFF2-40B4-BE49-F238E27FC236}">
                <a16:creationId xmlns:a16="http://schemas.microsoft.com/office/drawing/2014/main" id="{8C423AAF-9A41-4DC9-AD0A-6E7041D608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95800"/>
            <a:ext cx="3305175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AutoShape 9">
            <a:extLst>
              <a:ext uri="{FF2B5EF4-FFF2-40B4-BE49-F238E27FC236}">
                <a16:creationId xmlns:a16="http://schemas.microsoft.com/office/drawing/2014/main" id="{5CBF852F-1A01-49F8-AC6D-0D4ED2E537FA}"/>
              </a:ext>
            </a:extLst>
          </p:cNvPr>
          <p:cNvSpPr>
            <a:spLocks/>
          </p:cNvSpPr>
          <p:nvPr/>
        </p:nvSpPr>
        <p:spPr bwMode="auto">
          <a:xfrm>
            <a:off x="3810000" y="2133600"/>
            <a:ext cx="2743200" cy="838200"/>
          </a:xfrm>
          <a:prstGeom prst="borderCallout2">
            <a:avLst>
              <a:gd name="adj1" fmla="val 13634"/>
              <a:gd name="adj2" fmla="val -2778"/>
              <a:gd name="adj3" fmla="val 13634"/>
              <a:gd name="adj4" fmla="val -11981"/>
              <a:gd name="adj5" fmla="val 216477"/>
              <a:gd name="adj6" fmla="val -49769"/>
            </a:avLst>
          </a:prstGeom>
          <a:solidFill>
            <a:schemeClr val="accent1"/>
          </a:solidFill>
          <a:ln w="25400">
            <a:solidFill>
              <a:schemeClr val="folHlink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/>
              <a:t>Lets add some data to our tables</a:t>
            </a: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9FAF79C6-4BE2-49C9-90C4-27CE16344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B53E3-5C39-4CB6-9180-4007B065C4E6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37220" name="Rectangle 4">
            <a:extLst>
              <a:ext uri="{FF2B5EF4-FFF2-40B4-BE49-F238E27FC236}">
                <a16:creationId xmlns:a16="http://schemas.microsoft.com/office/drawing/2014/main" id="{654CFC13-8667-4D58-9165-F8B9DF6913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Inner Join</a:t>
            </a:r>
          </a:p>
        </p:txBody>
      </p:sp>
      <p:sp>
        <p:nvSpPr>
          <p:cNvPr id="137224" name="Rectangle 8">
            <a:extLst>
              <a:ext uri="{FF2B5EF4-FFF2-40B4-BE49-F238E27FC236}">
                <a16:creationId xmlns:a16="http://schemas.microsoft.com/office/drawing/2014/main" id="{E05D5B4D-7144-47A8-991E-873D833DE3F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19200"/>
            <a:ext cx="42672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/>
              <a:t>An </a:t>
            </a:r>
            <a:r>
              <a:rPr lang="en-US" altLang="en-US" sz="2400">
                <a:solidFill>
                  <a:schemeClr val="folHlink"/>
                </a:solidFill>
              </a:rPr>
              <a:t>inner join</a:t>
            </a:r>
            <a:r>
              <a:rPr lang="en-US" altLang="en-US" sz="2400" i="1"/>
              <a:t> </a:t>
            </a:r>
            <a:r>
              <a:rPr lang="en-US" altLang="en-US" sz="2400"/>
              <a:t>is a join that selects only those records from both database tables that have matching values. </a:t>
            </a:r>
          </a:p>
          <a:p>
            <a:pPr eaLnBrk="1" hangingPunct="1">
              <a:defRPr/>
            </a:pPr>
            <a:r>
              <a:rPr lang="en-US" altLang="en-US" sz="2400"/>
              <a:t>Records with values in the joined field that do not appear in both of the database tables will be </a:t>
            </a:r>
            <a:r>
              <a:rPr lang="en-US" altLang="en-US" sz="2400" b="1" i="1"/>
              <a:t>excluded</a:t>
            </a:r>
            <a:r>
              <a:rPr lang="en-US" altLang="en-US" sz="2400"/>
              <a:t> from the query. </a:t>
            </a:r>
          </a:p>
        </p:txBody>
      </p:sp>
      <p:pic>
        <p:nvPicPr>
          <p:cNvPr id="13317" name="Picture 6" descr="Conceptual diagram of the inner join">
            <a:extLst>
              <a:ext uri="{FF2B5EF4-FFF2-40B4-BE49-F238E27FC236}">
                <a16:creationId xmlns:a16="http://schemas.microsoft.com/office/drawing/2014/main" id="{9757CB21-82BB-4E0A-B3F8-BF83474480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65275"/>
            <a:ext cx="3962400" cy="300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7228" name="Text Box 12">
            <a:extLst>
              <a:ext uri="{FF2B5EF4-FFF2-40B4-BE49-F238E27FC236}">
                <a16:creationId xmlns:a16="http://schemas.microsoft.com/office/drawing/2014/main" id="{408BB057-C3E8-4F19-A0EA-2BA9ABFA8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181600"/>
            <a:ext cx="7086600" cy="10064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20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SELECT</a:t>
            </a:r>
            <a:r>
              <a: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CustomerTable.Name, OrderTable.ProductName</a:t>
            </a:r>
          </a:p>
          <a:p>
            <a:pPr>
              <a:defRPr/>
            </a:pPr>
            <a:r>
              <a:rPr lang="en-US" altLang="en-US" sz="20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FROM</a:t>
            </a:r>
            <a:r>
              <a: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CustomerTable </a:t>
            </a:r>
            <a:r>
              <a:rPr lang="en-US" altLang="en-US" sz="20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INNER JOIN </a:t>
            </a:r>
            <a:r>
              <a: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OrderTable</a:t>
            </a:r>
          </a:p>
          <a:p>
            <a:pPr>
              <a:defRPr/>
            </a:pPr>
            <a:r>
              <a:rPr lang="en-US" altLang="en-US" sz="20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</a:t>
            </a:r>
            <a:r>
              <a: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CustomerTable.CustomerID = OrderTable.CustomerID</a:t>
            </a: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91E8D173-9F8B-40F0-AA2D-16E180FC9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D73A4B-6DA6-4567-9EF9-2B0063231A57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40293" name="Text Box 5">
            <a:extLst>
              <a:ext uri="{FF2B5EF4-FFF2-40B4-BE49-F238E27FC236}">
                <a16:creationId xmlns:a16="http://schemas.microsoft.com/office/drawing/2014/main" id="{3A11BADE-49E2-46AE-96AB-858E3C38C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762000"/>
            <a:ext cx="3352800" cy="356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alt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</a:t>
            </a:r>
            <a:r>
              <a:rPr lang="en-US" alt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INNER JOIN</a:t>
            </a:r>
            <a:r>
              <a:rPr lang="en-US" alt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returns all rows from both tables where there is a match. 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alt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If there are rows in CustomerTable that do not have matches in OrderTable, those rows will </a:t>
            </a:r>
            <a:r>
              <a:rPr lang="en-US" alt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not</a:t>
            </a:r>
            <a:r>
              <a:rPr lang="en-US" alt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be listed.</a:t>
            </a:r>
          </a:p>
        </p:txBody>
      </p:sp>
      <p:sp>
        <p:nvSpPr>
          <p:cNvPr id="140294" name="Rectangle 6">
            <a:extLst>
              <a:ext uri="{FF2B5EF4-FFF2-40B4-BE49-F238E27FC236}">
                <a16:creationId xmlns:a16="http://schemas.microsoft.com/office/drawing/2014/main" id="{F0074451-124B-46FC-A207-5090D8D93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/>
              <a:t>Inner Join Query Result</a:t>
            </a:r>
          </a:p>
        </p:txBody>
      </p:sp>
      <p:pic>
        <p:nvPicPr>
          <p:cNvPr id="15365" name="Picture 8">
            <a:extLst>
              <a:ext uri="{FF2B5EF4-FFF2-40B4-BE49-F238E27FC236}">
                <a16:creationId xmlns:a16="http://schemas.microsoft.com/office/drawing/2014/main" id="{3DB7A8D0-DDD7-4A15-96A2-0773801521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85800"/>
            <a:ext cx="4600575" cy="522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6" name="AutoShape 9">
            <a:extLst>
              <a:ext uri="{FF2B5EF4-FFF2-40B4-BE49-F238E27FC236}">
                <a16:creationId xmlns:a16="http://schemas.microsoft.com/office/drawing/2014/main" id="{B73F0539-5ACC-40C0-9CD0-6414FDEA560E}"/>
              </a:ext>
            </a:extLst>
          </p:cNvPr>
          <p:cNvSpPr>
            <a:spLocks/>
          </p:cNvSpPr>
          <p:nvPr/>
        </p:nvSpPr>
        <p:spPr bwMode="auto">
          <a:xfrm>
            <a:off x="5410200" y="4495800"/>
            <a:ext cx="2895600" cy="914400"/>
          </a:xfrm>
          <a:prstGeom prst="borderCallout2">
            <a:avLst>
              <a:gd name="adj1" fmla="val 12500"/>
              <a:gd name="adj2" fmla="val -2630"/>
              <a:gd name="adj3" fmla="val 12500"/>
              <a:gd name="adj4" fmla="val -21162"/>
              <a:gd name="adj5" fmla="val -7986"/>
              <a:gd name="adj6" fmla="val -97148"/>
            </a:avLst>
          </a:prstGeom>
          <a:solidFill>
            <a:schemeClr val="accent1"/>
          </a:solidFill>
          <a:ln w="25400">
            <a:solidFill>
              <a:schemeClr val="folHlink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/>
              <a:t>We see ONLY matching values</a:t>
            </a:r>
          </a:p>
        </p:txBody>
      </p:sp>
      <p:sp>
        <p:nvSpPr>
          <p:cNvPr id="140298" name="Text Box 10">
            <a:extLst>
              <a:ext uri="{FF2B5EF4-FFF2-40B4-BE49-F238E27FC236}">
                <a16:creationId xmlns:a16="http://schemas.microsoft.com/office/drawing/2014/main" id="{AD18DD6F-D137-4B60-934B-C592D84E6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943600"/>
            <a:ext cx="7086600" cy="8255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en-US" sz="16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SELECT</a:t>
            </a:r>
            <a:r>
              <a:rPr lang="en-US" altLang="en-US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 CustomerTable.Name, OrderTable.ProductName</a:t>
            </a:r>
          </a:p>
          <a:p>
            <a:pPr algn="ctr">
              <a:defRPr/>
            </a:pPr>
            <a:r>
              <a:rPr lang="en-US" altLang="en-US" sz="16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FROM</a:t>
            </a:r>
            <a:r>
              <a:rPr lang="en-US" altLang="en-US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 CustomerTable </a:t>
            </a:r>
            <a:r>
              <a:rPr lang="en-US" altLang="en-US" sz="16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INNER JOIN </a:t>
            </a:r>
            <a:r>
              <a:rPr lang="en-US" altLang="en-US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OrderTable </a:t>
            </a:r>
          </a:p>
          <a:p>
            <a:pPr algn="ctr">
              <a:defRPr/>
            </a:pPr>
            <a:r>
              <a:rPr lang="en-US" altLang="en-US" sz="16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</a:t>
            </a:r>
            <a:r>
              <a:rPr lang="en-US" altLang="en-US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 CustomerTable.CustomerID = OrderTable.CustomerID</a:t>
            </a: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0BC125F3-2B9D-41C6-ACB4-945DF6051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6D86A3-0A34-49D5-8EAE-9AA598EF1AFE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41314" name="Rectangle 2">
            <a:extLst>
              <a:ext uri="{FF2B5EF4-FFF2-40B4-BE49-F238E27FC236}">
                <a16:creationId xmlns:a16="http://schemas.microsoft.com/office/drawing/2014/main" id="{7CAED63C-7702-4D19-807B-0579756DA27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/>
              <a:t>Outer Join</a:t>
            </a:r>
          </a:p>
        </p:txBody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79F9CB26-837D-43FE-833E-6581FF2F888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90600"/>
            <a:ext cx="8229600" cy="121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/>
              <a:t>An </a:t>
            </a:r>
            <a:r>
              <a:rPr lang="en-US" altLang="en-US" sz="2400">
                <a:solidFill>
                  <a:schemeClr val="folHlink"/>
                </a:solidFill>
              </a:rPr>
              <a:t>outer join</a:t>
            </a:r>
            <a:r>
              <a:rPr lang="en-US" altLang="en-US" sz="2400" i="1"/>
              <a:t> </a:t>
            </a:r>
            <a:r>
              <a:rPr lang="en-US" altLang="en-US" sz="2400"/>
              <a:t>selects all of the records from one database table and only those records in the second table that have matching values in the joined field. </a:t>
            </a:r>
          </a:p>
        </p:txBody>
      </p:sp>
      <p:sp>
        <p:nvSpPr>
          <p:cNvPr id="141319" name="Text Box 7">
            <a:extLst>
              <a:ext uri="{FF2B5EF4-FFF2-40B4-BE49-F238E27FC236}">
                <a16:creationId xmlns:a16="http://schemas.microsoft.com/office/drawing/2014/main" id="{3B60D24B-9EEE-4181-A4B1-2B43B3008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0413"/>
            <a:ext cx="3657600" cy="91598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In a </a:t>
            </a:r>
            <a:r>
              <a:rPr lang="en-US" altLang="en-US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left outer join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the selected records will include all of the records in the first database table. </a:t>
            </a:r>
            <a:endParaRPr lang="en-US" altLang="en-US"/>
          </a:p>
        </p:txBody>
      </p:sp>
      <p:pic>
        <p:nvPicPr>
          <p:cNvPr id="17414" name="Picture 10" descr="Conceptual diagram details the Left Outer Join">
            <a:extLst>
              <a:ext uri="{FF2B5EF4-FFF2-40B4-BE49-F238E27FC236}">
                <a16:creationId xmlns:a16="http://schemas.microsoft.com/office/drawing/2014/main" id="{D004A5AD-3AB0-403D-8E0C-52300FE3DC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09800"/>
            <a:ext cx="2971800" cy="225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12" descr="Conceptual diagram of a Right Outer Join">
            <a:extLst>
              <a:ext uri="{FF2B5EF4-FFF2-40B4-BE49-F238E27FC236}">
                <a16:creationId xmlns:a16="http://schemas.microsoft.com/office/drawing/2014/main" id="{6CBC8358-EAA3-4055-87C1-690C6ACFD1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209800"/>
            <a:ext cx="2971800" cy="225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1325" name="Text Box 13">
            <a:extLst>
              <a:ext uri="{FF2B5EF4-FFF2-40B4-BE49-F238E27FC236}">
                <a16:creationId xmlns:a16="http://schemas.microsoft.com/office/drawing/2014/main" id="{516CC6B2-80A6-479F-8C17-75009DCB4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570413"/>
            <a:ext cx="3657600" cy="91598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In a </a:t>
            </a:r>
            <a:r>
              <a:rPr lang="en-US" altLang="en-US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right outer join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the selected records will include all records of the second database table.</a:t>
            </a:r>
          </a:p>
        </p:txBody>
      </p:sp>
      <p:sp>
        <p:nvSpPr>
          <p:cNvPr id="17417" name="Text Box 14">
            <a:extLst>
              <a:ext uri="{FF2B5EF4-FFF2-40B4-BE49-F238E27FC236}">
                <a16:creationId xmlns:a16="http://schemas.microsoft.com/office/drawing/2014/main" id="{77FE5BFB-E0B1-4BA1-9DFA-A31D0B2E2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591175"/>
            <a:ext cx="5791200" cy="11906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/>
              <a:t>SYNTAX</a:t>
            </a:r>
          </a:p>
          <a:p>
            <a:r>
              <a:rPr lang="en-US" altLang="en-US">
                <a:solidFill>
                  <a:schemeClr val="folHlink"/>
                </a:solidFill>
              </a:rPr>
              <a:t>SELECT</a:t>
            </a:r>
            <a:r>
              <a:rPr lang="en-US" altLang="en-US"/>
              <a:t> field1, field2, field3 </a:t>
            </a:r>
          </a:p>
          <a:p>
            <a:r>
              <a:rPr lang="en-US" altLang="en-US">
                <a:solidFill>
                  <a:schemeClr val="folHlink"/>
                </a:solidFill>
              </a:rPr>
              <a:t>FROM</a:t>
            </a:r>
            <a:r>
              <a:rPr lang="en-US" altLang="en-US"/>
              <a:t> first_table </a:t>
            </a:r>
            <a:r>
              <a:rPr lang="en-US" altLang="en-US">
                <a:solidFill>
                  <a:schemeClr val="folHlink"/>
                </a:solidFill>
              </a:rPr>
              <a:t>LEFT JOIN</a:t>
            </a:r>
            <a:r>
              <a:rPr lang="en-US" altLang="en-US"/>
              <a:t> second_table </a:t>
            </a:r>
          </a:p>
          <a:p>
            <a:r>
              <a:rPr lang="en-US" altLang="en-US">
                <a:solidFill>
                  <a:schemeClr val="folHlink"/>
                </a:solidFill>
              </a:rPr>
              <a:t>ON</a:t>
            </a:r>
            <a:r>
              <a:rPr lang="en-US" altLang="en-US"/>
              <a:t> first_table.keyfield = second_table.foreign_keyfield </a:t>
            </a: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FF9C957B-4E68-4FBF-A0A9-8CCF5FFA2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14DAE0-4D81-4F61-BD2E-1CE277016816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19459" name="Picture 5">
            <a:extLst>
              <a:ext uri="{FF2B5EF4-FFF2-40B4-BE49-F238E27FC236}">
                <a16:creationId xmlns:a16="http://schemas.microsoft.com/office/drawing/2014/main" id="{D0B417CE-D0E0-471B-AD64-DE93C3970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19200"/>
            <a:ext cx="4600575" cy="544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2343" name="Text Box 7">
            <a:extLst>
              <a:ext uri="{FF2B5EF4-FFF2-40B4-BE49-F238E27FC236}">
                <a16:creationId xmlns:a16="http://schemas.microsoft.com/office/drawing/2014/main" id="{EB8500DA-F26E-4081-9490-87DD5517A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4163" y="150813"/>
            <a:ext cx="6142037" cy="91598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SELECT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CustomerTable.Name, OrderTable.ProductName</a:t>
            </a:r>
          </a:p>
          <a:p>
            <a:pPr>
              <a:defRPr/>
            </a:pPr>
            <a:r>
              <a:rPr lang="en-US" altLang="en-US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FROM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CustomerTable </a:t>
            </a:r>
            <a:r>
              <a:rPr lang="en-US" altLang="en-US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LEFT OUTER JOIN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OrderTable </a:t>
            </a:r>
          </a:p>
          <a:p>
            <a:pPr>
              <a:defRPr/>
            </a:pPr>
            <a:r>
              <a:rPr lang="en-US" altLang="en-US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CustomerTable.CustomerID = OrderTable.CustomerID</a:t>
            </a:r>
          </a:p>
        </p:txBody>
      </p:sp>
      <p:sp>
        <p:nvSpPr>
          <p:cNvPr id="19461" name="AutoShape 8">
            <a:extLst>
              <a:ext uri="{FF2B5EF4-FFF2-40B4-BE49-F238E27FC236}">
                <a16:creationId xmlns:a16="http://schemas.microsoft.com/office/drawing/2014/main" id="{83963B2B-AD67-45C3-BA8E-45C87D598FE7}"/>
              </a:ext>
            </a:extLst>
          </p:cNvPr>
          <p:cNvSpPr>
            <a:spLocks/>
          </p:cNvSpPr>
          <p:nvPr/>
        </p:nvSpPr>
        <p:spPr bwMode="auto">
          <a:xfrm>
            <a:off x="5562600" y="1295400"/>
            <a:ext cx="2895600" cy="914400"/>
          </a:xfrm>
          <a:prstGeom prst="borderCallout2">
            <a:avLst>
              <a:gd name="adj1" fmla="val 12500"/>
              <a:gd name="adj2" fmla="val -2630"/>
              <a:gd name="adj3" fmla="val 12500"/>
              <a:gd name="adj4" fmla="val -25111"/>
              <a:gd name="adj5" fmla="val 369273"/>
              <a:gd name="adj6" fmla="val -117269"/>
            </a:avLst>
          </a:prstGeom>
          <a:solidFill>
            <a:schemeClr val="accent1"/>
          </a:solidFill>
          <a:ln w="25400">
            <a:solidFill>
              <a:schemeClr val="folHlink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/>
              <a:t>NULL values also appears</a:t>
            </a:r>
          </a:p>
        </p:txBody>
      </p:sp>
      <p:sp>
        <p:nvSpPr>
          <p:cNvPr id="142345" name="Text Box 9">
            <a:extLst>
              <a:ext uri="{FF2B5EF4-FFF2-40B4-BE49-F238E27FC236}">
                <a16:creationId xmlns:a16="http://schemas.microsoft.com/office/drawing/2014/main" id="{17399398-BCEE-4B27-BECD-EE34DF72FA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362200"/>
            <a:ext cx="3886200" cy="25638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The </a:t>
            </a:r>
            <a:r>
              <a:rPr lang="en-US" altLang="en-US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LEFT OUTER JOIN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returns all the rows from the first table (CustomerTable), even if there are no matches in the second table (OrderTable). </a:t>
            </a:r>
          </a:p>
          <a:p>
            <a:pPr>
              <a:buFontTx/>
              <a:buChar char="•"/>
              <a:defRPr/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If there are rows in CustomerTable</a:t>
            </a:r>
            <a:r>
              <a:rPr lang="en-US" altLang="en-US"/>
              <a:t>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that do not have matches in OrderTable, those rows 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also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will be listed.</a:t>
            </a:r>
            <a:r>
              <a:rPr lang="en-US" altLang="en-US"/>
              <a:t> </a:t>
            </a:r>
          </a:p>
        </p:txBody>
      </p:sp>
      <p:pic>
        <p:nvPicPr>
          <p:cNvPr id="19463" name="Picture 10">
            <a:extLst>
              <a:ext uri="{FF2B5EF4-FFF2-40B4-BE49-F238E27FC236}">
                <a16:creationId xmlns:a16="http://schemas.microsoft.com/office/drawing/2014/main" id="{14492906-9667-44CE-9927-7AFD37DE4D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225" y="5105400"/>
            <a:ext cx="2390775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2084</TotalTime>
  <Words>583</Words>
  <Application>Microsoft Office PowerPoint</Application>
  <PresentationFormat>On-screen Show (4:3)</PresentationFormat>
  <Paragraphs>86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Tahoma</vt:lpstr>
      <vt:lpstr>Arial</vt:lpstr>
      <vt:lpstr>Wingdings</vt:lpstr>
      <vt:lpstr>Times New Roman</vt:lpstr>
      <vt:lpstr>Textured</vt:lpstr>
      <vt:lpstr>SQL Query Joins  ASP.Net 2.0 – Visual Studio 2005</vt:lpstr>
      <vt:lpstr>Query Joins</vt:lpstr>
      <vt:lpstr>PowerPoint Presentation</vt:lpstr>
      <vt:lpstr>PowerPoint Presentation</vt:lpstr>
      <vt:lpstr>PowerPoint Presentation</vt:lpstr>
      <vt:lpstr>Inner Join</vt:lpstr>
      <vt:lpstr>PowerPoint Presentation</vt:lpstr>
      <vt:lpstr>Outer Join</vt:lpstr>
      <vt:lpstr>PowerPoint Presentation</vt:lpstr>
      <vt:lpstr>PowerPoint Presentation</vt:lpstr>
      <vt:lpstr>End of Presentation</vt:lpstr>
    </vt:vector>
  </TitlesOfParts>
  <Manager/>
  <Company>Syracuse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Application with SQL</dc:title>
  <dc:subject/>
  <dc:creator>Murat Gungor</dc:creator>
  <cp:keywords/>
  <dc:description/>
  <cp:lastModifiedBy>James Fawcett</cp:lastModifiedBy>
  <cp:revision>95</cp:revision>
  <cp:lastPrinted>1601-01-01T00:00:00Z</cp:lastPrinted>
  <dcterms:created xsi:type="dcterms:W3CDTF">2006-06-20T03:49:09Z</dcterms:created>
  <dcterms:modified xsi:type="dcterms:W3CDTF">2019-01-09T20:34:44Z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TC010902901033</vt:lpwstr>
  </property>
</Properties>
</file>