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22"/>
  </p:notesMasterIdLst>
  <p:sldIdLst>
    <p:sldId id="256" r:id="rId2"/>
    <p:sldId id="271" r:id="rId3"/>
    <p:sldId id="257" r:id="rId4"/>
    <p:sldId id="259" r:id="rId5"/>
    <p:sldId id="270" r:id="rId6"/>
    <p:sldId id="272" r:id="rId7"/>
    <p:sldId id="273" r:id="rId8"/>
    <p:sldId id="274" r:id="rId9"/>
    <p:sldId id="268" r:id="rId10"/>
    <p:sldId id="269" r:id="rId11"/>
    <p:sldId id="258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5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D91E9A7-EFF7-4913-83BE-223AFC6A49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D9D2560-7D82-49FD-911B-8D01A3D8045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2F9C219E-838B-41ED-A2D1-650B98DC148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9B5E5AA1-C440-4355-B12D-B4132772A1F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44A77189-AA27-4930-B6FA-ED128D00A4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144AAFC3-E02D-4AF3-BC94-5A35542BC8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13B7222-784E-41F6-B5AD-9BB6D525C0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8EBBABEC-8553-4EBB-B449-02359C9CAA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FE4A659-3117-4DF3-B490-4A8C2E4755B8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AC1F8B5-AF68-4FA8-A02B-ECD3960A06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9F0ED50-485F-457F-9A50-530750D2E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B1849527-E731-4461-A892-CD516D9850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A267E0F-F6F3-404A-A1D2-821D81841B0D}" type="slidenum">
              <a:rPr lang="en-US" altLang="en-US">
                <a:latin typeface="Arial" panose="020B0604020202020204" pitchFamily="34" charset="0"/>
              </a:rPr>
              <a:pPr/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8341638-E42B-4547-AD83-98AA86138DF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40084648-E6AD-4E5D-8E2F-02064DF55C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DAC495B-EB2E-4D8B-840B-ADD7AB70DD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F48C740-1CD2-4251-9936-180817ACE813}" type="slidenum">
              <a:rPr lang="en-US" altLang="en-US">
                <a:latin typeface="Arial" panose="020B0604020202020204" pitchFamily="34" charset="0"/>
              </a:rPr>
              <a:pPr/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D0D061-7468-4C1B-B1FE-9E7729449B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3C13D268-EB91-4F28-83DE-BF5CEE1737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1751B123-0DA8-46A9-85B0-B05E255DE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B76FF8F-0747-4B00-8AD5-4ECA99794BD7}" type="slidenum">
              <a:rPr lang="en-US" altLang="en-US">
                <a:latin typeface="Arial" panose="020B0604020202020204" pitchFamily="34" charset="0"/>
              </a:rPr>
              <a:pPr/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385DB58-B7BC-4007-B4CE-E893A385A55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B39DB18-31E2-411E-BA02-55D545F0D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D86FBFC6-79F8-41BF-B061-7278FA752C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08492E9-1D27-4EA9-919E-86AAC4DFC873}" type="slidenum">
              <a:rPr lang="en-US" altLang="en-US">
                <a:latin typeface="Arial" panose="020B0604020202020204" pitchFamily="34" charset="0"/>
              </a:rPr>
              <a:pPr/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EFF3D95-4674-45DA-A913-41211AA09F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EB4DA8C7-BEDF-4FDA-BE8B-D1B736EC7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EA7F4B4-DE5C-4FF7-B761-D8F7D322A8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26512E0C-4520-465D-91C2-E0AAF0C224D6}" type="slidenum">
              <a:rPr lang="en-US" altLang="en-US">
                <a:latin typeface="Arial" panose="020B0604020202020204" pitchFamily="34" charset="0"/>
              </a:rPr>
              <a:pPr/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A28F7FC-B9E8-4C09-A78D-C248B6DA02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0261F76-F302-4B93-A721-BC22475CE7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ADD52BD4-5812-4F1A-B870-1308FD1CF9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7ADD9B6-6138-481E-A2C8-B042C7BDE9D2}" type="slidenum">
              <a:rPr lang="en-US" altLang="en-US">
                <a:latin typeface="Arial" panose="020B0604020202020204" pitchFamily="34" charset="0"/>
              </a:rPr>
              <a:pPr/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648DAB3-EF57-4997-91BD-97C6B7B553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D8BB7FC1-2D14-41A5-B89B-26E246CC44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B463E176-ECE7-4211-A777-D2942A550E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ABB27A9C-1B8A-4C79-86D8-8220BBBEA13C}" type="slidenum">
              <a:rPr lang="en-US" altLang="en-US">
                <a:latin typeface="Arial" panose="020B0604020202020204" pitchFamily="34" charset="0"/>
              </a:rPr>
              <a:pPr/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F61A0E1-7105-45FF-AF4C-25642BF693B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89161E3-93D2-4528-B7D9-FDE8B86DC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B73496F6-63B7-4E6D-AB04-81FF316742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6288CA4-46EF-48ED-B38D-26B567C48E0A}" type="slidenum">
              <a:rPr lang="en-US" altLang="en-US">
                <a:latin typeface="Arial" panose="020B0604020202020204" pitchFamily="34" charset="0"/>
              </a:rPr>
              <a:pPr/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1D4BC67-1792-4904-AADB-65905B4C37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9C44845-424C-4B7B-85F6-DBF2C1D130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214340D-2D96-4CE3-9BD2-BCE0311291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99039F7-C455-49F9-82CE-4D14978DA4D0}" type="slidenum">
              <a:rPr lang="en-US" altLang="en-US">
                <a:latin typeface="Arial" panose="020B0604020202020204" pitchFamily="34" charset="0"/>
              </a:rPr>
              <a:pPr/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D4292C7A-A8AF-482F-8F53-5CAACFA576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A05E36D-1621-4321-850E-C72D14FB7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276E2BB-FDA1-4E2E-B197-68A13CB1B1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1FFE5E8-E89A-45C9-B4CB-040D258794DB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68D0AE11-2BD6-4782-8B16-CF8EABEDA6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45D4084-5D57-4EAF-A541-BF96AA5F3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F25E8C9-E0A0-4604-AD41-38A08C42A3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330FE6BD-38BE-46B8-9165-B4432933F3B5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CBD0B03-7239-4D7D-BCC0-FD36BB50EF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4ECDC0D-4973-449F-9EE2-E6B40127C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DEBC2533-0094-47DF-96B1-DAD61FCD7D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47EA82A-A75A-4B27-AB9A-51309C92BC33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1E60208-DABC-4D0A-98CB-1D4569E65B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46F444C-B393-4F09-9CE3-2E3680B0C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A4DFB45-DF47-4F57-9538-F9FF470B5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E0F9525-B7A4-43CE-8F4E-7ED651F9CBBD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1266C863-EAF5-41BA-AADA-2DE8051E72E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3F39E72-B5B7-4714-8119-5C6891D0D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249F0CB-E0CD-428C-862A-5C5A4F1FF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D5D25D8-4ED4-4013-9CB4-26B1C5CBAF58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E342B454-39C8-49C9-BAD0-5749C33F84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8A5D7D4A-F095-411D-B090-F5AC6B1AEF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AF9BDFEF-5B27-4AEC-9438-035919B08C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F727007-ECBE-4B07-B1F3-0DB845B63396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A924CDE-9A58-43C0-BE94-17EE0E6EA8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76348E9A-4473-48C0-908A-00CB99E80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E49161E-8E30-437C-82D6-8B7203DE7E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CDC50D8-83B4-4090-B746-3C90A19961E5}" type="slidenum">
              <a:rPr lang="en-US" altLang="en-US">
                <a:latin typeface="Arial" panose="020B0604020202020204" pitchFamily="34" charset="0"/>
              </a:rPr>
              <a:pPr/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CD2C969-6D95-42AE-B12E-1B5EFDB9E04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2084714-F5FC-46CA-97D1-92BB24BCD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E1A4B80D-89AE-4D45-9607-10CC04F010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52269E3-6274-4B3B-A647-B7F14EBDA19B}" type="slidenum">
              <a:rPr lang="en-US" altLang="en-US">
                <a:latin typeface="Arial" panose="020B0604020202020204" pitchFamily="34" charset="0"/>
              </a:rPr>
              <a:pPr/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B7CF06C-8932-4B3F-B4E6-F82B0CC254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E14279BF-1520-4C66-91EC-A6666AA610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52567E2B-CDFC-41AB-A40F-27629E7A2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867B42-5472-42AB-8A17-06BA470D6404}" type="slidenum">
              <a:rPr lang="en-US" altLang="en-US">
                <a:latin typeface="Arial" panose="020B0604020202020204" pitchFamily="34" charset="0"/>
              </a:rPr>
              <a:pPr/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A60A37D-5EC5-4CFA-8C0C-776E5CFF42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6EF0EB9E-6BB0-48E7-9548-AEF29EA62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3F769DA-F607-4DBA-BD87-0CE7969EA65B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16569C6D-09CC-44A8-AD7D-7D99ABE71B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>
                <a:extLst>
                  <a:ext uri="{FF2B5EF4-FFF2-40B4-BE49-F238E27FC236}">
                    <a16:creationId xmlns:a16="http://schemas.microsoft.com/office/drawing/2014/main" id="{770A7F77-8041-48E4-B4C9-E56E669EFD4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2D6A32D0-38E8-48FD-A825-833F8DC7221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E6DCD82-E3E0-4AD1-A584-C80070F8AD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12F3F147-0A0B-43BA-ADBF-5EE2939575B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AD2DD9E-54EC-4D9B-AE21-7205C90B9C3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587901BB-103B-4B96-A1EF-D7DEE3C5E7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>
                <a:extLst>
                  <a:ext uri="{FF2B5EF4-FFF2-40B4-BE49-F238E27FC236}">
                    <a16:creationId xmlns:a16="http://schemas.microsoft.com/office/drawing/2014/main" id="{B940BB95-B67C-48D0-BF98-8C30F3D5D7B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1" name="Freeform 11">
                <a:extLst>
                  <a:ext uri="{FF2B5EF4-FFF2-40B4-BE49-F238E27FC236}">
                    <a16:creationId xmlns:a16="http://schemas.microsoft.com/office/drawing/2014/main" id="{57ED7E8A-AA64-4EB8-A5B5-5051D57E724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2" name="Freeform 12">
                <a:extLst>
                  <a:ext uri="{FF2B5EF4-FFF2-40B4-BE49-F238E27FC236}">
                    <a16:creationId xmlns:a16="http://schemas.microsoft.com/office/drawing/2014/main" id="{E66737F6-1C9D-49A2-8366-6711207F2BF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3" name="Freeform 13">
                <a:extLst>
                  <a:ext uri="{FF2B5EF4-FFF2-40B4-BE49-F238E27FC236}">
                    <a16:creationId xmlns:a16="http://schemas.microsoft.com/office/drawing/2014/main" id="{B2203BF7-9F19-4986-91DD-E6ACA551CCA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4" name="Freeform 14">
                <a:extLst>
                  <a:ext uri="{FF2B5EF4-FFF2-40B4-BE49-F238E27FC236}">
                    <a16:creationId xmlns:a16="http://schemas.microsoft.com/office/drawing/2014/main" id="{DDF3C0B9-3AEC-4BDF-919B-0D2D8982B7F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15" name="Freeform 15">
                <a:extLst>
                  <a:ext uri="{FF2B5EF4-FFF2-40B4-BE49-F238E27FC236}">
                    <a16:creationId xmlns:a16="http://schemas.microsoft.com/office/drawing/2014/main" id="{C03520DB-79EF-4476-B878-83638B242ECE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70672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0673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>
            <a:extLst>
              <a:ext uri="{FF2B5EF4-FFF2-40B4-BE49-F238E27FC236}">
                <a16:creationId xmlns:a16="http://schemas.microsoft.com/office/drawing/2014/main" id="{529A29DD-63A4-4896-9A92-C8C2E93BC6B1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E0A00FD7-3221-450C-B9E0-7D9B2F73E3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>
            <a:extLst>
              <a:ext uri="{FF2B5EF4-FFF2-40B4-BE49-F238E27FC236}">
                <a16:creationId xmlns:a16="http://schemas.microsoft.com/office/drawing/2014/main" id="{8DB120E1-7DC7-4589-B8EB-4E5427A58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FF231B-6E08-4484-BEE1-77EBD879F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74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919CE455-2791-4AB6-9997-187F932074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199E3E3-2836-4A3A-AA96-6456DDC82F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7466B1F-28C5-44BB-8FD8-D917A47818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75EF10-D6F4-4145-BD78-EC1C2BB14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066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AE95D11D-6AD8-4E9E-92A7-79E896BE79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42A7A17C-1DC8-4CBB-86FC-339740F572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A6251A1-4373-4CEB-9403-163637C174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E82DC-7C1C-49CF-A38D-24D6D38E2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678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41159F78-9BEB-45C8-82D8-B379CE84C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8D493CD0-0B1F-43F8-AC57-F703B1A3A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294D413-0706-49B6-B474-D7F304249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69BF7-D9CF-4BA0-8DCC-4D52065A40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63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3938CE6-CFBA-4DE3-9C25-D9CDA5D971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9A669E35-04E8-4869-AF79-6F76BC8CC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AA98CF4-A1FD-4230-8738-6367DA8FF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658EEC-D6F3-4631-9FB0-058189114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77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E54A58ED-DE56-4EA2-A652-87168AB14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18C6587-594D-4F91-BF26-34FDE6AD64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14F6344-6B71-4685-952C-C7AABE9FED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0F31B-7D2D-4ADC-94E0-D38E6460D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23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227977A4-C0E3-4696-8A6E-3B35654F07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D323A522-C14E-4735-8B80-280DE8BE73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C7B611A-62EA-452F-AD6B-C348BB799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6BEE9-FAC0-4BE3-AAF0-DF13C1B5D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9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45D4D8FC-3871-4043-AED8-04031BA6D8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ECCE4855-27CB-4BF5-9404-D656382EF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62FC8FFD-8512-46BD-8C80-572699470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02A60-DDF2-4D7A-8A24-9740FB25D6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43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E97B836A-F553-4FDB-9E6A-BE2454B14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34CEEFC0-7074-4788-8D8A-5485A2555B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4E31CD2-8E55-44CD-BF65-C8762A79B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78915-57D5-4A3F-883A-159E697DD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69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8154E7C-54F7-4B3A-B849-1BC1FA3DD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74BAF57A-A610-4989-BBD6-20ECAC7D59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50D5A7A-E16A-4E0F-AE44-DDB59AE24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A387E-A505-4EF0-B5FF-2C4657634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818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7E37901-5F21-4BCF-B630-4E2A561A4A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E8879BA-5DB9-4D10-8F3F-0724071665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C8167BFC-EFE5-4D04-8C12-AB1D924B9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5AF42-C89F-4399-A2DD-9862A0A9B5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22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4D337E3-BC82-46CE-91C4-6DEC54AAD7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048620A2-E8C6-4017-A550-88D7B7E8B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318D5C00-3AEE-4D77-B0EB-80C12B3EDE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0DE613-ECD1-4085-97D6-8430E8EF5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91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217C29F9-F329-407D-8D00-05B04A96F7F2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9635" name="Freeform 3">
              <a:extLst>
                <a:ext uri="{FF2B5EF4-FFF2-40B4-BE49-F238E27FC236}">
                  <a16:creationId xmlns:a16="http://schemas.microsoft.com/office/drawing/2014/main" id="{0224FF8A-27D4-49C6-9D1F-95901FB5B1A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sp>
          <p:nvSpPr>
            <p:cNvPr id="69636" name="Freeform 4">
              <a:extLst>
                <a:ext uri="{FF2B5EF4-FFF2-40B4-BE49-F238E27FC236}">
                  <a16:creationId xmlns:a16="http://schemas.microsoft.com/office/drawing/2014/main" id="{38ACD3E8-1CC1-40BD-AB84-54DBD318D1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</a:endParaRPr>
            </a:p>
          </p:txBody>
        </p:sp>
        <p:grpSp>
          <p:nvGrpSpPr>
            <p:cNvPr id="2058" name="Group 5">
              <a:extLst>
                <a:ext uri="{FF2B5EF4-FFF2-40B4-BE49-F238E27FC236}">
                  <a16:creationId xmlns:a16="http://schemas.microsoft.com/office/drawing/2014/main" id="{2B0FBAE9-E9B3-4CC1-97B3-DC67E2C16BB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9638" name="Freeform 6">
                <a:extLst>
                  <a:ext uri="{FF2B5EF4-FFF2-40B4-BE49-F238E27FC236}">
                    <a16:creationId xmlns:a16="http://schemas.microsoft.com/office/drawing/2014/main" id="{EBA5A552-31FE-4F13-9DF0-1B1581E2000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39" name="Freeform 7">
                <a:extLst>
                  <a:ext uri="{FF2B5EF4-FFF2-40B4-BE49-F238E27FC236}">
                    <a16:creationId xmlns:a16="http://schemas.microsoft.com/office/drawing/2014/main" id="{38CC7C3E-0659-4C87-A006-793696124E6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0" name="Freeform 8">
                <a:extLst>
                  <a:ext uri="{FF2B5EF4-FFF2-40B4-BE49-F238E27FC236}">
                    <a16:creationId xmlns:a16="http://schemas.microsoft.com/office/drawing/2014/main" id="{05C3C55C-9F8C-4583-87C6-25303911295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1" name="Freeform 9">
                <a:extLst>
                  <a:ext uri="{FF2B5EF4-FFF2-40B4-BE49-F238E27FC236}">
                    <a16:creationId xmlns:a16="http://schemas.microsoft.com/office/drawing/2014/main" id="{04D93FDC-C9A0-4FB1-BFB4-836CE4A71C52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2" name="Freeform 10">
                <a:extLst>
                  <a:ext uri="{FF2B5EF4-FFF2-40B4-BE49-F238E27FC236}">
                    <a16:creationId xmlns:a16="http://schemas.microsoft.com/office/drawing/2014/main" id="{48425B79-7A54-4BFE-9BD4-D3C940153CF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3" name="Freeform 11">
                <a:extLst>
                  <a:ext uri="{FF2B5EF4-FFF2-40B4-BE49-F238E27FC236}">
                    <a16:creationId xmlns:a16="http://schemas.microsoft.com/office/drawing/2014/main" id="{DD70C2F0-B13B-4D2B-BFBC-15A0F3D435CB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4" name="Freeform 12">
                <a:extLst>
                  <a:ext uri="{FF2B5EF4-FFF2-40B4-BE49-F238E27FC236}">
                    <a16:creationId xmlns:a16="http://schemas.microsoft.com/office/drawing/2014/main" id="{6DDDCE38-A510-4277-83B7-78AD61D67B6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5" name="Freeform 13">
                <a:extLst>
                  <a:ext uri="{FF2B5EF4-FFF2-40B4-BE49-F238E27FC236}">
                    <a16:creationId xmlns:a16="http://schemas.microsoft.com/office/drawing/2014/main" id="{D34D129D-BA95-404D-AC8A-E743AA3A403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  <p:sp>
            <p:nvSpPr>
              <p:cNvPr id="69646" name="Freeform 14">
                <a:extLst>
                  <a:ext uri="{FF2B5EF4-FFF2-40B4-BE49-F238E27FC236}">
                    <a16:creationId xmlns:a16="http://schemas.microsoft.com/office/drawing/2014/main" id="{FEB5C878-8646-432D-8C26-4681C7602BB7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</a:endParaRPr>
              </a:p>
            </p:txBody>
          </p:sp>
        </p:grpSp>
      </p:grpSp>
      <p:sp>
        <p:nvSpPr>
          <p:cNvPr id="69647" name="Rectangle 15">
            <a:extLst>
              <a:ext uri="{FF2B5EF4-FFF2-40B4-BE49-F238E27FC236}">
                <a16:creationId xmlns:a16="http://schemas.microsoft.com/office/drawing/2014/main" id="{378C9CD9-A59C-4181-8EA4-923EA4E9E2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9648" name="Rectangle 16">
            <a:extLst>
              <a:ext uri="{FF2B5EF4-FFF2-40B4-BE49-F238E27FC236}">
                <a16:creationId xmlns:a16="http://schemas.microsoft.com/office/drawing/2014/main" id="{5453A8AA-532C-4F89-A9F2-0245436B53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9649" name="Rectangle 17">
            <a:extLst>
              <a:ext uri="{FF2B5EF4-FFF2-40B4-BE49-F238E27FC236}">
                <a16:creationId xmlns:a16="http://schemas.microsoft.com/office/drawing/2014/main" id="{D748C95F-FF66-4AE2-822D-FB40A3E2028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50" name="Rectangle 18">
            <a:extLst>
              <a:ext uri="{FF2B5EF4-FFF2-40B4-BE49-F238E27FC236}">
                <a16:creationId xmlns:a16="http://schemas.microsoft.com/office/drawing/2014/main" id="{E74E8CD8-E0C6-4474-B967-68C1D8C2C6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51" name="Rectangle 19">
            <a:extLst>
              <a:ext uri="{FF2B5EF4-FFF2-40B4-BE49-F238E27FC236}">
                <a16:creationId xmlns:a16="http://schemas.microsoft.com/office/drawing/2014/main" id="{91BEF71D-F877-4D4A-9080-11FC75A18E7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A4B162-9A9D-43A4-B9A9-47C094B8C20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library/default.asp?url=/library/en-us/cpref/html/frlrfsystemattributeclasshierarchy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dn.microsoft.com/library/default.asp?url=/library/en-us/cpguide/html/cpconextendingmetadatausingattributes.asp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81113B2-FE5A-41F9-8D69-5239E1B5E0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.Net Attributes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E9E0442-7940-415D-8B2A-6EBC9F8075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Jim Fawcett</a:t>
            </a:r>
          </a:p>
          <a:p>
            <a:pPr eaLnBrk="1" hangingPunct="1">
              <a:defRPr/>
            </a:pPr>
            <a:r>
              <a:rPr lang="en-US" sz="2400" dirty="0"/>
              <a:t>CSE681 – Software Modeling and Analysis</a:t>
            </a:r>
          </a:p>
          <a:p>
            <a:pPr eaLnBrk="1" hangingPunct="1">
              <a:defRPr/>
            </a:pPr>
            <a:r>
              <a:rPr lang="en-US" sz="2400" dirty="0"/>
              <a:t>Fall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64D0EE7-69D9-46E0-9906-02A755ABA6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 Attributes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94856D2F-0E79-4C1D-9FAF-1C07E663B6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800"/>
              <a:t>[ coclass,  // an implementing class plus COM infrastructure</a:t>
            </a:r>
            <a:br>
              <a:rPr lang="en-US" sz="1800"/>
            </a:br>
            <a:r>
              <a:rPr lang="en-US" sz="1800"/>
              <a:t>  threading("apartment"),</a:t>
            </a:r>
            <a:br>
              <a:rPr lang="en-US" sz="1800"/>
            </a:br>
            <a:r>
              <a:rPr lang="en-US" sz="1800"/>
              <a:t>  vi_progid("AttribATL.Test"),</a:t>
            </a:r>
            <a:br>
              <a:rPr lang="en-US" sz="1800"/>
            </a:br>
            <a:r>
              <a:rPr lang="en-US" sz="1800"/>
              <a:t>  progid("AttribATL.Test.1"),</a:t>
            </a:r>
            <a:br>
              <a:rPr lang="en-US" sz="1800"/>
            </a:br>
            <a:r>
              <a:rPr lang="en-US" sz="1800"/>
              <a:t>  version(1.0),</a:t>
            </a:r>
            <a:br>
              <a:rPr lang="en-US" sz="1800"/>
            </a:br>
            <a:r>
              <a:rPr lang="en-US" sz="1800"/>
              <a:t>  uuid("CC51A06F-70D1-4113-A821-3756FC45ADF9"),</a:t>
            </a:r>
            <a:br>
              <a:rPr lang="en-US" sz="1800"/>
            </a:br>
            <a:r>
              <a:rPr lang="en-US" sz="1800"/>
              <a:t>  helpstring("Test Class")</a:t>
            </a:r>
            <a:br>
              <a:rPr lang="en-US" sz="1800"/>
            </a:br>
            <a:r>
              <a:rPr lang="en-US" sz="1800"/>
              <a:t>]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/>
              <a:t>[ module  // defines a COM server</a:t>
            </a:r>
            <a:br>
              <a:rPr lang="en-US" sz="1800"/>
            </a:br>
            <a:r>
              <a:rPr lang="en-US" sz="1800"/>
              <a:t>  (</a:t>
            </a:r>
            <a:br>
              <a:rPr lang="en-US" sz="1800"/>
            </a:br>
            <a:r>
              <a:rPr lang="en-US" sz="1800"/>
              <a:t>    dll, </a:t>
            </a:r>
            <a:br>
              <a:rPr lang="en-US" sz="1800"/>
            </a:br>
            <a:r>
              <a:rPr lang="en-US" sz="1800"/>
              <a:t>    uuid = "{E9944495-22AF-422F-A011-AE3FD9E17644}", </a:t>
            </a:r>
            <a:br>
              <a:rPr lang="en-US" sz="1800"/>
            </a:br>
            <a:r>
              <a:rPr lang="en-US" sz="1800"/>
              <a:t>    name = "AttribATL", </a:t>
            </a:r>
            <a:br>
              <a:rPr lang="en-US" sz="1800"/>
            </a:br>
            <a:r>
              <a:rPr lang="en-US" sz="1800"/>
              <a:t>    helpstring = "AttribATL 1.0 Type Library",</a:t>
            </a:r>
            <a:br>
              <a:rPr lang="en-US" sz="1800"/>
            </a:br>
            <a:r>
              <a:rPr lang="en-US" sz="1800"/>
              <a:t>    resource_name = "IDR_ATTRIBATL“</a:t>
            </a:r>
            <a:br>
              <a:rPr lang="en-US" sz="1800"/>
            </a:br>
            <a:r>
              <a:rPr lang="en-US" sz="1800"/>
              <a:t>   ) </a:t>
            </a:r>
            <a:br>
              <a:rPr lang="en-US" sz="1800"/>
            </a:br>
            <a:r>
              <a:rPr lang="en-US" sz="1800"/>
              <a:t>];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800"/>
              <a:t>object attribute identifies an interface, events , IDL attributes, 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A242B57-3727-4A70-9B76-1404CD4399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What they do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A0F72A7-DDEF-4764-972E-02FFC4806C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133600"/>
            <a:ext cx="33528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/>
              <a:t>Metadata attributes provide data that is used at compile time and/or runtime in an assembly’s metadata.</a:t>
            </a:r>
            <a:br>
              <a:rPr lang="en-US" sz="1000"/>
            </a:br>
            <a:endParaRPr lang="en-US" sz="1000"/>
          </a:p>
          <a:p>
            <a:pPr eaLnBrk="1" hangingPunct="1">
              <a:defRPr/>
            </a:pPr>
            <a:r>
              <a:rPr lang="en-US" sz="1800"/>
              <a:t>COM attributes cause code to be generated and injected into the MSIL stream.</a:t>
            </a:r>
            <a:br>
              <a:rPr lang="en-US" sz="1800"/>
            </a:br>
            <a:endParaRPr lang="en-US" sz="1000"/>
          </a:p>
          <a:p>
            <a:pPr eaLnBrk="1" hangingPunct="1">
              <a:defRPr/>
            </a:pPr>
            <a:r>
              <a:rPr lang="en-US" sz="1800"/>
              <a:t>C++ uses two providers:</a:t>
            </a:r>
          </a:p>
          <a:p>
            <a:pPr lvl="1" eaLnBrk="1" hangingPunct="1">
              <a:defRPr/>
            </a:pPr>
            <a:r>
              <a:rPr lang="en-US" sz="1600"/>
              <a:t>clxx.dll used for type generation and marshaling</a:t>
            </a:r>
          </a:p>
          <a:p>
            <a:pPr lvl="1" eaLnBrk="1" hangingPunct="1">
              <a:defRPr/>
            </a:pPr>
            <a:r>
              <a:rPr lang="en-US" sz="1600"/>
              <a:t>Atlprov.dll for ATL.</a:t>
            </a:r>
          </a:p>
        </p:txBody>
      </p:sp>
      <p:graphicFrame>
        <p:nvGraphicFramePr>
          <p:cNvPr id="1026" name="Object 4">
            <a:extLst>
              <a:ext uri="{FF2B5EF4-FFF2-40B4-BE49-F238E27FC236}">
                <a16:creationId xmlns:a16="http://schemas.microsoft.com/office/drawing/2014/main" id="{F560FEF3-EF8C-4D94-8201-296A7A9DA2D9}"/>
              </a:ext>
            </a:extLst>
          </p:cNvPr>
          <p:cNvGraphicFramePr>
            <a:graphicFrameLocks noChangeAspect="1"/>
          </p:cNvGraphicFramePr>
          <p:nvPr>
            <p:ph sz="half" idx="2"/>
          </p:nvPr>
        </p:nvGraphicFramePr>
        <p:xfrm>
          <a:off x="4495800" y="2362200"/>
          <a:ext cx="4211638" cy="385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4" imgW="4149360" imgH="3692160" progId="Visio.Drawing.6">
                  <p:embed/>
                </p:oleObj>
              </mc:Choice>
              <mc:Fallback>
                <p:oleObj name="VISIO" r:id="rId4" imgW="4149360" imgH="36921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362200"/>
                        <a:ext cx="4211638" cy="3857625"/>
                      </a:xfrm>
                      <a:prstGeom prst="rect">
                        <a:avLst/>
                      </a:prstGeom>
                      <a:solidFill>
                        <a:srgbClr val="00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>
            <a:extLst>
              <a:ext uri="{FF2B5EF4-FFF2-40B4-BE49-F238E27FC236}">
                <a16:creationId xmlns:a16="http://schemas.microsoft.com/office/drawing/2014/main" id="{A543988C-C18E-423D-B2DD-B47C166DCA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09800"/>
            <a:ext cx="5857875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>
            <a:extLst>
              <a:ext uri="{FF2B5EF4-FFF2-40B4-BE49-F238E27FC236}">
                <a16:creationId xmlns:a16="http://schemas.microsoft.com/office/drawing/2014/main" id="{96B843A5-1A66-4F94-8048-C79911381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/>
              <a:t>Building Attributed ATL Component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id="{EAF2609B-7244-4458-8DBF-A33123C57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Adding a Class</a:t>
            </a:r>
          </a:p>
        </p:txBody>
      </p:sp>
      <p:pic>
        <p:nvPicPr>
          <p:cNvPr id="15363" name="Picture 5">
            <a:extLst>
              <a:ext uri="{FF2B5EF4-FFF2-40B4-BE49-F238E27FC236}">
                <a16:creationId xmlns:a16="http://schemas.microsoft.com/office/drawing/2014/main" id="{B1EDC900-7875-4E5B-BAC6-9313D4381FD4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09800"/>
            <a:ext cx="55483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6">
            <a:extLst>
              <a:ext uri="{FF2B5EF4-FFF2-40B4-BE49-F238E27FC236}">
                <a16:creationId xmlns:a16="http://schemas.microsoft.com/office/drawing/2014/main" id="{CA7B026C-F42E-4627-BD54-2A0496805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Adding Simple Object</a:t>
            </a:r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3C459B15-6473-4339-87C7-2DD6349BD84F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4425" y="2470150"/>
            <a:ext cx="4908550" cy="3136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3C7AB4DF-6D2A-44EC-A0B4-3BA8F2ADD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Test Class</a:t>
            </a:r>
          </a:p>
        </p:txBody>
      </p:sp>
      <p:pic>
        <p:nvPicPr>
          <p:cNvPr id="17411" name="Picture 5">
            <a:extLst>
              <a:ext uri="{FF2B5EF4-FFF2-40B4-BE49-F238E27FC236}">
                <a16:creationId xmlns:a16="http://schemas.microsoft.com/office/drawing/2014/main" id="{29EC69BC-A1CD-4A0D-A4F0-409357EFD1E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3900" y="2195513"/>
            <a:ext cx="5688013" cy="3686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>
            <a:extLst>
              <a:ext uri="{FF2B5EF4-FFF2-40B4-BE49-F238E27FC236}">
                <a16:creationId xmlns:a16="http://schemas.microsoft.com/office/drawing/2014/main" id="{3391A9B1-B524-4B7F-A044-EC9C20BAE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Selecting Attribute Parameters</a:t>
            </a:r>
          </a:p>
        </p:txBody>
      </p:sp>
      <p:pic>
        <p:nvPicPr>
          <p:cNvPr id="18435" name="Picture 5">
            <a:extLst>
              <a:ext uri="{FF2B5EF4-FFF2-40B4-BE49-F238E27FC236}">
                <a16:creationId xmlns:a16="http://schemas.microsoft.com/office/drawing/2014/main" id="{693AA67F-8C47-468A-926F-16B20BEC6D30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3900" y="2195513"/>
            <a:ext cx="5688013" cy="3686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>
            <a:extLst>
              <a:ext uri="{FF2B5EF4-FFF2-40B4-BE49-F238E27FC236}">
                <a16:creationId xmlns:a16="http://schemas.microsoft.com/office/drawing/2014/main" id="{D579694B-3858-465F-877C-683A003DC4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Adding Methods to Interface</a:t>
            </a:r>
          </a:p>
        </p:txBody>
      </p:sp>
      <p:pic>
        <p:nvPicPr>
          <p:cNvPr id="19459" name="Picture 5">
            <a:extLst>
              <a:ext uri="{FF2B5EF4-FFF2-40B4-BE49-F238E27FC236}">
                <a16:creationId xmlns:a16="http://schemas.microsoft.com/office/drawing/2014/main" id="{A4EDE9F9-5D07-4F20-9787-7BED258A306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2286000"/>
            <a:ext cx="5548313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>
            <a:extLst>
              <a:ext uri="{FF2B5EF4-FFF2-40B4-BE49-F238E27FC236}">
                <a16:creationId xmlns:a16="http://schemas.microsoft.com/office/drawing/2014/main" id="{5BE76DC7-4D1A-4F0E-AFF9-1C6831FFB6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Sending and Receiving Strings</a:t>
            </a:r>
          </a:p>
        </p:txBody>
      </p:sp>
      <p:pic>
        <p:nvPicPr>
          <p:cNvPr id="20483" name="Picture 5">
            <a:extLst>
              <a:ext uri="{FF2B5EF4-FFF2-40B4-BE49-F238E27FC236}">
                <a16:creationId xmlns:a16="http://schemas.microsoft.com/office/drawing/2014/main" id="{A668AAE2-B444-428C-A73B-0AEF87DD727C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3900" y="2195513"/>
            <a:ext cx="5688013" cy="3686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6">
            <a:extLst>
              <a:ext uri="{FF2B5EF4-FFF2-40B4-BE49-F238E27FC236}">
                <a16:creationId xmlns:a16="http://schemas.microsoft.com/office/drawing/2014/main" id="{4368E03F-56FA-411E-964B-4EE7ABD6B3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Client Running Attributed ATL Component</a:t>
            </a:r>
          </a:p>
        </p:txBody>
      </p:sp>
      <p:pic>
        <p:nvPicPr>
          <p:cNvPr id="21507" name="Picture 5">
            <a:extLst>
              <a:ext uri="{FF2B5EF4-FFF2-40B4-BE49-F238E27FC236}">
                <a16:creationId xmlns:a16="http://schemas.microsoft.com/office/drawing/2014/main" id="{E3DC2BFD-707F-4732-BAF3-1C241CE5BD75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2209800"/>
            <a:ext cx="5546725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5EC05B1-2A3C-4900-AFC5-66A36E658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References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F19DBEDC-9278-4F40-9B7C-05B6A4C23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Applied .Net Attributes, Bock and Barnaby, Apress, 2003</a:t>
            </a:r>
          </a:p>
          <a:p>
            <a:pPr eaLnBrk="1" hangingPunct="1">
              <a:defRPr/>
            </a:pPr>
            <a:r>
              <a:rPr lang="en-US" sz="2000"/>
              <a:t>The C# Programming Lanuage, Anders Hejlsberg, et. al., Addison-Wesley, 2004</a:t>
            </a:r>
          </a:p>
          <a:p>
            <a:pPr eaLnBrk="1" hangingPunct="1">
              <a:defRPr/>
            </a:pPr>
            <a:r>
              <a:rPr lang="en-US" sz="2000"/>
              <a:t>Pro C# 2005 and the .Net 2.0 Platfrom, Andrew Troelsen, Apress, 2005</a:t>
            </a:r>
          </a:p>
          <a:p>
            <a:pPr eaLnBrk="1" hangingPunct="1">
              <a:defRPr/>
            </a:pPr>
            <a:r>
              <a:rPr lang="en-US" sz="2000"/>
              <a:t>COM Programming with Microsoft .Net, Templeman, Mueller, Microsoft Press, 2003</a:t>
            </a:r>
          </a:p>
          <a:p>
            <a:pPr eaLnBrk="1" hangingPunct="1">
              <a:defRPr/>
            </a:pPr>
            <a:r>
              <a:rPr lang="en-US" sz="2000"/>
              <a:t>Brown Bag Seminar, Applied .Net Attributes, Mario Tayah, 2005 </a:t>
            </a:r>
          </a:p>
          <a:p>
            <a:pPr eaLnBrk="1" hangingPunct="1">
              <a:defRPr/>
            </a:pPr>
            <a:r>
              <a:rPr lang="en-US" sz="2000">
                <a:hlinkClick r:id="rId3"/>
              </a:rPr>
              <a:t>MSDN listing of .Net Attribute Hierarchy</a:t>
            </a:r>
            <a:endParaRPr lang="en-US" sz="2000"/>
          </a:p>
          <a:p>
            <a:pPr eaLnBrk="1" hangingPunct="1">
              <a:defRPr/>
            </a:pPr>
            <a:r>
              <a:rPr lang="en-US" sz="2000">
                <a:hlinkClick r:id="rId4"/>
              </a:rPr>
              <a:t>MSDN: Extending Metadata with Attributes</a:t>
            </a:r>
            <a:endParaRPr lang="en-US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9844CC-C8E7-4D64-8B25-547A779E0DBA}"/>
              </a:ext>
            </a:extLst>
          </p:cNvPr>
          <p:cNvSpPr>
            <a:spLocks noGrp="1"/>
          </p:cNvSpPr>
          <p:nvPr>
            <p:ph type="ctrTitle" sz="quarter"/>
          </p:nvPr>
        </p:nvSpPr>
        <p:spPr>
          <a:xfrm>
            <a:off x="1752600" y="1997075"/>
            <a:ext cx="6400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End of Presentation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4C9C6C-BD81-4E13-AEDF-74DC7FDB4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Uses of Attributes in .Net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B4968E6-DDCF-46C4-A72B-8EBA7E2E2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1413" y="2049463"/>
            <a:ext cx="7469187" cy="4046537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/>
              <a:t>Provide custom additions to metadata for managed types</a:t>
            </a:r>
          </a:p>
          <a:p>
            <a:pPr eaLnBrk="1" hangingPunct="1">
              <a:defRPr/>
            </a:pPr>
            <a:r>
              <a:rPr lang="en-US" sz="2000"/>
              <a:t>Support serialization</a:t>
            </a:r>
          </a:p>
          <a:p>
            <a:pPr eaLnBrk="1" hangingPunct="1">
              <a:defRPr/>
            </a:pPr>
            <a:r>
              <a:rPr lang="en-US" sz="2000"/>
              <a:t>Support debugging and tracing</a:t>
            </a:r>
          </a:p>
          <a:p>
            <a:pPr eaLnBrk="1" hangingPunct="1">
              <a:defRPr/>
            </a:pPr>
            <a:r>
              <a:rPr lang="en-US" sz="2000"/>
              <a:t>Set COM+ attributes</a:t>
            </a:r>
          </a:p>
          <a:p>
            <a:pPr lvl="1" eaLnBrk="1" hangingPunct="1">
              <a:defRPr/>
            </a:pPr>
            <a:r>
              <a:rPr lang="en-US" sz="1800"/>
              <a:t>Activation, queuing, security, events, contexts, object pooling, synchronization, transactions</a:t>
            </a:r>
          </a:p>
          <a:p>
            <a:pPr eaLnBrk="1" hangingPunct="1">
              <a:defRPr/>
            </a:pPr>
            <a:r>
              <a:rPr lang="en-US" sz="2000"/>
              <a:t>Support creation of COM objects</a:t>
            </a:r>
          </a:p>
          <a:p>
            <a:pPr eaLnBrk="1" hangingPunct="1">
              <a:defRPr/>
            </a:pPr>
            <a:r>
              <a:rPr lang="en-US" sz="2000"/>
              <a:t>Support creation of .Net controls</a:t>
            </a:r>
          </a:p>
          <a:p>
            <a:pPr eaLnBrk="1" hangingPunct="1">
              <a:defRPr/>
            </a:pPr>
            <a:r>
              <a:rPr lang="en-US" sz="2000"/>
              <a:t>Support creation of Web Services</a:t>
            </a:r>
          </a:p>
          <a:p>
            <a:pPr eaLnBrk="1" hangingPunct="1">
              <a:defRPr/>
            </a:pPr>
            <a:r>
              <a:rPr lang="en-US" sz="2000"/>
              <a:t>Create ATL Server code – essentially builds ISAPI filters</a:t>
            </a:r>
          </a:p>
          <a:p>
            <a:pPr eaLnBrk="1" hangingPunct="1">
              <a:defRPr/>
            </a:pPr>
            <a:r>
              <a:rPr lang="en-US" sz="2000"/>
              <a:t>Implement performance counters</a:t>
            </a:r>
          </a:p>
          <a:p>
            <a:pPr eaLnBrk="1" hangingPunct="1">
              <a:defRPr/>
            </a:pPr>
            <a:r>
              <a:rPr lang="en-US" sz="2000"/>
              <a:t>Implement OLEDB consumers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5C988CB-0DF4-436C-A17E-944264350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Kinds of Attributes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E4E6D9F-91EE-4FB7-BB4E-9B6D0713C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/>
              <a:t>Custom attributes</a:t>
            </a:r>
          </a:p>
          <a:p>
            <a:pPr lvl="1" eaLnBrk="1" hangingPunct="1">
              <a:defRPr/>
            </a:pPr>
            <a:r>
              <a:rPr lang="en-US" sz="2000"/>
              <a:t>Add entries to metadata but are not used by run-time</a:t>
            </a:r>
          </a:p>
          <a:p>
            <a:pPr eaLnBrk="1" hangingPunct="1">
              <a:defRPr/>
            </a:pPr>
            <a:r>
              <a:rPr lang="en-US" sz="2400"/>
              <a:t>Distinguished custom attributes</a:t>
            </a:r>
          </a:p>
          <a:p>
            <a:pPr lvl="1" eaLnBrk="1" hangingPunct="1">
              <a:defRPr/>
            </a:pPr>
            <a:r>
              <a:rPr lang="en-US" sz="2000"/>
              <a:t>These attributes have data stored in the assembly next to the items to which it applies.</a:t>
            </a:r>
          </a:p>
          <a:p>
            <a:pPr lvl="1" eaLnBrk="1" hangingPunct="1">
              <a:defRPr/>
            </a:pPr>
            <a:r>
              <a:rPr lang="en-US" sz="2000" b="1" i="1"/>
              <a:t>OneWay</a:t>
            </a:r>
            <a:r>
              <a:rPr lang="en-US" sz="2000"/>
              <a:t> is a distinguished custom attribute that affects marshaling by the run-time</a:t>
            </a:r>
          </a:p>
          <a:p>
            <a:pPr eaLnBrk="1" hangingPunct="1">
              <a:defRPr/>
            </a:pPr>
            <a:r>
              <a:rPr lang="en-US" sz="2400"/>
              <a:t>Pseudo custom attributes</a:t>
            </a:r>
          </a:p>
          <a:p>
            <a:pPr lvl="1" eaLnBrk="1" hangingPunct="1">
              <a:defRPr/>
            </a:pPr>
            <a:r>
              <a:rPr lang="en-US" sz="2000"/>
              <a:t>Changes, does not extend existing metadata</a:t>
            </a:r>
          </a:p>
          <a:p>
            <a:pPr lvl="1" eaLnBrk="1" hangingPunct="1">
              <a:defRPr/>
            </a:pPr>
            <a:r>
              <a:rPr lang="en-US" sz="2000" b="1" i="1"/>
              <a:t>Serializable</a:t>
            </a:r>
            <a:r>
              <a:rPr lang="en-US" sz="2000"/>
              <a:t> is a pseudo custom attribute.  It sets or resets the metadata flag tdSerializable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20A36678-6FC3-4129-99D3-FABAB3660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Defining Custom Attributes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4D2BD44B-A37F-44F2-885D-5B8D9D2234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Create a class marked with the AttributeUsage attribute</a:t>
            </a:r>
            <a:br>
              <a:rPr lang="en-US" sz="1800"/>
            </a:br>
            <a:br>
              <a:rPr lang="en-US" sz="1800"/>
            </a:br>
            <a:r>
              <a:rPr lang="en-US" sz="1800"/>
              <a:t>  	[AttributeUsage(AttributeTargets::All, AllowMultiple=true)]</a:t>
            </a:r>
            <a:br>
              <a:rPr lang="en-US" sz="1800"/>
            </a:br>
            <a:r>
              <a:rPr lang="en-US" sz="1800"/>
              <a:t> 	class myAttribute : System.Attribute { … }</a:t>
            </a:r>
            <a:br>
              <a:rPr lang="en-US" sz="1800"/>
            </a:b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Targets include:</a:t>
            </a:r>
            <a:br>
              <a:rPr lang="en-US" sz="1800"/>
            </a:br>
            <a:r>
              <a:rPr lang="en-US" sz="1800"/>
              <a:t>	Assembly, Class, Delegate, Event, Field, Method, …, All</a:t>
            </a:r>
            <a:br>
              <a:rPr lang="en-US" sz="1800"/>
            </a:b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Typically, the class provides a constructor accepting a value of some type, e.g., string, and a property to retrieve that value.</a:t>
            </a:r>
            <a:br>
              <a:rPr lang="en-US" sz="1800"/>
            </a:b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The value is stored in the metadata of the assembly that implements the attributed target.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It is retrieved using the Reflection API.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9A440328-DD4A-47E1-9E06-431519A1F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Using Custom Attributes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464370A-A5F0-42C1-AEE5-B32B0FE85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Decorate the target code with the custom attribute:</a:t>
            </a:r>
            <a:br>
              <a:rPr lang="en-US" sz="1800"/>
            </a:br>
            <a:br>
              <a:rPr lang="en-US" sz="1800"/>
            </a:br>
            <a:r>
              <a:rPr lang="en-US" sz="1800"/>
              <a:t> 	[myAttribute(args)]</a:t>
            </a:r>
            <a:br>
              <a:rPr lang="en-US" sz="1800"/>
            </a:br>
            <a:r>
              <a:rPr lang="en-US" sz="1800"/>
              <a:t> 	public class decoratedClass { … }</a:t>
            </a:r>
            <a:br>
              <a:rPr lang="en-US" sz="1800"/>
            </a:br>
            <a:br>
              <a:rPr lang="en-US" sz="1800"/>
            </a:br>
            <a:r>
              <a:rPr lang="en-US" sz="1800"/>
              <a:t>This serializes member data of the myAttribute class into metadata for the assembly holding class decoratedClass.</a:t>
            </a:r>
            <a:br>
              <a:rPr lang="en-US" sz="1800"/>
            </a:br>
            <a:endParaRPr lang="en-US" sz="180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/>
              <a:t>Now other programs can access this information from the assembly’s metadata using reflection:</a:t>
            </a:r>
            <a:br>
              <a:rPr lang="en-US" sz="1800"/>
            </a:br>
            <a:br>
              <a:rPr lang="en-US" sz="1800"/>
            </a:br>
            <a:r>
              <a:rPr lang="en-US" sz="1800"/>
              <a:t>	Type t = typeof(target);</a:t>
            </a:r>
            <a:br>
              <a:rPr lang="en-US" sz="1800"/>
            </a:br>
            <a:r>
              <a:rPr lang="en-US" sz="1800"/>
              <a:t> 	object [] obj = Attribute.GetCustomAttributes(t);</a:t>
            </a:r>
            <a:br>
              <a:rPr lang="en-US" sz="1800"/>
            </a:br>
            <a:br>
              <a:rPr lang="en-US" sz="1800"/>
            </a:br>
            <a:r>
              <a:rPr lang="en-US" sz="1800"/>
              <a:t>Now cast the elements of the obj array to the types of the stored metadata, e.g., the member data of class myAttribute.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20B864E-0E22-492C-AAC9-22D10DA2A5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Some .Net Provided Attributes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F64079F-47CE-44FB-AD62-72743C610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/>
              <a:t>[CLSCompliant(true)]		- class fails to compile if not compliant</a:t>
            </a:r>
          </a:p>
          <a:p>
            <a:pPr eaLnBrk="1" hangingPunct="1">
              <a:defRPr/>
            </a:pPr>
            <a:r>
              <a:rPr lang="en-US" sz="1800"/>
              <a:t>[Conditional(“Debug”)]		- won’t get called unless Debug defined</a:t>
            </a:r>
          </a:p>
          <a:p>
            <a:pPr eaLnBrk="1" hangingPunct="1">
              <a:defRPr/>
            </a:pPr>
            <a:r>
              <a:rPr lang="en-US" sz="1800"/>
              <a:t>[Assembly: AssemblyTitle(“…”)]	- assembly descriptions</a:t>
            </a:r>
          </a:p>
          <a:p>
            <a:pPr eaLnBrk="1" hangingPunct="1">
              <a:defRPr/>
            </a:pPr>
            <a:r>
              <a:rPr lang="en-US" sz="1800"/>
              <a:t>[Assembly: AssemblyVersion(“1.2”)]</a:t>
            </a:r>
          </a:p>
          <a:p>
            <a:pPr eaLnBrk="1" hangingPunct="1">
              <a:defRPr/>
            </a:pPr>
            <a:r>
              <a:rPr lang="en-US" sz="1800"/>
              <a:t>[DllImport(“kernel32.dll”)]	- accessing unmanaged global function</a:t>
            </a:r>
            <a:br>
              <a:rPr lang="en-US" sz="1800"/>
            </a:br>
            <a:r>
              <a:rPr lang="en-US" sz="1800"/>
              <a:t>public static extern int Beep(int freq, int dur);</a:t>
            </a:r>
          </a:p>
          <a:p>
            <a:pPr eaLnBrk="1" hangingPunct="1">
              <a:defRPr/>
            </a:pPr>
            <a:r>
              <a:rPr lang="en-US" sz="1800"/>
              <a:t>[Serializable()]			- enabling serialization</a:t>
            </a:r>
            <a:br>
              <a:rPr lang="en-US" sz="1800"/>
            </a:br>
            <a:r>
              <a:rPr lang="en-US" sz="1800"/>
              <a:t>public class myClass { … }</a:t>
            </a:r>
          </a:p>
          <a:p>
            <a:pPr eaLnBrk="1" hangingPunct="1">
              <a:defRPr/>
            </a:pPr>
            <a:r>
              <a:rPr lang="en-US" sz="1800"/>
              <a:t>[OneWay()]			- marshal only to remote object</a:t>
            </a:r>
            <a:br>
              <a:rPr lang="en-US" sz="1800"/>
            </a:br>
            <a:r>
              <a:rPr lang="en-US" sz="1800"/>
              <a:t>public void myFunc(string msg) { … }</a:t>
            </a:r>
          </a:p>
          <a:p>
            <a:pPr eaLnBrk="1" hangingPunct="1">
              <a:defRPr/>
            </a:pPr>
            <a:r>
              <a:rPr lang="en-US" sz="1800"/>
              <a:t>[Synchronization()]		- allow access by one thread at a time</a:t>
            </a:r>
            <a:br>
              <a:rPr lang="en-US" sz="1800"/>
            </a:br>
            <a:r>
              <a:rPr lang="en-US" sz="1800"/>
              <a:t>class SomeClass : ContextBoundObject { … }</a:t>
            </a:r>
          </a:p>
          <a:p>
            <a:pPr eaLnBrk="1" hangingPunct="1">
              <a:defRPr/>
            </a:pPr>
            <a:endParaRPr 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71C51D6D-AB7C-4B06-86EF-437487C634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Design-Time and Security Attributes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B55581D-E940-496B-BDE0-57B80F1AB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3886200"/>
          </a:xfrm>
          <a:gradFill rotWithShape="0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82745"/>
                  <a:invGamma/>
                  <a:alpha val="50000"/>
                </a:schemeClr>
              </a:gs>
            </a:gsLst>
            <a:lin ang="0" scaled="1"/>
          </a:gradFill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/>
              <a:t>Attributes used with user defined controls</a:t>
            </a:r>
          </a:p>
          <a:p>
            <a:pPr eaLnBrk="1" hangingPunct="1">
              <a:defRPr/>
            </a:pPr>
            <a:r>
              <a:rPr lang="en-US" sz="2000"/>
              <a:t>[Category(“Custom Properties”)]	- makes property page category</a:t>
            </a:r>
          </a:p>
          <a:p>
            <a:pPr eaLnBrk="1" hangingPunct="1">
              <a:defRPr/>
            </a:pPr>
            <a:r>
              <a:rPr lang="en-US" sz="2000"/>
              <a:t>[DefaultEvent(myEvent)]		- double click on control to wire up</a:t>
            </a:r>
          </a:p>
          <a:p>
            <a:pPr eaLnBrk="1" hangingPunct="1">
              <a:defRPr/>
            </a:pPr>
            <a:r>
              <a:rPr lang="en-US" sz="2000"/>
              <a:t>[Description(“myPropertDesc”)]	- description shown when selected</a:t>
            </a:r>
          </a:p>
          <a:p>
            <a:pPr eaLnBrk="1" hangingPunct="1">
              <a:defRPr/>
            </a:pPr>
            <a:r>
              <a:rPr lang="en-US" sz="2000"/>
              <a:t>[ToolBoxBitmap(“myBitMap.bmp”)] 	– defines bitmap used in toolbox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sz="2000"/>
              <a:t>Declarative security settings</a:t>
            </a:r>
          </a:p>
          <a:p>
            <a:pPr eaLnBrk="1" hangingPunct="1">
              <a:defRPr/>
            </a:pPr>
            <a:r>
              <a:rPr lang="en-US" sz="2000"/>
              <a:t>[FileIOPermission(SecurityAction.Deny, Read=@”c:\Windows\System32”)]</a:t>
            </a:r>
            <a:br>
              <a:rPr lang="en-US" sz="2000"/>
            </a:br>
            <a:r>
              <a:rPr lang="en-US" sz="2000"/>
              <a:t>public in ReadFile(string path) { … }</a:t>
            </a:r>
          </a:p>
          <a:p>
            <a:pPr eaLnBrk="1" hangingPunct="1">
              <a:defRPr/>
            </a:pPr>
            <a:endParaRPr lang="en-US" sz="2000"/>
          </a:p>
          <a:p>
            <a:pPr eaLnBrk="1" hangingPunct="1">
              <a:defRPr/>
            </a:pPr>
            <a:endParaRPr lang="en-US"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8DE4C85-E45F-4890-AEB1-0FDDFFEC92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24384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Support Creation of</a:t>
            </a:r>
            <a:br>
              <a:rPr lang="en-US"/>
            </a:br>
            <a:r>
              <a:rPr lang="en-US"/>
              <a:t>COM Objects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2067</TotalTime>
  <Words>379</Words>
  <Application>Microsoft Office PowerPoint</Application>
  <PresentationFormat>On-screen Show (4:3)</PresentationFormat>
  <Paragraphs>100</Paragraphs>
  <Slides>20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Tahoma</vt:lpstr>
      <vt:lpstr>Arial</vt:lpstr>
      <vt:lpstr>Wingdings</vt:lpstr>
      <vt:lpstr>Times New Roman</vt:lpstr>
      <vt:lpstr>Shimmer</vt:lpstr>
      <vt:lpstr>Microsoft Visio Drawing</vt:lpstr>
      <vt:lpstr>.Net Attributes</vt:lpstr>
      <vt:lpstr>References</vt:lpstr>
      <vt:lpstr>Uses of Attributes in .Net</vt:lpstr>
      <vt:lpstr>Kinds of Attributes</vt:lpstr>
      <vt:lpstr>Defining Custom Attributes</vt:lpstr>
      <vt:lpstr>Using Custom Attributes</vt:lpstr>
      <vt:lpstr>Some .Net Provided Attributes</vt:lpstr>
      <vt:lpstr>Design-Time and Security Attributes</vt:lpstr>
      <vt:lpstr>Support Creation of COM Objects</vt:lpstr>
      <vt:lpstr>COM Attributes</vt:lpstr>
      <vt:lpstr>What they do</vt:lpstr>
      <vt:lpstr>Building Attributed ATL Component</vt:lpstr>
      <vt:lpstr>Adding a Class</vt:lpstr>
      <vt:lpstr>Adding Simple Object</vt:lpstr>
      <vt:lpstr>Test Class</vt:lpstr>
      <vt:lpstr>Selecting Attribute Parameters</vt:lpstr>
      <vt:lpstr>Adding Methods to Interface</vt:lpstr>
      <vt:lpstr>Sending and Receiving Strings</vt:lpstr>
      <vt:lpstr>Client Running Attributed ATL Component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Attributes</dc:title>
  <dc:creator>Jim Fawcett</dc:creator>
  <cp:lastModifiedBy>James Fawcett</cp:lastModifiedBy>
  <cp:revision>12</cp:revision>
  <dcterms:created xsi:type="dcterms:W3CDTF">2003-04-03T17:09:27Z</dcterms:created>
  <dcterms:modified xsi:type="dcterms:W3CDTF">2018-11-11T14:24:22Z</dcterms:modified>
</cp:coreProperties>
</file>