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3" r:id="rId9"/>
    <p:sldId id="265" r:id="rId10"/>
    <p:sldId id="262" r:id="rId11"/>
    <p:sldId id="266" r:id="rId12"/>
    <p:sldId id="267" r:id="rId13"/>
    <p:sldId id="269" r:id="rId14"/>
    <p:sldId id="268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FCD0-0550-4B69-8EB8-2C6F854CEB3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76B64-0916-4E12-94B4-111146221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7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819C-60C6-4201-8F7C-3F79F324E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5BD4E-41DB-4E38-8937-5B4DA6C2F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CE509-54F2-4D8A-A156-13F32342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CF73-C744-45C7-8855-065214B8C154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7A378-4B2E-475F-8F3F-F243CDEA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UML Notation – Table of Contents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EDF71-75A9-4879-A3B2-A7CE05AC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A74-F39E-4A81-B4A6-AFC32224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39236-B38F-402B-99E2-A963D1F78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39E2B-60CD-434D-BD0C-D5DE27F4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AA75-610B-44EC-8FA2-9E4A29DD3CA0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4E263-7DCC-43F3-829E-1B085C68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72FD-2E35-4D7B-BA7A-8F9ED7D8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89C54-7EB1-48A7-80BE-3362D95C6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8456C-3907-437C-A807-DCF9C1216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D7C51-71A6-4D60-88F6-5538C249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B13-8104-4EFD-8760-EFF196BE66BC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E1682-6B34-430F-BBE4-8C3197F7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1FE5-464E-48BA-A75F-D26F2BDD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041D-43E7-44DB-8CC2-BEA60CF4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09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CEAF-E2E0-49E1-BC97-E4DE9A548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088"/>
            <a:ext cx="10515600" cy="4916875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FEB58-B3ED-4490-9E88-82FD1867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EB777-D320-4DEB-9D58-40D9571C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13410-6791-4635-8B45-69E92385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31397-8D6C-43AA-975F-53DAD65D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B5A7A-D67F-4295-9AD4-77E269436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2426-C250-4D93-9EB4-5679412B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E893-05DA-4174-971B-25B3DC01A0DD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A7202-3DDC-484C-A07A-D0EEFB2B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611D7-725A-4C09-9097-E180F61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7D82-4676-4764-A4D2-7A026860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542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89FA-3B24-4B9B-BDF6-2BECE6B78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5181600" cy="491590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91B0-DE11-4856-9AE6-81EA63EDC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61055"/>
            <a:ext cx="5181600" cy="491590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AF12A-BA5F-4F72-A7F6-FF6C6BA1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F79D-6DFE-4DD1-8377-81A3D11A3B58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3022D-C13C-4A80-9B9C-523A1F4C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49E97-42B7-41C2-827F-72636447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3AEC-970C-486C-B581-04D7B549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717DB-9D5A-4864-A028-CE10D01E5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21D9-E16C-402E-842E-0051A2970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5270-4C4B-4216-9E47-67CDAD442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614B0-D111-473C-8464-4BEFF2747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EB109-901D-4D20-8F52-ED0D3E6B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352E-76CB-4A5C-88C3-50247E6ECE17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FAD686-0BB1-4220-9BF8-88137863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214A1-F064-46AA-A695-3D464456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2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F2BB-1CF4-45A6-8EA1-C7F77D05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DB9DD-4E9D-4637-9C66-B966C144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E0F10-21F7-44F1-8355-42482989A8EA}" type="datetime1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81A94-0489-46B8-BA43-D30AD530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599A5-CC3E-4920-99C2-E4E1B62B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24223-6F84-4840-B53A-FE1944BE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FB9-AD2C-4F38-8929-A4122D285077}" type="datetime1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34FB47-D7E1-4A02-B7FC-E188C0A0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4893C-AFF5-421B-9FF7-4C028FD6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E027-9D01-4C35-A14F-24D361C8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B863-8221-480F-916F-F08D0AB07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640A1-1FA6-4856-9685-D0C2A862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6E395-7CA4-4B3F-9DAD-950DEDF1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A08C-73F4-41F4-99C1-97DA8F4CB077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9EDA9-479C-414B-A535-89E5D889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2AA18-7876-4128-BD03-E1C6D8E7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5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84E7-2501-4741-AF01-2E6F41E5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4690D-4E30-4F15-A835-D60759D95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1FF05-743F-43DC-AABA-D7A59EB84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A7E03-4EC7-4FA5-8BEC-474A51A7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0E6-311C-48FC-A42E-33F1DF364EAB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AB1B1-8E71-4122-8C21-88038C61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B3AA2-7B17-40A8-8A30-2B5FA3B1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F9600-EBCC-41F0-AE63-CE4D911C3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FB266-CD73-4434-87B9-8DAD230D9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6A631-10EE-492B-B3F1-D92962DB1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D347-46FA-42AF-8CCC-532018E6776A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CCF0-AE7A-45C4-AA21-1A6792EE1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44D17-D556-4171-91D4-A09568F7C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6E4A-92AA-4896-AF20-4EEFE850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Lectures/UML-Diagrams.ht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7CA0-54FC-4CF9-89C6-19337DA72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11491"/>
          </a:xfrm>
        </p:spPr>
        <p:txBody>
          <a:bodyPr/>
          <a:lstStyle/>
          <a:p>
            <a:r>
              <a:rPr lang="en-US" dirty="0"/>
              <a:t>UML Notation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D3323-5B96-438C-8558-1CD3DB98B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2017</a:t>
            </a:r>
          </a:p>
        </p:txBody>
      </p:sp>
    </p:spTree>
    <p:extLst>
      <p:ext uri="{BB962C8B-B14F-4D97-AF65-F5344CB8AC3E}">
        <p14:creationId xmlns:p14="http://schemas.microsoft.com/office/powerpoint/2010/main" val="377206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28598E-A527-4680-9B2C-367BA992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5F686F-0679-4FB7-85A0-FD100A8B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32ADE9-BBDC-414F-B226-CF51EF17A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85725"/>
            <a:ext cx="11753850" cy="66865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8937B6CD-BBB9-4494-B2FF-551244F47BF7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0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933F97-ADF3-4A9E-AC6B-770237DC5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Diagram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204149-F06A-4B3B-B0D8-93184AE4E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4769581" cy="4915908"/>
          </a:xfrm>
        </p:spPr>
        <p:txBody>
          <a:bodyPr/>
          <a:lstStyle/>
          <a:p>
            <a:r>
              <a:rPr lang="en-US" dirty="0"/>
              <a:t>Represents conversations between objects in a program.</a:t>
            </a:r>
          </a:p>
          <a:p>
            <a:r>
              <a:rPr lang="en-US" dirty="0"/>
              <a:t>Each horizontal line is a method invocation.  Text is the name of the method called.</a:t>
            </a:r>
          </a:p>
          <a:p>
            <a:r>
              <a:rPr lang="en-US" dirty="0"/>
              <a:t>Increasing time flows downward in the diagram.</a:t>
            </a:r>
          </a:p>
          <a:p>
            <a:r>
              <a:rPr lang="en-US" dirty="0"/>
              <a:t>Multiple calls are shown with an asterisk “*”.</a:t>
            </a:r>
          </a:p>
          <a:p>
            <a:r>
              <a:rPr lang="en-US" dirty="0"/>
              <a:t>Each bar represents lifetime of the named object.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D8B9950-080B-4586-82B8-D2629AF65C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7781" y="1273256"/>
            <a:ext cx="5746019" cy="445347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8B8AC3-FE65-4695-89A6-5DCC0F66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E6402-89A7-4B5C-8C4D-17F14B9B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11</a:t>
            </a:fld>
            <a:endParaRPr lang="en-US"/>
          </a:p>
        </p:txBody>
      </p: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A1EE8DE8-9B00-4221-9FE1-C41FB709253F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3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6CCE-81AF-470F-B0AC-2AA43817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26DB-FCAC-47ED-8661-D784730F1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4915237" cy="4915908"/>
          </a:xfrm>
        </p:spPr>
        <p:txBody>
          <a:bodyPr/>
          <a:lstStyle/>
          <a:p>
            <a:r>
              <a:rPr lang="en-US" dirty="0"/>
              <a:t>Shows transitions between processing states.</a:t>
            </a:r>
          </a:p>
          <a:p>
            <a:r>
              <a:rPr lang="en-US" dirty="0"/>
              <a:t>May have entrance and exit transitions.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6A2E0-DE70-42ED-A06F-8A07F573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5260E-74BE-49FB-8E33-8E82FB2E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12</a:t>
            </a:fld>
            <a:endParaRPr lang="en-US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5F6065A3-E031-4292-9536-77C153EE51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3707" y="578764"/>
            <a:ext cx="6916328" cy="5525262"/>
          </a:xfrm>
          <a:prstGeom prst="rect">
            <a:avLst/>
          </a:prstGeom>
        </p:spPr>
      </p:pic>
      <p:sp>
        <p:nvSpPr>
          <p:cNvPr id="18" name="Rectangle 17">
            <a:hlinkClick r:id="rId3" action="ppaction://hlinksldjump"/>
            <a:extLst>
              <a:ext uri="{FF2B5EF4-FFF2-40B4-BE49-F238E27FC236}">
                <a16:creationId xmlns:a16="http://schemas.microsoft.com/office/drawing/2014/main" id="{380B0C13-4930-4B26-B95A-51DC3630A3AC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4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D664-E92E-4E22-BBA7-150E8D13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Tokenizer State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C10B3-92D2-4705-95B7-D0CA865E1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4348795" cy="4915908"/>
          </a:xfrm>
        </p:spPr>
        <p:txBody>
          <a:bodyPr/>
          <a:lstStyle/>
          <a:p>
            <a:r>
              <a:rPr lang="en-US" dirty="0"/>
              <a:t>This example is typical of the diagrams you will draw to illustrate states implemented in one of your programs.</a:t>
            </a:r>
          </a:p>
          <a:p>
            <a:r>
              <a:rPr lang="en-US" dirty="0"/>
              <a:t>It documents one of my early tokenizer designs.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FE2E499-EE34-4938-9EA5-0E30E7CFC4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6995" y="1081668"/>
            <a:ext cx="7005005" cy="433104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4843B-E6A3-4E8F-AF73-BDC848331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AF23-7096-4CC1-AC14-92A351A7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0A432F87-0568-424E-ACFC-2DF7BBF94E01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86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41E8-B958-4888-A8EE-0532D4DF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Chart </a:t>
            </a:r>
            <a:r>
              <a:rPr lang="en-US" b="0" dirty="0"/>
              <a:t>(not UML)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0537-E602-4A0B-8EEC-745788871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5481680" cy="4915908"/>
          </a:xfrm>
        </p:spPr>
        <p:txBody>
          <a:bodyPr/>
          <a:lstStyle/>
          <a:p>
            <a:r>
              <a:rPr lang="en-US" dirty="0"/>
              <a:t>Shows function calling relationships.</a:t>
            </a:r>
          </a:p>
          <a:p>
            <a:r>
              <a:rPr lang="en-US" dirty="0"/>
              <a:t>Used when there is a deep nesting of calling relationships.</a:t>
            </a:r>
          </a:p>
          <a:p>
            <a:r>
              <a:rPr lang="en-US" dirty="0"/>
              <a:t>Used infrequently, but it is the best way to understand deep calling relationships.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565C0B4-EE24-4EF5-ADF0-51D517029C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1654" y="0"/>
            <a:ext cx="5089890" cy="663382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1BE10-2C7B-4624-9E60-5AE72B67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A8FB5-38FF-4798-829E-CD37F4B7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35FCC80B-2423-41A3-BF25-586BB4CE189E}"/>
              </a:ext>
            </a:extLst>
          </p:cNvPr>
          <p:cNvSpPr/>
          <p:nvPr/>
        </p:nvSpPr>
        <p:spPr>
          <a:xfrm>
            <a:off x="9853068" y="277475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76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D428E7F-A4CA-4D7D-A3A7-D05A6E3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Diagram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B4C2A878-9FF8-4EC0-85FF-5A6EC83EFD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1839" y="1261055"/>
            <a:ext cx="6937522" cy="46599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89039-5EB8-471A-80D6-0E58E631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A7F-11B1-4EB7-9F75-48F7E191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15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3BE771-C0FD-4C13-A904-DC8D78BDA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4073665" cy="4915908"/>
          </a:xfrm>
        </p:spPr>
        <p:txBody>
          <a:bodyPr/>
          <a:lstStyle/>
          <a:p>
            <a:r>
              <a:rPr lang="en-US" dirty="0"/>
              <a:t>Ad-Hoc</a:t>
            </a:r>
          </a:p>
          <a:p>
            <a:pPr lvl="1"/>
            <a:r>
              <a:rPr lang="en-US" dirty="0"/>
              <a:t>Latin phrase “for this”</a:t>
            </a:r>
          </a:p>
          <a:p>
            <a:pPr lvl="1"/>
            <a:r>
              <a:rPr lang="en-US" dirty="0"/>
              <a:t>“designed for a specific problem or task”.</a:t>
            </a:r>
          </a:p>
          <a:p>
            <a:pPr lvl="1"/>
            <a:r>
              <a:rPr lang="en-US" dirty="0"/>
              <a:t>Both quotes from Wikipedia.</a:t>
            </a:r>
          </a:p>
          <a:p>
            <a:r>
              <a:rPr lang="en-US" dirty="0"/>
              <a:t>A diagram made to suit one particular purpose.</a:t>
            </a:r>
          </a:p>
          <a:p>
            <a:r>
              <a:rPr lang="en-US" dirty="0"/>
              <a:t>This diagram represents a parallel-pipelined software structure I used for code analysis.</a:t>
            </a:r>
          </a:p>
        </p:txBody>
      </p:sp>
      <p:sp>
        <p:nvSpPr>
          <p:cNvPr id="15" name="Rectangle 14">
            <a:hlinkClick r:id="rId3" action="ppaction://hlinksldjump"/>
            <a:extLst>
              <a:ext uri="{FF2B5EF4-FFF2-40B4-BE49-F238E27FC236}">
                <a16:creationId xmlns:a16="http://schemas.microsoft.com/office/drawing/2014/main" id="{1F8535BF-BF9F-42A4-A118-7AF6C5AE827C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9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6ACA-3DAC-468F-9860-DB05F437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94337"/>
          </a:xfrm>
        </p:spPr>
        <p:txBody>
          <a:bodyPr/>
          <a:lstStyle/>
          <a:p>
            <a:r>
              <a:rPr lang="en-US" dirty="0"/>
              <a:t>Diagrams for Requirements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E404FF9-DEC2-43EA-B8E6-C2F228A8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936" y="1359462"/>
            <a:ext cx="5157787" cy="7120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Context Diagram</a:t>
            </a:r>
          </a:p>
          <a:p>
            <a:pPr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Shows relationships of program with its environment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C5B2F92-DCA6-48C0-9B93-4AA4BE3015C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060935" y="2217218"/>
            <a:ext cx="5559227" cy="39142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A4D74-02AE-4E66-BEC0-6A2C1CDE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FCFA7-2F03-4FF9-96A6-2F82C8DF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16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341F23-5401-46F0-9CAB-2ED59049D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27" y="2217219"/>
            <a:ext cx="5266231" cy="3914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3707B90-88C5-4F16-9C31-17C6C7494FCB}"/>
              </a:ext>
            </a:extLst>
          </p:cNvPr>
          <p:cNvSpPr txBox="1">
            <a:spLocks/>
          </p:cNvSpPr>
          <p:nvPr/>
        </p:nvSpPr>
        <p:spPr>
          <a:xfrm>
            <a:off x="6071582" y="1343005"/>
            <a:ext cx="5263125" cy="7120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Data Flow Diagram</a:t>
            </a:r>
          </a:p>
          <a:p>
            <a:pPr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Shows information flow between processing blocks</a:t>
            </a: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5487073A-5BA1-498D-89B4-B1F0C18AA743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86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862150-FABC-4661-B109-5571CFB9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EBCF93-D581-428F-A46F-A36D6F163A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discussion on a few of the diagrams here:</a:t>
            </a:r>
          </a:p>
          <a:p>
            <a:r>
              <a:rPr lang="en-US" dirty="0">
                <a:hlinkClick r:id="rId2" action="ppaction://hlinkfile"/>
              </a:rPr>
              <a:t>UML-Diagrams.htm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A1AC0-C702-4BE1-8365-CF484423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E5AA3-4851-4194-959C-A2CCE86F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EAB3-54D9-4141-BE6D-EDA660D5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for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08A63-A6E2-47D2-AA20-6FEE271B6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2" action="ppaction://hlinksldjump"/>
              </a:rPr>
              <a:t>Activity Diagram </a:t>
            </a:r>
            <a:r>
              <a:rPr lang="en-US" dirty="0"/>
              <a:t>(high level program behavior)</a:t>
            </a:r>
            <a:br>
              <a:rPr lang="en-US" dirty="0"/>
            </a:br>
            <a:r>
              <a:rPr lang="en-US" dirty="0"/>
              <a:t>Shows activities a program carries out</a:t>
            </a:r>
          </a:p>
          <a:p>
            <a:pPr lvl="1"/>
            <a:r>
              <a:rPr lang="en-US" dirty="0"/>
              <a:t>Which activities may be executed in parallel</a:t>
            </a:r>
          </a:p>
          <a:p>
            <a:pPr lvl="1"/>
            <a:r>
              <a:rPr lang="en-US" dirty="0"/>
              <a:t>Which activities must be synchronized for correct operation</a:t>
            </a:r>
          </a:p>
          <a:p>
            <a:r>
              <a:rPr lang="en-US" b="1" dirty="0">
                <a:hlinkClick r:id="rId3" action="ppaction://hlinksldjump"/>
              </a:rPr>
              <a:t>Package Diagram </a:t>
            </a:r>
            <a:r>
              <a:rPr lang="en-US" dirty="0"/>
              <a:t>(package structure of program or system)</a:t>
            </a:r>
          </a:p>
          <a:p>
            <a:pPr lvl="1"/>
            <a:r>
              <a:rPr lang="en-US" dirty="0"/>
              <a:t>Enumerates all software packages</a:t>
            </a:r>
          </a:p>
          <a:p>
            <a:pPr lvl="1"/>
            <a:r>
              <a:rPr lang="en-US" dirty="0"/>
              <a:t>Shows calling dependencies between packages</a:t>
            </a:r>
          </a:p>
          <a:p>
            <a:r>
              <a:rPr lang="en-US" b="1" dirty="0">
                <a:hlinkClick r:id="rId4" action="ppaction://hlinksldjump"/>
              </a:rPr>
              <a:t>Module Diagram </a:t>
            </a:r>
            <a:r>
              <a:rPr lang="en-US" dirty="0"/>
              <a:t>(packages in a subsystem – focused on one responsibility)</a:t>
            </a:r>
          </a:p>
          <a:p>
            <a:pPr lvl="1"/>
            <a:r>
              <a:rPr lang="en-US" dirty="0"/>
              <a:t>Enumerates modules</a:t>
            </a:r>
          </a:p>
          <a:p>
            <a:pPr lvl="1"/>
            <a:r>
              <a:rPr lang="en-US" dirty="0"/>
              <a:t>Shows calling dependencies between modules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840684-C368-41DE-940F-24DE3FC3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B106E-7148-481C-B7E2-959382EB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3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4E4D-1799-4739-B599-27CF35CB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20387-F128-495F-8939-6CF7E2F04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 action="ppaction://hlinksldjump"/>
              </a:rPr>
              <a:t>Class Diagram</a:t>
            </a:r>
            <a:endParaRPr lang="en-US" b="1" dirty="0"/>
          </a:p>
          <a:p>
            <a:pPr lvl="1"/>
            <a:r>
              <a:rPr lang="en-US" dirty="0"/>
              <a:t>Shows classes that are used in a program along with their relationships</a:t>
            </a:r>
          </a:p>
          <a:p>
            <a:r>
              <a:rPr lang="en-US" b="1" dirty="0">
                <a:hlinkClick r:id="rId3" action="ppaction://hlinksldjump"/>
              </a:rPr>
              <a:t>Sequence Diagram</a:t>
            </a:r>
            <a:endParaRPr lang="en-US" b="1" dirty="0"/>
          </a:p>
          <a:p>
            <a:pPr lvl="1"/>
            <a:r>
              <a:rPr lang="en-US" dirty="0"/>
              <a:t>Illustrates the timing of important messages (method invocations) between objects in the program.</a:t>
            </a:r>
          </a:p>
          <a:p>
            <a:r>
              <a:rPr lang="en-US" b="1" dirty="0">
                <a:hlinkClick r:id="rId4" action="ppaction://hlinksldjump"/>
              </a:rPr>
              <a:t>Structure Chart </a:t>
            </a:r>
            <a:r>
              <a:rPr lang="en-US" b="1" dirty="0"/>
              <a:t>(not UML)</a:t>
            </a:r>
          </a:p>
          <a:p>
            <a:pPr lvl="1"/>
            <a:r>
              <a:rPr lang="en-US" dirty="0"/>
              <a:t>Shows calling relationships between all the functions in a package or module.</a:t>
            </a:r>
          </a:p>
          <a:p>
            <a:r>
              <a:rPr lang="en-US" b="1" dirty="0">
                <a:hlinkClick r:id="rId5" action="ppaction://hlinksldjump"/>
              </a:rPr>
              <a:t>State Diagram</a:t>
            </a:r>
            <a:endParaRPr lang="en-US" b="1" dirty="0"/>
          </a:p>
          <a:p>
            <a:pPr lvl="1"/>
            <a:r>
              <a:rPr lang="en-US" dirty="0"/>
              <a:t>Illustrates how a program navigates through its states.</a:t>
            </a:r>
          </a:p>
          <a:p>
            <a:r>
              <a:rPr lang="en-US" b="1" dirty="0"/>
              <a:t>Data Structure Diagram, </a:t>
            </a:r>
            <a:r>
              <a:rPr lang="en-US" b="1" dirty="0">
                <a:hlinkClick r:id="rId6" action="ppaction://hlinksldjump"/>
              </a:rPr>
              <a:t>Ad-Hoc Diagram </a:t>
            </a:r>
            <a:r>
              <a:rPr lang="en-US" b="1" dirty="0"/>
              <a:t>(not UML)</a:t>
            </a:r>
          </a:p>
          <a:p>
            <a:pPr lvl="1"/>
            <a:r>
              <a:rPr lang="en-US" dirty="0"/>
              <a:t>Presents the layout and relationships between important pieces of data in the program.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DC793-D069-4592-B241-9B968DAE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6DEAD-AD8C-44A4-BE7A-FD0A75BB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6ACA-3DAC-468F-9860-DB05F4370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for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5B61-83AB-4628-A017-25CDFA108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 action="ppaction://hlinksldjump"/>
              </a:rPr>
              <a:t>Context Diagram</a:t>
            </a:r>
            <a:endParaRPr lang="en-US" b="1" dirty="0"/>
          </a:p>
          <a:p>
            <a:pPr lvl="1"/>
            <a:r>
              <a:rPr lang="en-US" dirty="0"/>
              <a:t>Shows how program interacts with its environment</a:t>
            </a:r>
          </a:p>
          <a:p>
            <a:r>
              <a:rPr lang="en-US" b="1" dirty="0">
                <a:hlinkClick r:id="rId2" action="ppaction://hlinksldjump"/>
              </a:rPr>
              <a:t>Data Flow Diagram</a:t>
            </a:r>
            <a:endParaRPr lang="en-US" b="1" dirty="0"/>
          </a:p>
          <a:p>
            <a:pPr lvl="1"/>
            <a:r>
              <a:rPr lang="en-US" dirty="0"/>
              <a:t>Represents requirement processing and the information flows necessary to sustain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A4D74-02AE-4E66-BEC0-6A2C1CDE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FCFA7-2F03-4FF9-96A6-2F82C8DF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8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5A3B-51E7-4993-8781-29442876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49C18B-64EF-4665-BEE1-50F90BFDA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1055"/>
            <a:ext cx="4191000" cy="4915908"/>
          </a:xfrm>
        </p:spPr>
        <p:txBody>
          <a:bodyPr/>
          <a:lstStyle/>
          <a:p>
            <a:r>
              <a:rPr lang="en-US" dirty="0"/>
              <a:t>Each of the blocks represents a specific processing activity.</a:t>
            </a:r>
          </a:p>
          <a:p>
            <a:r>
              <a:rPr lang="en-US" dirty="0"/>
              <a:t>Start and stop activities are explicitly shown</a:t>
            </a:r>
          </a:p>
          <a:p>
            <a:r>
              <a:rPr lang="en-US" dirty="0"/>
              <a:t>Synchronizing bars indicate timing constraints:</a:t>
            </a:r>
          </a:p>
          <a:p>
            <a:pPr lvl="1"/>
            <a:r>
              <a:rPr lang="en-US" dirty="0"/>
              <a:t>No output activity can start until all of the input activities have completed.</a:t>
            </a:r>
          </a:p>
          <a:p>
            <a:pPr lvl="1"/>
            <a:r>
              <a:rPr lang="en-US" dirty="0"/>
              <a:t>Multiple output activities indicate tasks that can run in parallel.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0D447-1CA5-48F3-ADFE-FCADA92C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36924-BF4D-4226-818E-4493A33A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5</a:t>
            </a:fld>
            <a:endParaRPr lang="en-US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FBC3FE48-F91D-4664-ABC9-2DE9096A4B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74818" y="1987909"/>
            <a:ext cx="5931462" cy="41890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C82DC1-1E3E-43E7-8919-5CF2EE14C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780" y="487787"/>
            <a:ext cx="1981651" cy="2621814"/>
          </a:xfrm>
          <a:prstGeom prst="rect">
            <a:avLst/>
          </a:prstGeom>
        </p:spPr>
      </p:pic>
      <p:sp>
        <p:nvSpPr>
          <p:cNvPr id="23" name="Rectangle 22">
            <a:hlinkClick r:id="rId4" action="ppaction://hlinksldjump"/>
            <a:extLst>
              <a:ext uri="{FF2B5EF4-FFF2-40B4-BE49-F238E27FC236}">
                <a16:creationId xmlns:a16="http://schemas.microsoft.com/office/drawing/2014/main" id="{A3D0CF52-F937-410A-8817-7CAFF6635275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0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BB6F-DBD7-4B70-9B04-671FB67F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43289-5CCC-427C-9668-EADABF9A2F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Enumerate each of the packages in a program or module.</a:t>
            </a:r>
          </a:p>
          <a:p>
            <a:r>
              <a:rPr lang="en-US" dirty="0"/>
              <a:t>Show calling relationships with one-way directed lines.</a:t>
            </a:r>
          </a:p>
          <a:p>
            <a:r>
              <a:rPr lang="en-US" dirty="0"/>
              <a:t>May show module boundaries.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5E86EF1-1D84-4AEB-86D2-70BF0A1CC8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658" y="774955"/>
            <a:ext cx="4962683" cy="4916488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482CF-51A2-433C-AD18-B32532AC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F8D83-FFF9-440D-9346-8BECC1A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6</a:t>
            </a:fld>
            <a:endParaRPr lang="en-US"/>
          </a:p>
        </p:txBody>
      </p:sp>
      <p:sp>
        <p:nvSpPr>
          <p:cNvPr id="13" name="Rectangle 12">
            <a:hlinkClick r:id="rId3" action="ppaction://hlinksldjump"/>
            <a:extLst>
              <a:ext uri="{FF2B5EF4-FFF2-40B4-BE49-F238E27FC236}">
                <a16:creationId xmlns:a16="http://schemas.microsoft.com/office/drawing/2014/main" id="{80E19293-2D7F-4583-B674-C869FF99247B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3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33378-43B3-463D-9652-B0BC3DBE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574BE-83BF-41E1-8C58-7B3A5601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C0D6E8-50BE-4616-A083-F49DBC99D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14" y="0"/>
            <a:ext cx="10837772" cy="6858000"/>
          </a:xfrm>
          <a:prstGeom prst="rect">
            <a:avLst/>
          </a:prstGeom>
        </p:spPr>
      </p:pic>
      <p:sp>
        <p:nvSpPr>
          <p:cNvPr id="10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C52A0F11-64C3-482A-AA20-344472FA9A3C}"/>
              </a:ext>
            </a:extLst>
          </p:cNvPr>
          <p:cNvSpPr/>
          <p:nvPr/>
        </p:nvSpPr>
        <p:spPr>
          <a:xfrm>
            <a:off x="9961295" y="340850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71C9-A84C-4DA7-AF05-1251F619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1DD19-BDA5-46DB-8805-CBF7725D3B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 each class with a named rectangle.</a:t>
            </a:r>
          </a:p>
          <a:p>
            <a:r>
              <a:rPr lang="en-US" dirty="0"/>
              <a:t>Show class relationships:</a:t>
            </a:r>
          </a:p>
          <a:p>
            <a:pPr lvl="1"/>
            <a:r>
              <a:rPr lang="en-US" dirty="0"/>
              <a:t>Inheritance with a line beginning with a triangle attached to the base class.</a:t>
            </a:r>
          </a:p>
          <a:p>
            <a:pPr lvl="1"/>
            <a:r>
              <a:rPr lang="en-US" dirty="0"/>
              <a:t>Composition with a solid diamond attached to the composer</a:t>
            </a:r>
          </a:p>
          <a:p>
            <a:pPr lvl="1"/>
            <a:r>
              <a:rPr lang="en-US" dirty="0"/>
              <a:t>Aggregation with a hollow diamond attached to the aggregator</a:t>
            </a:r>
          </a:p>
          <a:p>
            <a:pPr lvl="1"/>
            <a:r>
              <a:rPr lang="en-US" dirty="0"/>
              <a:t>Using with a directed line from the user to the used class.</a:t>
            </a:r>
          </a:p>
          <a:p>
            <a:r>
              <a:rPr lang="en-US" dirty="0"/>
              <a:t>May show module boundaries.</a:t>
            </a:r>
          </a:p>
          <a:p>
            <a:r>
              <a:rPr lang="en-US" dirty="0"/>
              <a:t>May show methods and members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7FCA4AF-8364-479F-8B52-973F6BDE94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97252"/>
            <a:ext cx="5181600" cy="4842933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BED90-1F14-483F-817C-8DAB5E27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AF1F-6427-4489-95F9-2448066C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3520AE15-407A-4067-8FD0-4C44AA1E070A}"/>
              </a:ext>
            </a:extLst>
          </p:cNvPr>
          <p:cNvSpPr/>
          <p:nvPr/>
        </p:nvSpPr>
        <p:spPr>
          <a:xfrm>
            <a:off x="9718535" y="365126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8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899ED-4BE8-43FA-A559-238EF88C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UML Notation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A1C97-4F19-4D2B-8E14-C14578FC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6E4A-92AA-4896-AF20-4EEFE8505B3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2DB286-CA5A-485B-9D27-4DE1BD9F0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965" y="0"/>
            <a:ext cx="8706069" cy="6858000"/>
          </a:xfrm>
          <a:prstGeom prst="rect">
            <a:avLst/>
          </a:prstGeom>
        </p:spPr>
      </p:pic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CDC8A96F-FE45-4515-B50D-528C925FF133}"/>
              </a:ext>
            </a:extLst>
          </p:cNvPr>
          <p:cNvSpPr/>
          <p:nvPr/>
        </p:nvSpPr>
        <p:spPr>
          <a:xfrm>
            <a:off x="9880376" y="219469"/>
            <a:ext cx="1888476" cy="3793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5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584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UML Notation</vt:lpstr>
      <vt:lpstr>Diagrams for Architecture</vt:lpstr>
      <vt:lpstr>Design Documentation</vt:lpstr>
      <vt:lpstr>Diagrams for Requirements</vt:lpstr>
      <vt:lpstr>Activity Diagram</vt:lpstr>
      <vt:lpstr>Package Diagrams</vt:lpstr>
      <vt:lpstr>PowerPoint Presentation</vt:lpstr>
      <vt:lpstr>Class Diagrams</vt:lpstr>
      <vt:lpstr>PowerPoint Presentation</vt:lpstr>
      <vt:lpstr>PowerPoint Presentation</vt:lpstr>
      <vt:lpstr>Sequence Diagram</vt:lpstr>
      <vt:lpstr>State Diagram</vt:lpstr>
      <vt:lpstr>Tokenizer State Diagram</vt:lpstr>
      <vt:lpstr>Structure Chart (not UML)</vt:lpstr>
      <vt:lpstr>Ad-Hoc Diagram</vt:lpstr>
      <vt:lpstr>Diagrams for Requirements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Notation</dc:title>
  <dc:creator>James Fawcett</dc:creator>
  <cp:lastModifiedBy>James Fawcett</cp:lastModifiedBy>
  <cp:revision>26</cp:revision>
  <dcterms:created xsi:type="dcterms:W3CDTF">2017-08-29T10:41:36Z</dcterms:created>
  <dcterms:modified xsi:type="dcterms:W3CDTF">2017-08-29T15:19:45Z</dcterms:modified>
</cp:coreProperties>
</file>