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9"/>
  </p:handoutMasterIdLst>
  <p:sldIdLst>
    <p:sldId id="291" r:id="rId2"/>
    <p:sldId id="256" r:id="rId3"/>
    <p:sldId id="275" r:id="rId4"/>
    <p:sldId id="272" r:id="rId5"/>
    <p:sldId id="285" r:id="rId6"/>
    <p:sldId id="280" r:id="rId7"/>
    <p:sldId id="286" r:id="rId8"/>
    <p:sldId id="289" r:id="rId9"/>
    <p:sldId id="270" r:id="rId10"/>
    <p:sldId id="287" r:id="rId11"/>
    <p:sldId id="288" r:id="rId12"/>
    <p:sldId id="271" r:id="rId13"/>
    <p:sldId id="273" r:id="rId14"/>
    <p:sldId id="274" r:id="rId15"/>
    <p:sldId id="290" r:id="rId16"/>
    <p:sldId id="276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663973-9074-4D30-9594-940A6657D822}" type="datetimeFigureOut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398B8A9-1E43-4543-BA7D-8FB94C65B2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14A2-A207-4A11-93C2-A499BBCA6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154237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D05BB-5365-4144-B95E-7290894E6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6DF86-BCFC-4CB5-94C6-0E9248A1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C4543B-2340-4030-9260-DD4826A57C75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785A1-DB3D-4E47-AA37-8165B542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DCC9-1B3E-449D-8B42-BEF7B099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FF66-6938-40D4-A1D1-9DAB43D069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85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E2004-1C47-4598-B163-13503A297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D9D98-6375-402C-BCCD-1EB4654AC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50313-B50B-4F17-A84D-44BFD26B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FDC43-0D3B-4047-90C3-2BF70E4DCA38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8E96F-AE3F-44EB-8993-C67B3575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0D5EA-94A0-44C7-B9BC-91B70585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95D3-0639-407C-8672-B94E092CA6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70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0BF0E-CE85-40DE-A486-8A4FD2F69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4A357-094B-4680-A36F-F8CF7BCD9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F1E99-42CB-4928-94F9-1D57B83B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05353E-70AC-42A3-8B82-D0B57EFB0A89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57E00-CD26-4162-879B-14B31CCF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47379-7767-4ADD-B58E-9531195AF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CD972-00EE-4078-B843-5B3C57B6CE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60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2E002-382A-40D1-8BD5-9AD60C952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D6A9-AAE6-482E-AA3C-59D96DB49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17B94-4A35-4A99-8CC9-B29CE195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D7E29-9126-4EC0-BA21-4B45D4DE1550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BB21C-8713-4D8A-86D1-11A6B919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8AA07-F953-4DB7-AAAB-8A0682C19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C090-05A8-42C9-951C-DD9DFB07C2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8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466B-B053-45EF-9BF8-3DC9CD47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4E024-003A-434C-ADBE-5382512FF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AA77D-89DE-4C99-9909-7082F7DA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3F968-3FED-4B52-82DD-E9C9D788D86B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EDE8F-DAE1-4433-9F91-2EB2B8DB3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87ECB-B4B5-4319-B68B-F2C84278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D7ED-C97A-44C3-903F-99A5F9CE8E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24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1A0A-017B-479F-9C6F-FCF96B865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0EEC4-7E12-40D9-AD21-2A1E9FD79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50989"/>
            <a:ext cx="3886200" cy="46259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C3EE2-FC8A-411B-B3B7-EB7C83BFF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50989"/>
            <a:ext cx="3886200" cy="46259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AFCF9-053B-4AB3-9814-E646199A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9A283-C689-40BD-B3BB-9692999F8B0D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7B234-ADBE-4866-8C53-9D84ACC9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719CC-1DDA-4376-A78A-B0012EB1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BF861-778D-4758-9BDF-DB00810EA9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85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59C20-5311-4972-A313-E82FD4220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B1E1-E9C1-4C3D-B49E-6E59F89E6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936DF-1E87-400B-9E21-173900214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0F958-72A7-4DC6-ADA0-FFC3A11F4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25F410-2B32-4FBE-82D6-31E63B6C9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B19F4-62C9-4788-99F3-B8D4E542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D721F-19C8-4FAA-9059-2077859CF9C3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6F18EF-1B83-4919-B4BB-FE0A83F2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0A72A-3040-411F-ACB8-569564E5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303D3-3671-42E9-806C-D614A1252F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98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F98B-A5A4-4624-9480-5E71D0913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0AFFFE-4740-4DD8-8989-E8FDA7D6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97F4B-9CB7-48BB-B60D-35328BF04CE1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D49EA-90A5-4C21-9CA6-37D05440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78C58-453E-47F5-BE16-A978EBA7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9FB9D-4691-4C97-A7C8-87880F68B3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8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A378E-EA78-458F-8A4A-C8FFDEA33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4C627-1FB5-4944-8DE6-E2AF009BCCDE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F9B55-032D-40AE-97F0-477FED3AE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01EE7-1591-4081-8AA5-AAFCAB01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41AD-2BD8-4578-9713-10249B6287D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21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B597C-EAF7-4E31-A56A-1D75552F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49B8D-9295-4E9A-848E-7CA739E9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3EA63-811F-40E8-AE9C-63F86BB55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6B70C-2524-4AC6-8466-F1DD3BA3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460B6-5C69-4269-8C4A-A73C28C90B43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EFFB6-B3DC-4B38-8382-518BC66A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A6B0A-C600-40BC-B163-118A92A9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D6F7-1537-405C-A53D-4F98EFB60F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65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3DC11-8951-425D-857C-74DE5153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A8480F-826B-4416-9731-FB291D5D3E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62FC8-C06A-4F49-934B-6C9C0B776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6EB65-88F2-4418-B926-2788325C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651646-04E9-4275-956E-8B8631201075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914DD-5013-41D0-BC07-8F588E16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F103D-CC26-40C9-9B14-29DEC412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04A3-FE59-436C-A70E-972649D38D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1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1DD9C-0477-4E5B-8E65-042E89858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CE514-1A91-42A0-ACA0-609832138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ABDEB-5D84-4890-ABDF-528F841A1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5579D6-0106-468C-A097-6F25A4D59DC4}" type="datetimeFigureOut">
              <a:rPr lang="en-US" smtClean="0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6724B-01B9-417B-BA22-E82E338EE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706F2-01D2-467B-B9E6-BC466FA3B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33C23-83BA-4317-85DC-97A8F9FFDB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11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softwarematrix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Vrts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/Projects/Pr5Su09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CServ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Introduction: slides 2-6		15 minutes</a:t>
            </a:r>
          </a:p>
          <a:p>
            <a:r>
              <a:rPr lang="en-US" dirty="0"/>
              <a:t>Variations: 7-14, 16			20 minutes</a:t>
            </a:r>
          </a:p>
        </p:txBody>
      </p:sp>
    </p:spTree>
    <p:extLst>
      <p:ext uri="{BB962C8B-B14F-4D97-AF65-F5344CB8AC3E}">
        <p14:creationId xmlns:p14="http://schemas.microsoft.com/office/powerpoint/2010/main" val="268873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Repository Components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848600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Repository Versions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01625"/>
            <a:ext cx="7931150" cy="62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Peer-to-Peer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Distribution of parts that cooperate on a mission by sending each other commands and messages.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Parts may or may not be identical, but probably have identical layered system services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Usually part of a collaboration system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May have a “distinguished” peer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Development attempts to provide one set of core services and build peer personalization on top of that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Software Matrix, Gosh M.S. Thesis, </a:t>
            </a:r>
            <a:r>
              <a:rPr lang="en-US" dirty="0">
                <a:hlinkClick r:id="rId2"/>
              </a:rPr>
              <a:t>http://www.ecs.syr.edu/faculty/fawcett/handouts/webpages/softwarematrix.htm</a:t>
            </a:r>
            <a:endParaRPr lang="en-US" dirty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Service Oriented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pPr eaLnBrk="1" hangingPunct="1"/>
            <a:r>
              <a:rPr lang="en-US" altLang="en-US"/>
              <a:t>System composed of</a:t>
            </a:r>
          </a:p>
          <a:p>
            <a:pPr lvl="1" eaLnBrk="1" hangingPunct="1"/>
            <a:r>
              <a:rPr lang="en-US" altLang="en-US"/>
              <a:t>Set of autonomous services</a:t>
            </a:r>
          </a:p>
          <a:p>
            <a:pPr lvl="1" eaLnBrk="1" hangingPunct="1"/>
            <a:r>
              <a:rPr lang="en-US" altLang="en-US"/>
              <a:t>Software glue that binds the services together</a:t>
            </a:r>
          </a:p>
          <a:p>
            <a:pPr eaLnBrk="1" hangingPunct="1"/>
            <a:r>
              <a:rPr lang="en-US" altLang="en-US"/>
              <a:t>Focus on</a:t>
            </a:r>
          </a:p>
          <a:p>
            <a:pPr lvl="1" eaLnBrk="1" hangingPunct="1"/>
            <a:r>
              <a:rPr lang="en-US" altLang="en-US"/>
              <a:t>Reliability, availability, composability </a:t>
            </a:r>
          </a:p>
          <a:p>
            <a:pPr eaLnBrk="1" hangingPunct="1"/>
            <a:r>
              <a:rPr lang="en-US" altLang="en-US"/>
              <a:t>Example:</a:t>
            </a:r>
          </a:p>
          <a:p>
            <a:pPr lvl="1" eaLnBrk="1" hangingPunct="1"/>
            <a:r>
              <a:rPr lang="en-US" altLang="en-US"/>
              <a:t>VRTS – CSE784 Project, Fall 2008, </a:t>
            </a:r>
            <a:r>
              <a:rPr lang="en-US" altLang="en-US">
                <a:hlinkClick r:id="rId2"/>
              </a:rPr>
              <a:t>http://www.ecs.syr.edu/faculty/fawcett/handouts/webpages/Vrts.htm</a:t>
            </a:r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Agent-Based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System uses Software Agents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Semi-autonomous, mobile, task oriented software entities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May be scheduled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Provide scriptable user specific services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Collect information from a large set of data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Perform analyses on changing baseline and report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Conduct specific tests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Make narrowly specified modifications to baseline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CSE681 Project #5, summer 2009, </a:t>
            </a:r>
            <a:r>
              <a:rPr lang="en-US" dirty="0">
                <a:hlinkClick r:id="rId2"/>
              </a:rPr>
              <a:t>http://www.ecs.syr.edu/faculty/fawcett/handouts/CSE681/Projects/Pr5Su09.doc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Building Blocks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530225"/>
            <a:ext cx="7931150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Project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950"/>
          </a:xfrm>
        </p:spPr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Peer-to-peer?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May initiate analyses from client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May schedule analyses and notify users of results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Collaborative?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QA, Management, Developers, and Architects all care about the analyses and results.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How do we overtly support collaboration?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Service Oriented?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Communication and Notification are probably service-based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Layered?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If we extend by sending libraries to remote machines to be run from tool holster, we may want to have the holster provide execution services – a sandbox – to enhance security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Agent-based?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We probably want to schedule tests, tailored to specific users, e.g. QA, team lead, architect.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438400"/>
            <a:ext cx="37338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/>
              <a:t>The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Enterprise Computing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	</a:t>
            </a:r>
            <a:r>
              <a:rPr lang="en-US" sz="3200" dirty="0">
                <a:solidFill>
                  <a:schemeClr val="tx2">
                    <a:satMod val="200000"/>
                  </a:schemeClr>
                </a:solidFill>
              </a:rPr>
              <a:t>Collaboration System Example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Jim Fawcett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CSE681 – Software Modeling and Analysis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Spring 2010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Enterprise Computing combines Structures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Enterprise computing binds together a business with its partners, suppliers, and customers.</a:t>
            </a:r>
          </a:p>
          <a:p>
            <a:pPr eaLnBrk="1" hangingPunct="1"/>
            <a:r>
              <a:rPr lang="en-US" altLang="en-US" sz="2800"/>
              <a:t>May integrate many functions:</a:t>
            </a:r>
          </a:p>
          <a:p>
            <a:pPr lvl="1" eaLnBrk="1" hangingPunct="1"/>
            <a:r>
              <a:rPr lang="en-US" altLang="en-US" sz="2400"/>
              <a:t>Inventory control, order processing, product disclosure, product design collaboration.</a:t>
            </a:r>
          </a:p>
          <a:p>
            <a:pPr eaLnBrk="1" hangingPunct="1"/>
            <a:r>
              <a:rPr lang="en-US" altLang="en-US" sz="2800"/>
              <a:t>Likely to be peer-to-peer with “distinguished” peer that coordinates activities.</a:t>
            </a:r>
          </a:p>
          <a:p>
            <a:pPr lvl="1" eaLnBrk="1" hangingPunct="1"/>
            <a:r>
              <a:rPr lang="en-US" altLang="en-US" sz="2400"/>
              <a:t>Partners work together through a collaboration subsystem.</a:t>
            </a:r>
          </a:p>
          <a:p>
            <a:pPr eaLnBrk="1" hangingPunct="1"/>
            <a:r>
              <a:rPr lang="en-US" altLang="en-US" sz="2800"/>
              <a:t> Uses web-based service oriented architecture.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Collaboration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System that focuses on sharing of processes and products among peers with a common set of goals.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/>
              <a:t>Primary focus is organizing and maintaining some complex, usually evolving, state: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Software development baseline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Set of work plans and schedules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Documentation and model of obligations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/>
              <a:t>Communication of events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err="1"/>
              <a:t>Collab</a:t>
            </a:r>
            <a:r>
              <a:rPr lang="en-US" dirty="0"/>
              <a:t> – CSE784, Fall 2007, </a:t>
            </a:r>
            <a:r>
              <a:rPr lang="en-US" dirty="0">
                <a:hlinkClick r:id="rId2"/>
              </a:rPr>
              <a:t>http://www.ecs.syr.edu/faculty/fawcett/handouts/webpages/CServ.htm</a:t>
            </a:r>
            <a:endParaRPr lang="en-US" dirty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763"/>
            <a:ext cx="8077200" cy="15446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Virtual Collaboration-Repository-Testbed Server System </a:t>
            </a:r>
            <a:br>
              <a:rPr lang="en-US" sz="2800" dirty="0"/>
            </a:br>
            <a:r>
              <a:rPr lang="en-US" sz="2800" dirty="0"/>
              <a:t>(VCRTS)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5150"/>
          </a:xfrm>
        </p:spPr>
        <p:txBody>
          <a:bodyPr>
            <a:normAutofit lnSpcReduction="10000"/>
          </a:bodyPr>
          <a:lstStyle/>
          <a:p>
            <a:r>
              <a:rPr lang="en-US" altLang="en-US" sz="2800"/>
              <a:t>Servers:</a:t>
            </a:r>
          </a:p>
          <a:p>
            <a:pPr lvl="1"/>
            <a:r>
              <a:rPr lang="en-US" altLang="en-US" sz="2400" b="1"/>
              <a:t>Collaboration</a:t>
            </a:r>
          </a:p>
          <a:p>
            <a:pPr lvl="2"/>
            <a:r>
              <a:rPr lang="en-US" altLang="en-US" sz="2000"/>
              <a:t>Holds work package definitions, schedules, job descriptions, collaboration tools (white board, chat, …)</a:t>
            </a:r>
          </a:p>
          <a:p>
            <a:pPr lvl="1"/>
            <a:r>
              <a:rPr lang="en-US" altLang="en-US" sz="2400" b="1"/>
              <a:t>Repository</a:t>
            </a:r>
          </a:p>
          <a:p>
            <a:pPr lvl="2"/>
            <a:r>
              <a:rPr lang="en-US" altLang="en-US" sz="2000"/>
              <a:t>Holds the developing project baseline, e.g., code, test drivers, documentation, test results, …</a:t>
            </a:r>
          </a:p>
          <a:p>
            <a:pPr lvl="1"/>
            <a:r>
              <a:rPr lang="en-US" altLang="en-US" sz="2400" b="1"/>
              <a:t>Test Harness</a:t>
            </a:r>
          </a:p>
          <a:p>
            <a:pPr lvl="2"/>
            <a:r>
              <a:rPr lang="en-US" altLang="en-US" sz="2000"/>
              <a:t>Performs all certified tests, only on Repository products. </a:t>
            </a:r>
          </a:p>
          <a:p>
            <a:pPr lvl="1"/>
            <a:r>
              <a:rPr lang="en-US" altLang="en-US" sz="2200" b="1"/>
              <a:t>Clients</a:t>
            </a:r>
          </a:p>
          <a:p>
            <a:pPr lvl="2"/>
            <a:r>
              <a:rPr lang="en-US" altLang="en-US" sz="2000"/>
              <a:t>Code development, test development,  local testing, chatting, whiteboard collaboration,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38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Example Collaboration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51ABD-C883-4A4D-88B4-B7DBA0C89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rbel" panose="020B0503020204020204" pitchFamily="34" charset="0"/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2513"/>
            <a:ext cx="86106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Virtual Servers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r>
              <a:rPr lang="en-US" altLang="en-US"/>
              <a:t>Not defined by machine boundaries</a:t>
            </a:r>
          </a:p>
          <a:p>
            <a:pPr lvl="1"/>
            <a:r>
              <a:rPr lang="en-US" altLang="en-US"/>
              <a:t>May have multiple servers on one machine</a:t>
            </a:r>
          </a:p>
          <a:p>
            <a:pPr lvl="1"/>
            <a:r>
              <a:rPr lang="en-US" altLang="en-US"/>
              <a:t>May have multiple machines implementing one server, e.g., repository, testbed</a:t>
            </a:r>
          </a:p>
          <a:p>
            <a:pPr lvl="1"/>
            <a:r>
              <a:rPr lang="en-US" altLang="en-US"/>
              <a:t>Can be easily replicated</a:t>
            </a:r>
          </a:p>
          <a:p>
            <a:pPr lvl="2"/>
            <a:r>
              <a:rPr lang="en-US" altLang="en-US"/>
              <a:t>Download installer</a:t>
            </a:r>
          </a:p>
          <a:p>
            <a:pPr lvl="2"/>
            <a:r>
              <a:rPr lang="en-US" altLang="en-US"/>
              <a:t>Select desired contents from source</a:t>
            </a:r>
          </a:p>
          <a:p>
            <a:pPr lvl="2"/>
            <a:r>
              <a:rPr lang="en-US" altLang="en-US"/>
              <a:t>Create server</a:t>
            </a:r>
          </a:p>
          <a:p>
            <a:r>
              <a:rPr lang="en-US" altLang="en-US"/>
              <a:t>All servers derive from abstract virtual server</a:t>
            </a:r>
          </a:p>
          <a:p>
            <a:pPr lvl="1"/>
            <a:r>
              <a:rPr lang="en-US" altLang="en-US"/>
              <a:t>Virtual server is one of the core services.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Virtual Server Uses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Project has VCRTS</a:t>
            </a:r>
          </a:p>
          <a:p>
            <a:pPr lvl="1"/>
            <a:r>
              <a:rPr lang="en-US" altLang="en-US"/>
              <a:t>Manages all certified project products</a:t>
            </a:r>
          </a:p>
          <a:p>
            <a:pPr lvl="2"/>
            <a:r>
              <a:rPr lang="en-US" altLang="en-US"/>
              <a:t>Code baseline</a:t>
            </a:r>
          </a:p>
          <a:p>
            <a:pPr lvl="2"/>
            <a:r>
              <a:rPr lang="en-US" altLang="en-US"/>
              <a:t>Test code and results</a:t>
            </a:r>
          </a:p>
          <a:p>
            <a:pPr lvl="2"/>
            <a:r>
              <a:rPr lang="en-US" altLang="en-US"/>
              <a:t>Documentation</a:t>
            </a:r>
          </a:p>
          <a:p>
            <a:r>
              <a:rPr lang="en-US" altLang="en-US"/>
              <a:t>Teams have VCRTS</a:t>
            </a:r>
          </a:p>
          <a:p>
            <a:pPr lvl="1"/>
            <a:r>
              <a:rPr lang="en-US" altLang="en-US"/>
              <a:t>Local management for each team</a:t>
            </a:r>
          </a:p>
          <a:p>
            <a:r>
              <a:rPr lang="en-US" altLang="en-US"/>
              <a:t>Company has VCRTS</a:t>
            </a:r>
          </a:p>
          <a:p>
            <a:pPr lvl="1"/>
            <a:r>
              <a:rPr lang="en-US" altLang="en-US"/>
              <a:t>Manages company’s reusable code base</a:t>
            </a:r>
          </a:p>
          <a:p>
            <a:pPr lvl="2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Layered Structure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8550"/>
          </a:xfrm>
        </p:spPr>
        <p:txBody>
          <a:bodyPr/>
          <a:lstStyle/>
          <a:p>
            <a:pPr eaLnBrk="1" hangingPunct="1"/>
            <a:r>
              <a:rPr lang="en-US" altLang="en-US"/>
              <a:t>Provides a structure based on:</a:t>
            </a:r>
          </a:p>
          <a:p>
            <a:pPr lvl="1" eaLnBrk="1" hangingPunct="1"/>
            <a:r>
              <a:rPr lang="en-US" altLang="en-US"/>
              <a:t>System Services – things the user doesn’t think about</a:t>
            </a:r>
          </a:p>
          <a:p>
            <a:pPr lvl="2" eaLnBrk="1" hangingPunct="1"/>
            <a:r>
              <a:rPr lang="en-US" altLang="en-US"/>
              <a:t>Communication, storage, security, file caching, …</a:t>
            </a:r>
          </a:p>
          <a:p>
            <a:pPr lvl="1" eaLnBrk="1" hangingPunct="1"/>
            <a:r>
              <a:rPr lang="en-US" altLang="en-US"/>
              <a:t>User Services – things the user manipulates as part of the use of the system</a:t>
            </a:r>
          </a:p>
          <a:p>
            <a:pPr lvl="2" eaLnBrk="1" hangingPunct="1"/>
            <a:r>
              <a:rPr lang="en-US" altLang="en-US"/>
              <a:t>Input, Display, Check-in/Check-out, …</a:t>
            </a:r>
          </a:p>
          <a:p>
            <a:pPr lvl="1" eaLnBrk="1" hangingPunct="1"/>
            <a:r>
              <a:rPr lang="en-US" altLang="en-US"/>
              <a:t>Ancillary – Things that are not part of the system mission but are necessary</a:t>
            </a:r>
          </a:p>
          <a:p>
            <a:pPr lvl="2" eaLnBrk="1" hangingPunct="1"/>
            <a:r>
              <a:rPr lang="en-US" altLang="en-US"/>
              <a:t>Logging, extension hooks, test hooks, 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755</Words>
  <Application>Microsoft Office PowerPoint</Application>
  <PresentationFormat>On-screen Show (4:3)</PresentationFormat>
  <Paragraphs>106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Wingdings</vt:lpstr>
      <vt:lpstr>Wingdings 2</vt:lpstr>
      <vt:lpstr>Office Theme</vt:lpstr>
      <vt:lpstr>Segments</vt:lpstr>
      <vt:lpstr>Enterprise Computing  Collaboration System Example</vt:lpstr>
      <vt:lpstr>Enterprise Computing combines Structures</vt:lpstr>
      <vt:lpstr>Collaboration System</vt:lpstr>
      <vt:lpstr>Virtual Collaboration-Repository-Testbed Server System  (VCRTS)</vt:lpstr>
      <vt:lpstr>Example Collaboration System</vt:lpstr>
      <vt:lpstr>Virtual Servers</vt:lpstr>
      <vt:lpstr>Virtual Server Uses</vt:lpstr>
      <vt:lpstr>Layered Structure</vt:lpstr>
      <vt:lpstr>Repository Components</vt:lpstr>
      <vt:lpstr>Repository Versions</vt:lpstr>
      <vt:lpstr>Peer-to-Peer</vt:lpstr>
      <vt:lpstr>Service Oriented</vt:lpstr>
      <vt:lpstr>Agent-Based</vt:lpstr>
      <vt:lpstr>Building Blocks</vt:lpstr>
      <vt:lpstr>Project #4</vt:lpstr>
      <vt:lpstr>The End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system taxonomy</dc:title>
  <dc:creator>fawcett</dc:creator>
  <cp:lastModifiedBy>James Fawcett</cp:lastModifiedBy>
  <cp:revision>130</cp:revision>
  <dcterms:created xsi:type="dcterms:W3CDTF">2010-03-22T13:44:07Z</dcterms:created>
  <dcterms:modified xsi:type="dcterms:W3CDTF">2017-08-20T16:19:56Z</dcterms:modified>
</cp:coreProperties>
</file>