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9" r:id="rId4"/>
    <p:sldId id="270" r:id="rId5"/>
    <p:sldId id="271" r:id="rId6"/>
    <p:sldId id="276" r:id="rId7"/>
    <p:sldId id="259" r:id="rId8"/>
    <p:sldId id="260" r:id="rId9"/>
    <p:sldId id="263" r:id="rId10"/>
    <p:sldId id="261" r:id="rId11"/>
    <p:sldId id="258" r:id="rId12"/>
    <p:sldId id="262" r:id="rId13"/>
    <p:sldId id="264" r:id="rId14"/>
    <p:sldId id="265" r:id="rId15"/>
    <p:sldId id="266" r:id="rId16"/>
    <p:sldId id="267" r:id="rId17"/>
    <p:sldId id="273" r:id="rId18"/>
    <p:sldId id="274" r:id="rId19"/>
    <p:sldId id="272" r:id="rId20"/>
    <p:sldId id="275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00"/>
    <a:srgbClr val="99CC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8" autoAdjust="0"/>
    <p:restoredTop sz="94700" autoAdjust="0"/>
  </p:normalViewPr>
  <p:slideViewPr>
    <p:cSldViewPr>
      <p:cViewPr varScale="1">
        <p:scale>
          <a:sx n="95" d="100"/>
          <a:sy n="95" d="100"/>
        </p:scale>
        <p:origin x="1636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10F5D43-401B-4E33-A2E6-2439A583A5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6EF9300-C33C-41E8-BFED-DF011CDD63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5E1EA16A-7353-4C1C-A1B6-DCFFBA7E2B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EAA7395B-FD1A-44E2-B322-F7CDC1672D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A4E7C3-33B2-43FB-8A18-B75044842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E905320-D750-49D2-BABE-B42B556E0E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1824C15-5D15-4890-93C4-6EE42536FA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1912839-9D1D-4846-924D-7EA52C6691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C88202B-843C-4C94-9028-37976D9C89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E59CEA5C-38E0-472F-89AE-719355B07F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10E9F83-199C-4879-BF67-AED09949DC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314C99-0037-4E6F-BB9A-07249BD10E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254C206-7C4C-46EE-8470-81565F606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7310C0-B968-4F7B-9389-FFCFE925883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C9004F0-DC49-4F4E-9AA5-51DE245BB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72B3123-C28D-4924-AA5A-1063AEC94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E142085-6171-4F11-A585-B8F594C9F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586ECB-510D-41DB-8409-708EB1F09C0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4F3E164-64FB-40B3-8A1C-EE03ABDE38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13C734A-197C-453F-8585-DD1D81AC1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76563B0-8E8E-4B59-B5D3-469E7306F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D26D54-4B95-454C-809A-AB65B60C900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52AFCA1-C804-44FD-ACB0-ACB478CAA9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C2D3FCA-A0CB-4E4C-AA37-2BF5D7614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0A71400-2594-46C0-8A26-1B87CB67C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EEB0E3-C5CE-44EC-A791-DBBC15CC6D8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7D135C-1BB3-4748-A139-47FE7F772D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8AC412C-1C2E-4E9D-8915-1A9193FED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5FD15E0-9ADF-4DC1-BA78-9AA0A35B2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BF53E9-9467-45BE-90E0-E8FD0CEED38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BAF8857-CE6F-4036-B681-CAAB26E52A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043C926-60B4-4C91-9F44-DEF7E0690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2769BED-729F-4CE1-8B49-85F54DE21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03D4EB-F1C0-499A-A103-5647A872FB7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DE00C94-AF69-4953-B243-CDF64C9C0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A3C222B-9E64-4A29-BAF7-3B4E9C4D9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66B88B4-F51E-4FEE-BD41-5FD18EFAD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160A03-3815-4867-9A41-DC55402683E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358B468-CFB1-42AD-98AC-0B2E254B2E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A44B153-B27B-4DA9-AB3F-E8DBBD4A9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FED6179-6393-49B5-AB18-53F6E07CF2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8D7FD4-26AA-4290-B0AE-5244396D025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2CFD87F-73CA-405C-8744-C21A554CD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57544AE-854B-4AA2-A931-8901B5AB1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9CFEDBD-DA70-406E-98C1-61C461B48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ECEC9E-B248-4044-9106-359004515EA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6B0BF06-C9CB-49DF-9943-180FBA08FA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A9512D8-57B8-49CE-AF68-12555C51D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AA255D9-8AED-48B9-85FF-E28D5CA8A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28FC84-F40F-430E-85E8-AEC1E8379D7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33A132F-8894-4EE1-9268-D427720D4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B87E755-F50E-4F58-87F9-EB6BE3360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13909C1-889F-41EF-BF1A-3756403AE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E28529-B4EF-4E36-A9ED-784D124BC6F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3482076-EBB5-4013-A651-5ECCF333C7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B05D4E5-CBCB-4BDC-ADFA-28B85298B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C9FAB01-560F-4926-A982-F6D45DD1C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F7A37C-8DFF-4FB6-989F-778A0C887C0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097090B-0DB1-4570-8926-9044E67628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19B0CBF-43E9-4D10-883D-DABD06E3B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F3DDBD1-9348-48F6-BF78-295015135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7B02C7-6922-4439-B9B8-C6BA21930B2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62A1827-3B2F-4934-A71C-CFF332F451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FDD1353-B4B0-4153-A9EA-EF319C990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5D10AF0-91B8-494C-847C-E5C55AEA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FEE071-BFB8-4FED-86ED-C2FDA633925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078C602-445B-4737-884D-E64EB8B9E4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0115E3-F457-450F-837D-6249CB5AD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5BD4AFA-1675-4080-9EFD-C2E3247C97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6B12E-6E23-43F1-8726-BC4D3104782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E9175A3-E523-4A96-A515-FC998AE56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58B2E76-F24C-4F0A-BEE1-291ECC944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BE5C759-BD86-4355-A770-247D3C055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0338AE-6BCC-4BB3-AB81-EDC6C4736C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59302D-7860-41C9-97E7-9FC3EF7B5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4464459-94D9-4B62-AEE1-CA197D18A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94DEA1-4232-4A43-842F-2A535D459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E6CAA2-522B-415A-8712-64DEC14D344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531301E-F32D-4039-AA68-7F5382EED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3E631B2-CE31-49F8-961B-90160FB18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8659-E929-4334-9C91-AB60C8F1A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01837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A3EA3-93D0-4578-9846-8EFD39EB4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796D4-096D-4A2F-82E1-584AE862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0A2EC-7D2F-4877-A4AF-DAD729EB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9F030-513B-4ABD-A300-8C9CE98F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8B54-C2ED-4E47-A479-8F3BBED41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31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0382-AAE1-48AA-B303-C6AD0440A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371F7-3C3C-4184-B8AF-B1CAB1B5F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09E1A-337F-4552-826A-B2A88549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93878-FA27-4246-9372-87A99CC4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40697-FF84-463E-BB97-90EE06D0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BB40-77BB-480F-8248-42B420131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5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F6411-05FA-4BC2-9C9D-363DE18E7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7198B-0685-4780-84F3-E173816EA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CB7F4-5168-4FC2-807F-5021D415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B5DE8-F561-4822-8D64-2AED4534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5CBE0-90AA-48FF-AB5A-C55B2237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377D8-578E-4B70-89AE-D0863E9A2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A4CE-230F-4096-9F1E-8606CD4D4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FC4C3-43C1-4D2B-8453-299230DF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AA5D-E0D3-4E99-8C26-6B31A6FD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1A6F-528E-4163-B32F-A46E52DD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1D9F-8242-4BCD-A97E-18173680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4992-EE3D-4FF8-9DF0-794EB7511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5B6C-AEE4-42A3-9F67-A090B738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481261"/>
          </a:xfrm>
        </p:spPr>
        <p:txBody>
          <a:bodyPr anchor="b"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24D17-7CEC-4C63-A275-00C5A13A8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4F163-500B-4848-8701-06066D617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904F-FB77-40BD-91AA-A028081E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B3345-4B70-4AE2-BEAD-D139ABF6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0CC-E732-41B5-A667-E3443014A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76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A4B46-7E79-411D-B609-D708792E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12A4-5668-4DBF-9765-182D57DD0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46189"/>
            <a:ext cx="3886200" cy="49307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97152-34EA-46E5-AEBB-F799DF8FA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46189"/>
            <a:ext cx="3886200" cy="49307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772F-5E11-4EC4-B8BC-C449AF54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A3B89-CCFD-479D-B0BB-6E28580F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8B30F-0085-44C9-9975-4698EC63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379D-CC7E-40DE-92C4-299D72E65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39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DAE4-3DBF-4D52-AD0B-841D15BA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5CEC4-AFD8-4849-B4B3-A25FB43FE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1CDB-AF74-4A4C-AFA0-440AE6434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A8E87-CE67-49FA-813F-79C4D34FA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17E33-6F30-4491-B5AF-F6A266681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EFBB70-8DD1-4338-9613-86B0D4C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7E24E3-2356-42B6-A70C-5703DD44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4D72E7-C0B2-49B3-80B6-7B86063C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7977F-A656-46DD-8E2B-A83592D22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77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74940-91A1-4A34-87CD-634D76096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9EAD9-FBEA-4769-9F79-88B0DCC4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8E644-4CEA-4426-BFA1-5C949396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62CE0-3892-4C16-A02C-43483017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07A5-F18E-46A5-91AB-DC5B53C9F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3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DB3FE-FE60-4C40-B82C-DC6BD187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CDA79-E844-42D5-91C1-AF88D0BC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E54F5-FB51-484F-9F84-E758D9CE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7406-B2A8-475D-A862-E19424FA4E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30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1AAB-6919-41A9-A06E-BACCF477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9212-0626-41A6-9149-037A0BD38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15779-B3D5-4708-B9EF-1F1270B13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537D02-E41D-4934-BBBD-D9EF31D1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8494C8-7538-497F-A841-205EEB4E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AAF6E3-B589-4DED-AB9D-C3C7A4BF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D3C4-3ADE-4D82-AD32-2C9F5C0DF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2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FC91-F241-428B-B37A-4636B9FD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64017-092E-427A-91DD-E7635973B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BBCDE-DE8B-4128-A5E0-5CA6A66C9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F75FF6-2C77-46C7-B52D-82AA4F38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14A53E-1BF8-4CE9-9472-CBA76C1B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357F0A-E3F4-41B9-9EDA-E0AC11AB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6585-3D7D-4D7A-A919-53A81A34E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4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E7A6CD4-B229-495C-8CE4-DC85C3909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8679A-BF15-4799-B1F1-F697E06DC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308D-CCC4-4138-80A3-C94FAE6B1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119FB-2EE4-4E76-9193-392CB79DC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CPS196 - Summer Session II - 2004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3A74-BDA8-4209-974D-45238B6F2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7CBC6-F0E4-45F6-9E0B-CB17A53E1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2" descr="tools">
            <a:extLst>
              <a:ext uri="{FF2B5EF4-FFF2-40B4-BE49-F238E27FC236}">
                <a16:creationId xmlns:a16="http://schemas.microsoft.com/office/drawing/2014/main" id="{C2C53510-6375-490D-BD80-72FA330BD0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933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3" r:id="rId5"/>
    <p:sldLayoutId id="2147483712" r:id="rId6"/>
    <p:sldLayoutId id="214748371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lectures/CodeSnap-BasicHttpProgService.Iservice.cs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DC57DDE-12EB-4EAF-9032-D1E7852433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217613"/>
            <a:ext cx="7848600" cy="1311275"/>
          </a:xfrm>
        </p:spPr>
        <p:txBody>
          <a:bodyPr/>
          <a:lstStyle/>
          <a:p>
            <a:r>
              <a:rPr lang="en-US" altLang="en-US" dirty="0"/>
              <a:t>Programming with C#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CC995B-0BF6-4C08-919E-3B1BE25C82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38200" y="3733800"/>
            <a:ext cx="7620000" cy="22002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Jim Fawcett</a:t>
            </a:r>
          </a:p>
          <a:p>
            <a:r>
              <a:rPr lang="en-US" altLang="en-US" sz="1600" dirty="0"/>
              <a:t>CSE681 – SW Modeling &amp; Analysis</a:t>
            </a:r>
          </a:p>
          <a:p>
            <a:r>
              <a:rPr lang="en-US" altLang="en-US" sz="1600" dirty="0"/>
              <a:t>Fall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F1245BA-C088-4AFB-B4C1-1B77ED376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Minimizing Garbage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8185222-6644-4CA1-84C8-AB16F6B28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If you have local managed objects in frequently called methods, consider making them members of your class instead.</a:t>
            </a:r>
          </a:p>
          <a:p>
            <a:r>
              <a:rPr lang="en-US" altLang="en-US" sz="2000"/>
              <a:t>Using member variable initializers is convenient:</a:t>
            </a:r>
            <a:br>
              <a:rPr lang="en-US" altLang="en-US" sz="2000"/>
            </a:br>
            <a:br>
              <a:rPr lang="en-US" altLang="en-US" sz="2000"/>
            </a:br>
            <a:r>
              <a:rPr lang="en-US" altLang="en-US" sz="2000">
                <a:latin typeface="Consolas" panose="020B0609020204030204" pitchFamily="49" charset="0"/>
              </a:rPr>
              <a:t>class X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{ 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  private: arrayList col = new ArrayList();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  … 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}</a:t>
            </a:r>
            <a:br>
              <a:rPr lang="en-US" altLang="en-US" sz="2000">
                <a:latin typeface="Consolas" panose="020B0609020204030204" pitchFamily="49" charset="0"/>
              </a:rPr>
            </a:b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/>
              <a:t>but don’t if col may be reinitialized to something else in a constructor.  That immediately generates garbage.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DD2201C-B7D9-4513-B05F-CC19A7267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Try - Finally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2416E32-356A-47B1-8D51-5E43876272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Managed classes that use unmanaged resources:</a:t>
            </a:r>
            <a:br>
              <a:rPr lang="en-US" altLang="en-US" sz="2000"/>
            </a:br>
            <a:r>
              <a:rPr lang="en-US" altLang="en-US" sz="2000"/>
              <a:t>   handles, database locks, …</a:t>
            </a:r>
            <a:br>
              <a:rPr lang="en-US" altLang="en-US" sz="2000"/>
            </a:br>
            <a:r>
              <a:rPr lang="en-US" altLang="en-US" sz="2000"/>
              <a:t>Implement Dispose() and Finalize() to provide for early, and ensure eventual, release of these resources.</a:t>
            </a:r>
          </a:p>
          <a:p>
            <a:r>
              <a:rPr lang="en-US" altLang="en-US" sz="2000"/>
              <a:t>But Dispose() may not be called if the using code throws an exception.  To avoid that, catch the exception and use a finally clause:</a:t>
            </a:r>
            <a:br>
              <a:rPr lang="en-US" altLang="en-US" sz="2000"/>
            </a:br>
            <a:br>
              <a:rPr lang="en-US" altLang="en-US" sz="2000"/>
            </a:br>
            <a:r>
              <a:rPr lang="en-US" altLang="en-US" sz="2000">
                <a:latin typeface="Consolas" panose="020B0609020204030204" pitchFamily="49" charset="0"/>
              </a:rPr>
              <a:t> 	try { /* code using disposable x */ }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 	catch { /* do stuff to process exception */}</a:t>
            </a:r>
            <a:br>
              <a:rPr lang="en-US" altLang="en-US" sz="2000">
                <a:latin typeface="Consolas" panose="020B0609020204030204" pitchFamily="49" charset="0"/>
              </a:rPr>
            </a:br>
            <a:r>
              <a:rPr lang="en-US" altLang="en-US" sz="2000">
                <a:latin typeface="Consolas" panose="020B0609020204030204" pitchFamily="49" charset="0"/>
              </a:rPr>
              <a:t> 	finally { x.Dispose();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58AFAE3-F5CE-43C7-9277-B987C882E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The using short-cut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64B9A90-708A-4971-AC79-27B788FF5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C# provides a short cut for try-finally: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 	</a:t>
            </a:r>
            <a:r>
              <a:rPr lang="en-US" altLang="en-US" sz="2400">
                <a:latin typeface="Consolas" panose="020B0609020204030204" pitchFamily="49" charset="0"/>
              </a:rPr>
              <a:t>using(x) { /* use x object */ }</a:t>
            </a:r>
            <a:br>
              <a:rPr lang="en-US" altLang="en-US" sz="2400">
                <a:latin typeface="Consolas" panose="020B0609020204030204" pitchFamily="49" charset="0"/>
              </a:rPr>
            </a:br>
            <a:br>
              <a:rPr lang="en-US" altLang="en-US" sz="2400">
                <a:latin typeface="Consolas" panose="020B0609020204030204" pitchFamily="49" charset="0"/>
              </a:rPr>
            </a:br>
            <a:r>
              <a:rPr lang="en-US" altLang="en-US" sz="2400"/>
              <a:t>is equivalent to: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>
                <a:latin typeface="Consolas" panose="020B0609020204030204" pitchFamily="49" charset="0"/>
              </a:rPr>
              <a:t> 	try { /* use x object */}</a:t>
            </a:r>
            <a:br>
              <a:rPr lang="en-US" altLang="en-US" sz="2400">
                <a:latin typeface="Consolas" panose="020B0609020204030204" pitchFamily="49" charset="0"/>
              </a:rPr>
            </a:br>
            <a:r>
              <a:rPr lang="en-US" altLang="en-US" sz="2400">
                <a:latin typeface="Consolas" panose="020B0609020204030204" pitchFamily="49" charset="0"/>
              </a:rPr>
              <a:t> 	finally { x.Dispose(); }</a:t>
            </a:r>
            <a:br>
              <a:rPr lang="en-US" altLang="en-US" sz="2400">
                <a:latin typeface="Consolas" panose="020B0609020204030204" pitchFamily="49" charset="0"/>
              </a:rPr>
            </a:br>
            <a:endParaRPr lang="en-US" altLang="en-US" sz="2400">
              <a:latin typeface="Consolas" panose="020B0609020204030204" pitchFamily="49" charset="0"/>
            </a:endParaRPr>
          </a:p>
          <a:p>
            <a:r>
              <a:rPr lang="en-US" altLang="en-US" sz="2400"/>
              <a:t>You can’t have multiple objects in the using declaration.  You will need to nest the using statements to handle that case.  It’s probably easier just to use try-finally if you need to dispose multiple objects.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D5BBD22-F092-49FB-A17C-A03E3FEC5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Interfaces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A609E14-7507-4746-A8DD-126D39976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defRPr/>
            </a:pPr>
            <a:r>
              <a:rPr lang="en-US" sz="2400" dirty="0"/>
              <a:t>Abstract class provides the root of a class hierarchy.</a:t>
            </a:r>
          </a:p>
          <a:p>
            <a:pPr fontAlgn="auto">
              <a:defRPr/>
            </a:pPr>
            <a:r>
              <a:rPr lang="en-US" sz="2400" dirty="0"/>
              <a:t>Interface provides a contract:  </a:t>
            </a:r>
            <a:br>
              <a:rPr lang="en-US" sz="2400" dirty="0"/>
            </a:br>
            <a:r>
              <a:rPr lang="en-US" sz="2400" dirty="0"/>
              <a:t>it describes some small functionality that can be implemented by a class.</a:t>
            </a:r>
          </a:p>
          <a:p>
            <a:pPr fontAlgn="auto">
              <a:defRPr/>
            </a:pPr>
            <a:r>
              <a:rPr lang="en-US" sz="2400" dirty="0"/>
              <a:t>Interfaces can declare all the usual types:</a:t>
            </a:r>
          </a:p>
          <a:p>
            <a:pPr lvl="1" fontAlgn="auto">
              <a:defRPr/>
            </a:pPr>
            <a:r>
              <a:rPr lang="en-US" sz="2000" dirty="0"/>
              <a:t>Methods, properties, indexers, events.</a:t>
            </a:r>
          </a:p>
          <a:p>
            <a:pPr fontAlgn="auto">
              <a:defRPr/>
            </a:pPr>
            <a:r>
              <a:rPr lang="en-US" sz="2400" dirty="0"/>
              <a:t>Interfaces can not declare:</a:t>
            </a:r>
          </a:p>
          <a:p>
            <a:pPr lvl="1" fontAlgn="auto">
              <a:defRPr/>
            </a:pPr>
            <a:r>
              <a:rPr lang="en-US" sz="2000" dirty="0"/>
              <a:t>Constants, fields, operators, instance constructors, destructors, or types.</a:t>
            </a:r>
          </a:p>
          <a:p>
            <a:pPr lvl="1" fontAlgn="auto">
              <a:defRPr/>
            </a:pPr>
            <a:r>
              <a:rPr lang="en-US" sz="2000" dirty="0"/>
              <a:t>Static members of any kind.</a:t>
            </a:r>
          </a:p>
          <a:p>
            <a:pPr fontAlgn="auto">
              <a:defRPr/>
            </a:pPr>
            <a:r>
              <a:rPr lang="en-US" sz="2400" dirty="0"/>
              <a:t>Any type that implements an interface must supply all its members.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33B8487-1642-4B9B-9507-5929CC5AA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Using Interfaces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EAF311A-FA3E-4440-BD4B-996B18CBF3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Functions that accept and/or return interfaces can accept or return any instance of a class that implements the interface.</a:t>
            </a:r>
            <a:br>
              <a:rPr lang="en-US" altLang="en-US" sz="2400" dirty="0"/>
            </a:br>
            <a:endParaRPr lang="en-US" altLang="en-US" sz="1000" dirty="0"/>
          </a:p>
          <a:p>
            <a:r>
              <a:rPr lang="en-US" altLang="en-US" sz="2400" dirty="0"/>
              <a:t>These functions bind caller to a contract, not to a specific class hierarchy.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D051CA0-1092-47FF-9A1A-30729DDD4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Implementing Interfaces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30BC60C-93BA-42B1-9795-FF708854C5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.Net languages support only single inheritance of implementation, but multiple inheritance of interfaces.</a:t>
            </a:r>
          </a:p>
          <a:p>
            <a:r>
              <a:rPr lang="en-US" altLang="en-US" sz="2400"/>
              <a:t>Members declared in an interface are not virtual.</a:t>
            </a:r>
          </a:p>
          <a:p>
            <a:pPr lvl="1"/>
            <a:r>
              <a:rPr lang="en-US" altLang="en-US" sz="2000"/>
              <a:t>Derived classes cannot override an interface method implemented in a base class unless the base declares the method virtual.</a:t>
            </a:r>
          </a:p>
          <a:p>
            <a:pPr lvl="1"/>
            <a:r>
              <a:rPr lang="en-US" altLang="en-US" sz="2000"/>
              <a:t>They can reimplement it by qualifying the method signature with new.</a:t>
            </a:r>
          </a:p>
          <a:p>
            <a:pPr lvl="1"/>
            <a:r>
              <a:rPr lang="en-US" altLang="en-US" sz="2000"/>
              <a:t>This hides the base’s method, which is still accessible to a client by casting to the interface.</a:t>
            </a:r>
          </a:p>
          <a:p>
            <a:pPr lvl="1"/>
            <a:r>
              <a:rPr lang="en-US" altLang="en-US" sz="2000"/>
              <a:t>Hiding is generally not a good idea.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2F40058-314A-4C4D-A909-FC6080841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 sz="3600"/>
              <a:t>Overrides vs. Event Handlers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EA65613-C90F-48DA-90AA-379F1D6E50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sz="2400" dirty="0"/>
              <a:t>Prefer overriding an event handler over subscribing to an event delegate.</a:t>
            </a:r>
          </a:p>
          <a:p>
            <a:pPr lvl="1" fontAlgn="auto">
              <a:defRPr/>
            </a:pPr>
            <a:r>
              <a:rPr lang="en-US" sz="2000" dirty="0"/>
              <a:t>If an exception is thrown in an event handler method the event delegate will not continue processing any other subscribers.</a:t>
            </a:r>
          </a:p>
          <a:p>
            <a:pPr lvl="1" fontAlgn="auto">
              <a:defRPr/>
            </a:pPr>
            <a:r>
              <a:rPr lang="en-US" sz="2000" dirty="0"/>
              <a:t>Using the override is more efficient.</a:t>
            </a:r>
          </a:p>
          <a:p>
            <a:pPr lvl="1" fontAlgn="auto">
              <a:defRPr/>
            </a:pPr>
            <a:r>
              <a:rPr lang="en-US" sz="2000" dirty="0"/>
              <a:t>There are fewer pieces of code to maintain.</a:t>
            </a:r>
          </a:p>
          <a:p>
            <a:pPr lvl="1" fontAlgn="auto">
              <a:defRPr/>
            </a:pPr>
            <a:r>
              <a:rPr lang="en-US" sz="2000" dirty="0"/>
              <a:t>But make sure you call the base handler.</a:t>
            </a:r>
            <a:br>
              <a:rPr lang="en-US" sz="2000" dirty="0"/>
            </a:br>
            <a:endParaRPr lang="en-US" sz="1050" dirty="0"/>
          </a:p>
          <a:p>
            <a:pPr fontAlgn="auto">
              <a:defRPr/>
            </a:pPr>
            <a:r>
              <a:rPr lang="en-US" sz="2400" dirty="0"/>
              <a:t>When do you subscribe to an event?</a:t>
            </a:r>
          </a:p>
          <a:p>
            <a:pPr lvl="1" fontAlgn="auto">
              <a:defRPr/>
            </a:pPr>
            <a:r>
              <a:rPr lang="en-US" sz="2000" dirty="0"/>
              <a:t>When your base does not supply a handler.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B4F0-494C-475E-88A7-9AC6E9CD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FBB5-CA70-4B86-827B-3CC9363DC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“An Application Domain is the runtime unit of isolation in which a </a:t>
            </a:r>
            <a:r>
              <a:rPr lang="en-US" dirty="0" err="1"/>
              <a:t>.Net</a:t>
            </a:r>
            <a:r>
              <a:rPr lang="en-US" dirty="0"/>
              <a:t> Program runs” [C# 7.0 in a Nutshell, </a:t>
            </a:r>
            <a:r>
              <a:rPr lang="en-US" dirty="0" err="1"/>
              <a:t>Albahari</a:t>
            </a:r>
            <a:r>
              <a:rPr lang="en-US" dirty="0"/>
              <a:t> &amp; </a:t>
            </a:r>
            <a:r>
              <a:rPr lang="en-US" dirty="0" err="1"/>
              <a:t>Albahari</a:t>
            </a:r>
            <a:r>
              <a:rPr lang="en-US" dirty="0"/>
              <a:t>]</a:t>
            </a:r>
          </a:p>
          <a:p>
            <a:r>
              <a:rPr lang="en-US" dirty="0"/>
              <a:t>Every </a:t>
            </a:r>
            <a:r>
              <a:rPr lang="en-US" dirty="0" err="1"/>
              <a:t>.Net</a:t>
            </a:r>
            <a:r>
              <a:rPr lang="en-US" dirty="0"/>
              <a:t> program runs in a default Application Domain, defined by the CLR.</a:t>
            </a:r>
          </a:p>
          <a:p>
            <a:r>
              <a:rPr lang="en-US" dirty="0"/>
              <a:t>Code in the default </a:t>
            </a:r>
            <a:r>
              <a:rPr lang="en-US" dirty="0" err="1"/>
              <a:t>AppDomain</a:t>
            </a:r>
            <a:r>
              <a:rPr lang="en-US" dirty="0"/>
              <a:t> can create instances of child </a:t>
            </a:r>
            <a:r>
              <a:rPr lang="en-US" dirty="0" err="1"/>
              <a:t>AppDomains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.Net</a:t>
            </a:r>
            <a:r>
              <a:rPr lang="en-US" dirty="0"/>
              <a:t> Framework provides an </a:t>
            </a:r>
            <a:r>
              <a:rPr lang="en-US" dirty="0" err="1"/>
              <a:t>AppDomain</a:t>
            </a:r>
            <a:r>
              <a:rPr lang="en-US" dirty="0"/>
              <a:t> class, used to create new domains and configure existing domains.</a:t>
            </a:r>
          </a:p>
          <a:p>
            <a:r>
              <a:rPr lang="en-US" dirty="0" err="1"/>
              <a:t>AppDomains</a:t>
            </a:r>
            <a:r>
              <a:rPr lang="en-US" dirty="0"/>
              <a:t> have three purposes:</a:t>
            </a:r>
          </a:p>
          <a:p>
            <a:pPr lvl="1"/>
            <a:r>
              <a:rPr lang="en-US" dirty="0"/>
              <a:t>Provide data isolation between code in separate domains.</a:t>
            </a:r>
          </a:p>
          <a:p>
            <a:pPr lvl="1"/>
            <a:r>
              <a:rPr lang="en-US" dirty="0"/>
              <a:t>Support unloading </a:t>
            </a:r>
            <a:r>
              <a:rPr lang="en-US" dirty="0" err="1"/>
              <a:t>.Net</a:t>
            </a:r>
            <a:r>
              <a:rPr lang="en-US" dirty="0"/>
              <a:t> dynamic-link libraries effected by unloading the domain.</a:t>
            </a:r>
          </a:p>
          <a:p>
            <a:pPr lvl="1"/>
            <a:r>
              <a:rPr lang="en-US" dirty="0"/>
              <a:t>Provide separating code into domains with different security models or threading models.  That is done with </a:t>
            </a:r>
            <a:r>
              <a:rPr lang="en-US" dirty="0" err="1"/>
              <a:t>.Net</a:t>
            </a:r>
            <a:r>
              <a:rPr lang="en-US" dirty="0"/>
              <a:t> Context instances.</a:t>
            </a:r>
          </a:p>
        </p:txBody>
      </p:sp>
    </p:spTree>
    <p:extLst>
      <p:ext uri="{BB962C8B-B14F-4D97-AF65-F5344CB8AC3E}">
        <p14:creationId xmlns:p14="http://schemas.microsoft.com/office/powerpoint/2010/main" val="303027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807D-0741-4B95-B624-05737785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.Net</a:t>
            </a:r>
            <a:r>
              <a:rPr lang="en-US" dirty="0"/>
              <a:t>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CA00-BEB3-45A1-B082-DB9F2D89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context is container for policies that a developer wants to enforce on objects that bind to the context.</a:t>
            </a:r>
          </a:p>
          <a:p>
            <a:pPr lvl="1"/>
            <a:r>
              <a:rPr lang="en-US" dirty="0"/>
              <a:t>Security policies</a:t>
            </a:r>
          </a:p>
          <a:p>
            <a:pPr lvl="1"/>
            <a:r>
              <a:rPr lang="en-US" dirty="0"/>
              <a:t>Execution policies</a:t>
            </a:r>
          </a:p>
          <a:p>
            <a:pPr lvl="1"/>
            <a:r>
              <a:rPr lang="en-US" dirty="0" err="1"/>
              <a:t>Custome</a:t>
            </a:r>
            <a:r>
              <a:rPr lang="en-US" dirty="0"/>
              <a:t> policies</a:t>
            </a:r>
          </a:p>
          <a:p>
            <a:r>
              <a:rPr lang="en-US" dirty="0"/>
              <a:t>The </a:t>
            </a:r>
            <a:r>
              <a:rPr lang="en-US" dirty="0" err="1"/>
              <a:t>.Net</a:t>
            </a:r>
            <a:r>
              <a:rPr lang="en-US" dirty="0"/>
              <a:t> CLR ensures that any communication between objects bound to different contexts is done through a remoting channel.</a:t>
            </a:r>
          </a:p>
          <a:p>
            <a:pPr lvl="1"/>
            <a:r>
              <a:rPr lang="en-US" dirty="0"/>
              <a:t>The channel will accept filters that provide processing of a channel message after the client sends it and before it is delivered to the receiver.</a:t>
            </a:r>
          </a:p>
          <a:p>
            <a:pPr lvl="1"/>
            <a:r>
              <a:rPr lang="en-US" dirty="0"/>
              <a:t>Filters can also be applied for return messages.</a:t>
            </a:r>
          </a:p>
          <a:p>
            <a:pPr lvl="1"/>
            <a:r>
              <a:rPr lang="en-US" dirty="0"/>
              <a:t>A lot of core </a:t>
            </a:r>
            <a:r>
              <a:rPr lang="en-US" dirty="0" err="1"/>
              <a:t>.Net</a:t>
            </a:r>
            <a:r>
              <a:rPr lang="en-US" dirty="0"/>
              <a:t> framework functionality uses interception.</a:t>
            </a:r>
          </a:p>
          <a:p>
            <a:r>
              <a:rPr lang="en-US" dirty="0"/>
              <a:t>Each Application domain has a default context, but additional contexts may be created by developer code.</a:t>
            </a:r>
          </a:p>
        </p:txBody>
      </p:sp>
    </p:spTree>
    <p:extLst>
      <p:ext uri="{BB962C8B-B14F-4D97-AF65-F5344CB8AC3E}">
        <p14:creationId xmlns:p14="http://schemas.microsoft.com/office/powerpoint/2010/main" val="1580554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>
            <a:extLst>
              <a:ext uri="{FF2B5EF4-FFF2-40B4-BE49-F238E27FC236}">
                <a16:creationId xmlns:a16="http://schemas.microsoft.com/office/drawing/2014/main" id="{A97A45EC-52C5-4526-B499-6412993D0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Interception</a:t>
            </a:r>
          </a:p>
        </p:txBody>
      </p:sp>
      <p:graphicFrame>
        <p:nvGraphicFramePr>
          <p:cNvPr id="40963" name="Object 5">
            <a:extLst>
              <a:ext uri="{FF2B5EF4-FFF2-40B4-BE49-F238E27FC236}">
                <a16:creationId xmlns:a16="http://schemas.microsoft.com/office/drawing/2014/main" id="{CEE31039-D66C-4152-93D1-5A2A1D8764A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52475" y="1295400"/>
          <a:ext cx="7639050" cy="488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Visio" r:id="rId4" imgW="8927295" imgH="5703939" progId="Visio.Drawing.11">
                  <p:embed/>
                </p:oleObj>
              </mc:Choice>
              <mc:Fallback>
                <p:oleObj name="Visio" r:id="rId4" imgW="8927295" imgH="5703939" progId="Visio.Drawing.11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295400"/>
                        <a:ext cx="7639050" cy="488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414223A-F092-4D5F-B5BC-7329D18FE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F86373-87AD-49DA-A634-9B9CF446FC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Terminology</a:t>
            </a:r>
          </a:p>
          <a:p>
            <a:r>
              <a:rPr lang="en-US" altLang="en-US" dirty="0"/>
              <a:t>Managed Code</a:t>
            </a:r>
          </a:p>
          <a:p>
            <a:r>
              <a:rPr lang="en-US" altLang="en-US" dirty="0"/>
              <a:t>Taking out the Garbage</a:t>
            </a:r>
          </a:p>
          <a:p>
            <a:r>
              <a:rPr lang="en-US" altLang="en-US" dirty="0"/>
              <a:t>Interfaces</a:t>
            </a:r>
          </a:p>
          <a:p>
            <a:r>
              <a:rPr lang="en-US" altLang="en-US" dirty="0"/>
              <a:t>Application Domains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7254-E71B-4401-9FC4-0F454BE1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interception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08430-FA67-4991-A642-18F58408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.Net</a:t>
            </a:r>
            <a:r>
              <a:rPr lang="en-US" dirty="0"/>
              <a:t> Windows Communication Foundation (WCF) uses interception to provide a lot of functionality to using programs without the developer writing code for that.</a:t>
            </a:r>
          </a:p>
          <a:p>
            <a:r>
              <a:rPr lang="en-US" dirty="0"/>
              <a:t>Instead, the WCF defines attributes, like [</a:t>
            </a:r>
            <a:r>
              <a:rPr lang="en-US" dirty="0" err="1"/>
              <a:t>ServiceContract</a:t>
            </a:r>
            <a:r>
              <a:rPr lang="en-US" dirty="0"/>
              <a:t>], [</a:t>
            </a:r>
            <a:r>
              <a:rPr lang="en-US" dirty="0" err="1"/>
              <a:t>ServiceBehavior</a:t>
            </a:r>
            <a:r>
              <a:rPr lang="en-US" dirty="0"/>
              <a:t>], and [</a:t>
            </a:r>
            <a:r>
              <a:rPr lang="en-US" dirty="0" err="1"/>
              <a:t>OperationContract</a:t>
            </a:r>
            <a:r>
              <a:rPr lang="en-US" dirty="0"/>
              <a:t>].</a:t>
            </a:r>
          </a:p>
          <a:p>
            <a:r>
              <a:rPr lang="en-US" dirty="0" err="1">
                <a:hlinkClick r:id="rId2" action="ppaction://hlinkfile"/>
              </a:rPr>
              <a:t>BasicHttpService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CodeSnap</a:t>
            </a:r>
            <a:endParaRPr lang="en-US" dirty="0"/>
          </a:p>
          <a:p>
            <a:r>
              <a:rPr lang="en-US" dirty="0"/>
              <a:t>Those attributes inject code into the assemblies created from your code to provide communication facilities that use the TCP stack or </a:t>
            </a:r>
            <a:r>
              <a:rPr lang="en-US" dirty="0" err="1"/>
              <a:t>interprocess</a:t>
            </a:r>
            <a:r>
              <a:rPr lang="en-US" dirty="0"/>
              <a:t>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733642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F9EDB0E0-742B-44CD-A1C3-A1456F3D34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05200" y="2803525"/>
            <a:ext cx="4953000" cy="701675"/>
          </a:xfrm>
        </p:spPr>
        <p:txBody>
          <a:bodyPr/>
          <a:lstStyle/>
          <a:p>
            <a:r>
              <a:rPr lang="en-US" altLang="en-US"/>
              <a:t>The End for now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F38CA79-248A-4DDC-9600-191B45AF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7469D53-F538-4D1D-BB1C-0971DEF996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CLI: Common Language Infrastructure</a:t>
            </a:r>
          </a:p>
          <a:p>
            <a:pPr lvl="1"/>
            <a:r>
              <a:rPr lang="en-US" altLang="en-US" sz="2000"/>
              <a:t>CTS: Common Type System, the .Net types</a:t>
            </a:r>
          </a:p>
          <a:p>
            <a:pPr lvl="1"/>
            <a:r>
              <a:rPr lang="en-US" altLang="en-US" sz="2000"/>
              <a:t>Metadata: type information in assembly</a:t>
            </a:r>
          </a:p>
          <a:p>
            <a:pPr lvl="1"/>
            <a:r>
              <a:rPr lang="en-US" altLang="en-US" sz="2000"/>
              <a:t>VES: Virtual Execution System - provided by CLR</a:t>
            </a:r>
          </a:p>
          <a:p>
            <a:pPr lvl="1"/>
            <a:r>
              <a:rPr lang="en-US" altLang="en-US" sz="2000"/>
              <a:t>IL: Intermediate Language</a:t>
            </a:r>
          </a:p>
          <a:p>
            <a:pPr lvl="1"/>
            <a:r>
              <a:rPr lang="en-US" altLang="en-US" sz="2000"/>
              <a:t>CLS: Common Language Specification.</a:t>
            </a:r>
          </a:p>
          <a:p>
            <a:pPr lvl="2"/>
            <a:r>
              <a:rPr lang="en-US" altLang="en-US" sz="1800"/>
              <a:t>Core language constructs supported by all .Net languages.</a:t>
            </a:r>
          </a:p>
          <a:p>
            <a:r>
              <a:rPr lang="en-US" altLang="en-US" sz="2400"/>
              <a:t>CLR is Microsoft’s implementation of CLI.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BC1DCA5-A3BA-4BD1-9DB0-D8B701586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Managed Code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F747C3D-DFC5-4D81-9D3D-50CCBBE5AA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CLR provides services to managed code:</a:t>
            </a:r>
          </a:p>
          <a:p>
            <a:pPr lvl="1"/>
            <a:r>
              <a:rPr lang="en-US" altLang="en-US" sz="2000"/>
              <a:t>Garbage collection</a:t>
            </a:r>
          </a:p>
          <a:p>
            <a:pPr lvl="1"/>
            <a:r>
              <a:rPr lang="en-US" altLang="en-US" sz="2000"/>
              <a:t>Exception handling</a:t>
            </a:r>
          </a:p>
          <a:p>
            <a:pPr lvl="1"/>
            <a:r>
              <a:rPr lang="en-US" altLang="en-US" sz="2000"/>
              <a:t>Type discovery through metadata</a:t>
            </a:r>
          </a:p>
          <a:p>
            <a:pPr lvl="1"/>
            <a:r>
              <a:rPr lang="en-US" altLang="en-US" sz="2000"/>
              <a:t>Application domains and contexts</a:t>
            </a:r>
          </a:p>
          <a:p>
            <a:pPr lvl="2"/>
            <a:r>
              <a:rPr lang="en-US" altLang="en-US" sz="1800"/>
              <a:t>Fault isolation</a:t>
            </a:r>
          </a:p>
          <a:p>
            <a:pPr lvl="2"/>
            <a:r>
              <a:rPr lang="en-US" altLang="en-US" sz="1800"/>
              <a:t>Interception</a:t>
            </a:r>
          </a:p>
          <a:p>
            <a:pPr lvl="3"/>
            <a:r>
              <a:rPr lang="en-US" altLang="en-US" sz="1600"/>
              <a:t>Security management</a:t>
            </a:r>
          </a:p>
          <a:p>
            <a:pPr lvl="3"/>
            <a:r>
              <a:rPr lang="en-US" altLang="en-US" sz="1600"/>
              <a:t>Attributes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A6866B7A-F626-46E9-AF65-82333FB3B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822325"/>
            <a:ext cx="7548563" cy="701675"/>
          </a:xfrm>
        </p:spPr>
        <p:txBody>
          <a:bodyPr/>
          <a:lstStyle/>
          <a:p>
            <a:r>
              <a:rPr lang="en-US" altLang="en-US"/>
              <a:t>.Net Assembly Structures</a:t>
            </a:r>
          </a:p>
        </p:txBody>
      </p:sp>
      <p:graphicFrame>
        <p:nvGraphicFramePr>
          <p:cNvPr id="18435" name="Object 5">
            <a:extLst>
              <a:ext uri="{FF2B5EF4-FFF2-40B4-BE49-F238E27FC236}">
                <a16:creationId xmlns:a16="http://schemas.microsoft.com/office/drawing/2014/main" id="{8028E729-8F31-4C14-BA8D-0EE0E469FDE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66800" y="709613"/>
          <a:ext cx="6781800" cy="531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Visio" r:id="rId4" imgW="7349769" imgH="5755927" progId="Visio.Drawing.11">
                  <p:embed/>
                </p:oleObj>
              </mc:Choice>
              <mc:Fallback>
                <p:oleObj name="Visio" r:id="rId4" imgW="7349769" imgH="5755927" progId="Visio.Drawing.11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709613"/>
                        <a:ext cx="6781800" cy="531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CEBC-EDFF-427C-BA36-564A2A09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Type Information based on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87327-CF1E-40EE-B2EE-B6702C713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 t = </a:t>
            </a:r>
            <a:r>
              <a:rPr lang="en-US" dirty="0" err="1"/>
              <a:t>obj.getType</a:t>
            </a:r>
            <a:r>
              <a:rPr lang="en-US" dirty="0"/>
              <a:t>();</a:t>
            </a:r>
          </a:p>
          <a:p>
            <a:r>
              <a:rPr lang="en-US" dirty="0"/>
              <a:t>Type t = </a:t>
            </a:r>
            <a:r>
              <a:rPr lang="en-US" dirty="0" err="1"/>
              <a:t>Type.getType</a:t>
            </a:r>
            <a:r>
              <a:rPr lang="en-US" dirty="0"/>
              <a:t>(“StringBuilder”);</a:t>
            </a:r>
          </a:p>
          <a:p>
            <a:r>
              <a:rPr lang="en-US" dirty="0"/>
              <a:t>Type t = </a:t>
            </a:r>
            <a:r>
              <a:rPr lang="en-US" dirty="0" err="1"/>
              <a:t>typeof</a:t>
            </a:r>
            <a:r>
              <a:rPr lang="en-US" dirty="0"/>
              <a:t>(int);</a:t>
            </a:r>
          </a:p>
          <a:p>
            <a:r>
              <a:rPr lang="en-US" dirty="0"/>
              <a:t>Bool query = </a:t>
            </a:r>
            <a:r>
              <a:rPr lang="en-US" dirty="0" err="1"/>
              <a:t>myObj</a:t>
            </a:r>
            <a:r>
              <a:rPr lang="en-US" dirty="0"/>
              <a:t> is </a:t>
            </a:r>
            <a:r>
              <a:rPr lang="en-US" dirty="0" err="1"/>
              <a:t>baseType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Returns true if </a:t>
            </a:r>
            <a:r>
              <a:rPr lang="en-US" dirty="0" err="1"/>
              <a:t>myObj</a:t>
            </a:r>
            <a:r>
              <a:rPr lang="en-US" dirty="0"/>
              <a:t> derives from, or is, the </a:t>
            </a:r>
            <a:r>
              <a:rPr lang="en-US" dirty="0" err="1"/>
              <a:t>baseType</a:t>
            </a:r>
            <a:r>
              <a:rPr lang="en-US" dirty="0"/>
              <a:t>, else returns false</a:t>
            </a:r>
          </a:p>
          <a:p>
            <a:r>
              <a:rPr lang="en-US" dirty="0"/>
              <a:t>string str = obj as string;</a:t>
            </a:r>
          </a:p>
          <a:p>
            <a:pPr lvl="1"/>
            <a:r>
              <a:rPr lang="en-US" dirty="0"/>
              <a:t>Attempts to cast obj to type string</a:t>
            </a:r>
          </a:p>
          <a:p>
            <a:pPr lvl="1"/>
            <a:r>
              <a:rPr lang="en-US" dirty="0"/>
              <a:t>If obj is compatible to string, it is assigned to str</a:t>
            </a:r>
          </a:p>
          <a:p>
            <a:pPr lvl="1"/>
            <a:r>
              <a:rPr lang="en-US" dirty="0"/>
              <a:t>If not, then str = null</a:t>
            </a:r>
          </a:p>
          <a:p>
            <a:r>
              <a:rPr lang="en-US" dirty="0"/>
              <a:t>string str = (string)obj;</a:t>
            </a:r>
          </a:p>
          <a:p>
            <a:pPr lvl="1"/>
            <a:r>
              <a:rPr lang="en-US" dirty="0"/>
              <a:t>If obj is convertible to string, its conversion is assigned to str</a:t>
            </a:r>
          </a:p>
          <a:p>
            <a:pPr lvl="1"/>
            <a:r>
              <a:rPr lang="en-US" dirty="0"/>
              <a:t>If not, an exception is thrown.</a:t>
            </a:r>
          </a:p>
        </p:txBody>
      </p:sp>
    </p:spTree>
    <p:extLst>
      <p:ext uri="{BB962C8B-B14F-4D97-AF65-F5344CB8AC3E}">
        <p14:creationId xmlns:p14="http://schemas.microsoft.com/office/powerpoint/2010/main" val="206419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7B5B521-7DEE-42C2-9674-C7958044C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Taking out the Garbage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2D11B43-33AC-4122-80A2-69073BF0A8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All </a:t>
            </a:r>
            <a:r>
              <a:rPr lang="en-US" altLang="en-US" dirty="0" err="1"/>
              <a:t>.Net</a:t>
            </a:r>
            <a:r>
              <a:rPr lang="en-US" altLang="en-US" dirty="0"/>
              <a:t> languages, including C# use garbage collection</a:t>
            </a:r>
          </a:p>
          <a:p>
            <a:r>
              <a:rPr lang="en-US" altLang="en-US" dirty="0"/>
              <a:t>Garbage collection is a multi-tiered, non-deterministic background process</a:t>
            </a:r>
          </a:p>
          <a:p>
            <a:pPr lvl="1"/>
            <a:r>
              <a:rPr lang="en-US" altLang="en-US" dirty="0"/>
              <a:t>Three tiers</a:t>
            </a:r>
          </a:p>
          <a:p>
            <a:pPr lvl="1"/>
            <a:r>
              <a:rPr lang="en-US" altLang="en-US" dirty="0"/>
              <a:t>Objects in lowest tier are checked for active references often.  If no references, then the object is finalized and memory returned to the process.</a:t>
            </a:r>
          </a:p>
          <a:p>
            <a:pPr lvl="1"/>
            <a:r>
              <a:rPr lang="en-US" altLang="en-US" dirty="0"/>
              <a:t>Objects in the second tier are checked once every ten times the lowest tier is collected.</a:t>
            </a:r>
          </a:p>
          <a:p>
            <a:pPr lvl="1"/>
            <a:r>
              <a:rPr lang="en-US" altLang="en-US" dirty="0"/>
              <a:t>Objects in the third tier are checked once every one hundred times the lowest tier is collected.</a:t>
            </a:r>
          </a:p>
          <a:p>
            <a:pPr lvl="1"/>
            <a:r>
              <a:rPr lang="en-US" altLang="en-US" dirty="0"/>
              <a:t>If objects are large or have lived for a while, they are likely to be moved to a higher tier.</a:t>
            </a:r>
          </a:p>
          <a:p>
            <a:r>
              <a:rPr lang="en-US" altLang="en-US" dirty="0"/>
              <a:t>You can’t deallocate resources immediately when objects go out of scope.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57D1D86-7E9C-4153-89D0-70C7D84D3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/>
              <a:t>More about Garbage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32DAA84-204F-41FB-8F5F-C574B3B6B4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/>
              <a:t>C# provides destructors which implement Finalize() for disposing of </a:t>
            </a:r>
            <a:r>
              <a:rPr lang="en-US" altLang="en-US" sz="2000" u="sng" dirty="0"/>
              <a:t>unmanaged</a:t>
            </a:r>
            <a:r>
              <a:rPr lang="en-US" altLang="en-US" sz="2000" dirty="0"/>
              <a:t> resources.</a:t>
            </a:r>
          </a:p>
          <a:p>
            <a:pPr lvl="1"/>
            <a:r>
              <a:rPr lang="en-US" altLang="en-US" dirty="0"/>
              <a:t>Destructors allow you to tell the garbage collector how to release unmanaged resources.</a:t>
            </a:r>
          </a:p>
          <a:p>
            <a:r>
              <a:rPr lang="en-US" altLang="en-US" sz="2000" dirty="0"/>
              <a:t>You should Implement </a:t>
            </a:r>
            <a:br>
              <a:rPr lang="en-US" altLang="en-US" sz="2000" dirty="0"/>
            </a:br>
            <a:r>
              <a:rPr lang="en-US" altLang="en-US" sz="2000" dirty="0" err="1"/>
              <a:t>IDisposable</a:t>
            </a:r>
            <a:r>
              <a:rPr lang="en-US" altLang="en-US" sz="2000" dirty="0"/>
              <a:t>::Dispose()</a:t>
            </a:r>
          </a:p>
          <a:p>
            <a:pPr lvl="1"/>
            <a:r>
              <a:rPr lang="en-US" altLang="en-US" dirty="0"/>
              <a:t>Users of your class can call it’s Dispose() to support early release of unmanaged resources, but they have to remember to do so.</a:t>
            </a:r>
          </a:p>
          <a:p>
            <a:pPr lvl="1"/>
            <a:r>
              <a:rPr lang="en-US" altLang="en-US" dirty="0"/>
              <a:t>Your dispose should call Dispose() on any disposable managed objects aggregated by your class and unregister event handlers.</a:t>
            </a:r>
          </a:p>
          <a:p>
            <a:pPr lvl="1"/>
            <a:r>
              <a:rPr lang="en-US" altLang="en-US" dirty="0"/>
              <a:t>Your member functions should call Dispose() on any local disposable managed objects.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71FB50-C824-4AA8-8D38-419263B38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altLang="en-US" sz="3600"/>
              <a:t>Implementing Dispose()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0CAB687-AFC1-41B2-92C6-4B98937104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defRPr/>
            </a:pPr>
            <a:r>
              <a:rPr lang="en-US" sz="2400" dirty="0"/>
              <a:t>Here’s the standard way: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>
                <a:latin typeface="Consolas" panose="020B0609020204030204" pitchFamily="49" charset="0"/>
              </a:rPr>
              <a:t>public void Dispose()        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{            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Dispose(true);  // garbage collector calls Dispose(false)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GC.SuppressFinalize</a:t>
            </a:r>
            <a:r>
              <a:rPr lang="en-US" sz="1800" dirty="0">
                <a:latin typeface="Consolas" panose="020B0609020204030204" pitchFamily="49" charset="0"/>
              </a:rPr>
              <a:t>(this);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}        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private void Dispose(bool disposing)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{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if(!</a:t>
            </a:r>
            <a:r>
              <a:rPr lang="en-US" sz="1800" dirty="0" err="1">
                <a:latin typeface="Consolas" panose="020B0609020204030204" pitchFamily="49" charset="0"/>
              </a:rPr>
              <a:t>this.disposed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{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if(disposing)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{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// call Dispose() on managed resources.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}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// clean up unmanaged resources here.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}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disposed = true;  // only call once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}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4346</TotalTime>
  <Words>970</Words>
  <Application>Microsoft Office PowerPoint</Application>
  <PresentationFormat>On-screen Show (4:3)</PresentationFormat>
  <Paragraphs>140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Wingdings</vt:lpstr>
      <vt:lpstr>Office Theme</vt:lpstr>
      <vt:lpstr>Visio</vt:lpstr>
      <vt:lpstr>Programming with C#</vt:lpstr>
      <vt:lpstr>Overview</vt:lpstr>
      <vt:lpstr>Terminology</vt:lpstr>
      <vt:lpstr>Managed Code</vt:lpstr>
      <vt:lpstr>.Net Assembly Structures</vt:lpstr>
      <vt:lpstr>Accessing Type Information based on metadata</vt:lpstr>
      <vt:lpstr>Taking out the Garbage</vt:lpstr>
      <vt:lpstr>More about Garbage</vt:lpstr>
      <vt:lpstr>Implementing Dispose()</vt:lpstr>
      <vt:lpstr>Minimizing Garbage</vt:lpstr>
      <vt:lpstr>Try - Finally</vt:lpstr>
      <vt:lpstr>The using short-cut</vt:lpstr>
      <vt:lpstr>Interfaces</vt:lpstr>
      <vt:lpstr>Using Interfaces</vt:lpstr>
      <vt:lpstr>Implementing Interfaces</vt:lpstr>
      <vt:lpstr>Overrides vs. Event Handlers</vt:lpstr>
      <vt:lpstr>Application Domains</vt:lpstr>
      <vt:lpstr>.Net Context</vt:lpstr>
      <vt:lpstr>Interception</vt:lpstr>
      <vt:lpstr>Uses of interception</vt:lpstr>
      <vt:lpstr>The End for now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196: Introduction to C</dc:title>
  <dc:creator>SU</dc:creator>
  <cp:lastModifiedBy>James Fawcett</cp:lastModifiedBy>
  <cp:revision>63</cp:revision>
  <dcterms:created xsi:type="dcterms:W3CDTF">2004-07-05T22:18:47Z</dcterms:created>
  <dcterms:modified xsi:type="dcterms:W3CDTF">2018-09-18T16:14:35Z</dcterms:modified>
</cp:coreProperties>
</file>