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03" r:id="rId1"/>
  </p:sldMasterIdLst>
  <p:notesMasterIdLst>
    <p:notesMasterId r:id="rId21"/>
  </p:notesMasterIdLst>
  <p:handoutMasterIdLst>
    <p:handoutMasterId r:id="rId22"/>
  </p:handoutMasterIdLst>
  <p:sldIdLst>
    <p:sldId id="295" r:id="rId2"/>
    <p:sldId id="297" r:id="rId3"/>
    <p:sldId id="305" r:id="rId4"/>
    <p:sldId id="306" r:id="rId5"/>
    <p:sldId id="301" r:id="rId6"/>
    <p:sldId id="315" r:id="rId7"/>
    <p:sldId id="303" r:id="rId8"/>
    <p:sldId id="304" r:id="rId9"/>
    <p:sldId id="307" r:id="rId10"/>
    <p:sldId id="298" r:id="rId11"/>
    <p:sldId id="302" r:id="rId12"/>
    <p:sldId id="311" r:id="rId13"/>
    <p:sldId id="314" r:id="rId14"/>
    <p:sldId id="300" r:id="rId15"/>
    <p:sldId id="312" r:id="rId16"/>
    <p:sldId id="310" r:id="rId17"/>
    <p:sldId id="308" r:id="rId18"/>
    <p:sldId id="309" r:id="rId19"/>
    <p:sldId id="31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66"/>
    <a:srgbClr val="CCECFF"/>
    <a:srgbClr val="777777"/>
    <a:srgbClr val="F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autoAdjust="0"/>
    <p:restoredTop sz="94707" autoAdjust="0"/>
  </p:normalViewPr>
  <p:slideViewPr>
    <p:cSldViewPr>
      <p:cViewPr varScale="1">
        <p:scale>
          <a:sx n="77" d="100"/>
          <a:sy n="77" d="100"/>
        </p:scale>
        <p:origin x="643" y="5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6" d="100"/>
          <a:sy n="66" d="100"/>
        </p:scale>
        <p:origin x="-164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id="{4DE2B350-DA7A-4D20-BDD5-1F431F37E88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defRPr sz="1200">
                <a:latin typeface="Tahoma" charset="0"/>
              </a:defRPr>
            </a:lvl1pPr>
          </a:lstStyle>
          <a:p>
            <a:pPr>
              <a:defRPr/>
            </a:pPr>
            <a:r>
              <a:rPr lang="en-US"/>
              <a:t>Jim Fawcett</a:t>
            </a:r>
          </a:p>
        </p:txBody>
      </p:sp>
      <p:sp>
        <p:nvSpPr>
          <p:cNvPr id="372739" name="Rectangle 3">
            <a:extLst>
              <a:ext uri="{FF2B5EF4-FFF2-40B4-BE49-F238E27FC236}">
                <a16:creationId xmlns:a16="http://schemas.microsoft.com/office/drawing/2014/main" id="{460912DF-92E5-4351-9798-53896C8C483B}"/>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defRPr sz="1200">
                <a:latin typeface="Tahoma" charset="0"/>
              </a:defRPr>
            </a:lvl1pPr>
          </a:lstStyle>
          <a:p>
            <a:pPr>
              <a:defRPr/>
            </a:pPr>
            <a:r>
              <a:rPr lang="en-US"/>
              <a:t>Friday, July 06, 2001</a:t>
            </a:r>
          </a:p>
        </p:txBody>
      </p:sp>
      <p:sp>
        <p:nvSpPr>
          <p:cNvPr id="372740" name="Rectangle 4">
            <a:extLst>
              <a:ext uri="{FF2B5EF4-FFF2-40B4-BE49-F238E27FC236}">
                <a16:creationId xmlns:a16="http://schemas.microsoft.com/office/drawing/2014/main" id="{4DC91B6C-5126-445A-96D5-645A766D2C4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defRPr sz="1200">
                <a:latin typeface="Tahoma" charset="0"/>
              </a:defRPr>
            </a:lvl1pPr>
          </a:lstStyle>
          <a:p>
            <a:pPr>
              <a:defRPr/>
            </a:pPr>
            <a:endParaRPr lang="en-US"/>
          </a:p>
        </p:txBody>
      </p:sp>
      <p:sp>
        <p:nvSpPr>
          <p:cNvPr id="372741" name="Rectangle 5">
            <a:extLst>
              <a:ext uri="{FF2B5EF4-FFF2-40B4-BE49-F238E27FC236}">
                <a16:creationId xmlns:a16="http://schemas.microsoft.com/office/drawing/2014/main" id="{76386515-1F86-4882-B787-1AD691EE661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defRPr sz="1200" smtClean="0">
                <a:latin typeface="Tahoma" panose="020B0604030504040204" pitchFamily="34" charset="0"/>
              </a:defRPr>
            </a:lvl1pPr>
          </a:lstStyle>
          <a:p>
            <a:pPr>
              <a:defRPr/>
            </a:pPr>
            <a:fld id="{619CBCB2-2137-4B72-B813-ED61C465C2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a:extLst>
              <a:ext uri="{FF2B5EF4-FFF2-40B4-BE49-F238E27FC236}">
                <a16:creationId xmlns:a16="http://schemas.microsoft.com/office/drawing/2014/main" id="{C90220FB-F3B2-4A12-8F63-C55C8EF29B5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20000"/>
              </a:spcBef>
              <a:buFontTx/>
              <a:buChar char="•"/>
              <a:defRPr sz="1200">
                <a:latin typeface="Tahoma" charset="0"/>
              </a:defRPr>
            </a:lvl1pPr>
          </a:lstStyle>
          <a:p>
            <a:pPr>
              <a:defRPr/>
            </a:pPr>
            <a:endParaRPr lang="en-US"/>
          </a:p>
        </p:txBody>
      </p:sp>
      <p:sp>
        <p:nvSpPr>
          <p:cNvPr id="8195" name="Rectangle 9">
            <a:extLst>
              <a:ext uri="{FF2B5EF4-FFF2-40B4-BE49-F238E27FC236}">
                <a16:creationId xmlns:a16="http://schemas.microsoft.com/office/drawing/2014/main" id="{645AC1CB-58D5-4967-BB80-C998B472038C}"/>
              </a:ext>
            </a:extLst>
          </p:cNvPr>
          <p:cNvSpPr>
            <a:spLocks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506" name="Rectangle 10">
            <a:extLst>
              <a:ext uri="{FF2B5EF4-FFF2-40B4-BE49-F238E27FC236}">
                <a16:creationId xmlns:a16="http://schemas.microsoft.com/office/drawing/2014/main" id="{C75A3345-3E63-4C5E-8C9D-22F9FC18011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2507" name="Rectangle 11">
            <a:extLst>
              <a:ext uri="{FF2B5EF4-FFF2-40B4-BE49-F238E27FC236}">
                <a16:creationId xmlns:a16="http://schemas.microsoft.com/office/drawing/2014/main" id="{87C8DC76-F490-4FC9-AF4D-E4163B05B9E3}"/>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20000"/>
              </a:spcBef>
              <a:buFontTx/>
              <a:buChar char="•"/>
              <a:defRPr sz="1200">
                <a:latin typeface="Tahoma" charset="0"/>
              </a:defRPr>
            </a:lvl1pPr>
          </a:lstStyle>
          <a:p>
            <a:pPr>
              <a:defRPr/>
            </a:pPr>
            <a:endParaRPr lang="en-US"/>
          </a:p>
        </p:txBody>
      </p:sp>
      <p:sp>
        <p:nvSpPr>
          <p:cNvPr id="362508" name="Rectangle 12">
            <a:extLst>
              <a:ext uri="{FF2B5EF4-FFF2-40B4-BE49-F238E27FC236}">
                <a16:creationId xmlns:a16="http://schemas.microsoft.com/office/drawing/2014/main" id="{9B05D855-9C9A-4AD6-AD12-AE70F4245C9D}"/>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20000"/>
              </a:spcBef>
              <a:buFontTx/>
              <a:buChar char="•"/>
              <a:defRPr sz="1200">
                <a:latin typeface="Tahoma" charset="0"/>
              </a:defRPr>
            </a:lvl1pPr>
          </a:lstStyle>
          <a:p>
            <a:pPr>
              <a:defRPr/>
            </a:pPr>
            <a:endParaRPr lang="en-US"/>
          </a:p>
        </p:txBody>
      </p:sp>
      <p:sp>
        <p:nvSpPr>
          <p:cNvPr id="362509" name="Rectangle 13">
            <a:extLst>
              <a:ext uri="{FF2B5EF4-FFF2-40B4-BE49-F238E27FC236}">
                <a16:creationId xmlns:a16="http://schemas.microsoft.com/office/drawing/2014/main" id="{E7A64392-B706-4928-A655-6D9B94CD8FA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20000"/>
              </a:spcBef>
              <a:buFontTx/>
              <a:buChar char="•"/>
              <a:defRPr sz="1200" smtClean="0">
                <a:latin typeface="Tahoma" panose="020B0604030504040204" pitchFamily="34" charset="0"/>
              </a:defRPr>
            </a:lvl1pPr>
          </a:lstStyle>
          <a:p>
            <a:pPr>
              <a:defRPr/>
            </a:pPr>
            <a:fld id="{2EB2814B-0C71-4059-A9D8-8FE607B8143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4AA6-BB23-4CA1-B257-B3C12B9FFA7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6C9737E-14DC-4AF5-9BB1-95F0DF070C4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DF512B-E5A2-44BD-A86F-67886CB43896}"/>
              </a:ext>
            </a:extLst>
          </p:cNvPr>
          <p:cNvSpPr>
            <a:spLocks noGrp="1"/>
          </p:cNvSpPr>
          <p:nvPr>
            <p:ph type="dt" sz="half" idx="10"/>
          </p:nvPr>
        </p:nvSpPr>
        <p:spPr/>
        <p:txBody>
          <a:bodyPr/>
          <a:lstStyle/>
          <a:p>
            <a:pPr>
              <a:defRPr/>
            </a:pPr>
            <a:fld id="{7A73B0E6-D476-4405-8C33-6A76D9E7019E}"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9439CBF2-8CF6-4D24-9A78-3BFA2A812B9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C8BCB39-49C3-4466-94A2-A87F6DA9E958}"/>
              </a:ext>
            </a:extLst>
          </p:cNvPr>
          <p:cNvSpPr>
            <a:spLocks noGrp="1"/>
          </p:cNvSpPr>
          <p:nvPr>
            <p:ph type="sldNum" sz="quarter" idx="12"/>
          </p:nvPr>
        </p:nvSpPr>
        <p:spPr/>
        <p:txBody>
          <a:bodyPr/>
          <a:lstStyle/>
          <a:p>
            <a:pPr>
              <a:defRPr/>
            </a:pPr>
            <a:fld id="{2104B583-A428-4AFD-812B-A3609FA04693}" type="slidenum">
              <a:rPr lang="en-US" smtClean="0"/>
              <a:pPr>
                <a:defRPr/>
              </a:pPr>
              <a:t>‹#›</a:t>
            </a:fld>
            <a:endParaRPr lang="en-US"/>
          </a:p>
        </p:txBody>
      </p:sp>
    </p:spTree>
    <p:extLst>
      <p:ext uri="{BB962C8B-B14F-4D97-AF65-F5344CB8AC3E}">
        <p14:creationId xmlns:p14="http://schemas.microsoft.com/office/powerpoint/2010/main" val="13322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FF927-8DD3-46B4-8AC7-7EE9E3DC0C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33D9C2-8D39-4372-9237-7C1BAA1989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BCF7A-7659-4E80-916D-EC1A4D65EE18}"/>
              </a:ext>
            </a:extLst>
          </p:cNvPr>
          <p:cNvSpPr>
            <a:spLocks noGrp="1"/>
          </p:cNvSpPr>
          <p:nvPr>
            <p:ph type="dt" sz="half" idx="10"/>
          </p:nvPr>
        </p:nvSpPr>
        <p:spPr/>
        <p:txBody>
          <a:bodyPr/>
          <a:lstStyle/>
          <a:p>
            <a:pPr>
              <a:defRPr/>
            </a:pPr>
            <a:fld id="{6E99F5E9-1DD6-479A-BD39-4460A775462F}"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FB3B21C9-A96C-463A-A15C-2604E013AC9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489A041-21F5-4DCA-BA23-14CAC74CB432}"/>
              </a:ext>
            </a:extLst>
          </p:cNvPr>
          <p:cNvSpPr>
            <a:spLocks noGrp="1"/>
          </p:cNvSpPr>
          <p:nvPr>
            <p:ph type="sldNum" sz="quarter" idx="12"/>
          </p:nvPr>
        </p:nvSpPr>
        <p:spPr/>
        <p:txBody>
          <a:bodyPr/>
          <a:lstStyle/>
          <a:p>
            <a:pPr>
              <a:defRPr/>
            </a:pPr>
            <a:fld id="{69E82711-DD63-4F1B-A507-CEA1B2FFADB0}" type="slidenum">
              <a:rPr lang="en-US" smtClean="0"/>
              <a:pPr>
                <a:defRPr/>
              </a:pPr>
              <a:t>‹#›</a:t>
            </a:fld>
            <a:endParaRPr lang="en-US"/>
          </a:p>
        </p:txBody>
      </p:sp>
    </p:spTree>
    <p:extLst>
      <p:ext uri="{BB962C8B-B14F-4D97-AF65-F5344CB8AC3E}">
        <p14:creationId xmlns:p14="http://schemas.microsoft.com/office/powerpoint/2010/main" val="31250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CB62B6-846C-44CB-BA28-DD0FE86938E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AB5C97-0C7A-4E4D-A486-AA9B4AADE6A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DBD70-7654-4EEA-8A97-A07B70B0123F}"/>
              </a:ext>
            </a:extLst>
          </p:cNvPr>
          <p:cNvSpPr>
            <a:spLocks noGrp="1"/>
          </p:cNvSpPr>
          <p:nvPr>
            <p:ph type="dt" sz="half" idx="10"/>
          </p:nvPr>
        </p:nvSpPr>
        <p:spPr/>
        <p:txBody>
          <a:bodyPr/>
          <a:lstStyle/>
          <a:p>
            <a:pPr>
              <a:defRPr/>
            </a:pPr>
            <a:fld id="{1352BA85-87DF-415E-919A-59C07ADC411D}"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8D21C5B2-2832-44F8-B3C4-2DC1C41DC2D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AFB688F-03ED-41CC-BEB1-13DA5C4A07B4}"/>
              </a:ext>
            </a:extLst>
          </p:cNvPr>
          <p:cNvSpPr>
            <a:spLocks noGrp="1"/>
          </p:cNvSpPr>
          <p:nvPr>
            <p:ph type="sldNum" sz="quarter" idx="12"/>
          </p:nvPr>
        </p:nvSpPr>
        <p:spPr/>
        <p:txBody>
          <a:bodyPr/>
          <a:lstStyle/>
          <a:p>
            <a:pPr>
              <a:defRPr/>
            </a:pPr>
            <a:fld id="{374A8B2A-CA92-4459-A412-1A7F4DE9FC3B}" type="slidenum">
              <a:rPr lang="en-US" smtClean="0"/>
              <a:pPr>
                <a:defRPr/>
              </a:pPr>
              <a:t>‹#›</a:t>
            </a:fld>
            <a:endParaRPr lang="en-US"/>
          </a:p>
        </p:txBody>
      </p:sp>
    </p:spTree>
    <p:extLst>
      <p:ext uri="{BB962C8B-B14F-4D97-AF65-F5344CB8AC3E}">
        <p14:creationId xmlns:p14="http://schemas.microsoft.com/office/powerpoint/2010/main" val="21765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CB555-134E-4E72-8EE0-8123FED933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D4BEAB-4C73-4103-91AC-FD8B6C7742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16B63-8FE3-47E6-8E7A-7BDA50C91D3C}"/>
              </a:ext>
            </a:extLst>
          </p:cNvPr>
          <p:cNvSpPr>
            <a:spLocks noGrp="1"/>
          </p:cNvSpPr>
          <p:nvPr>
            <p:ph type="dt" sz="half" idx="10"/>
          </p:nvPr>
        </p:nvSpPr>
        <p:spPr/>
        <p:txBody>
          <a:bodyPr/>
          <a:lstStyle/>
          <a:p>
            <a:pPr>
              <a:defRPr/>
            </a:pPr>
            <a:fld id="{5BF18FA9-45A1-431C-8142-B97F5BE8F12F}"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4AB7FA6C-2410-47E1-95FF-ED803C2D72AE}"/>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3A0DED8F-55CF-4157-8C48-36E6865DAE50}"/>
              </a:ext>
            </a:extLst>
          </p:cNvPr>
          <p:cNvSpPr>
            <a:spLocks noGrp="1"/>
          </p:cNvSpPr>
          <p:nvPr>
            <p:ph type="sldNum" sz="quarter" idx="12"/>
          </p:nvPr>
        </p:nvSpPr>
        <p:spPr/>
        <p:txBody>
          <a:bodyPr/>
          <a:lstStyle/>
          <a:p>
            <a:pPr>
              <a:defRPr/>
            </a:pPr>
            <a:fld id="{A076C1B8-4A6F-4466-B0DF-DADD04BFD180}" type="slidenum">
              <a:rPr lang="en-US" smtClean="0"/>
              <a:pPr>
                <a:defRPr/>
              </a:pPr>
              <a:t>‹#›</a:t>
            </a:fld>
            <a:endParaRPr lang="en-US"/>
          </a:p>
        </p:txBody>
      </p:sp>
    </p:spTree>
    <p:extLst>
      <p:ext uri="{BB962C8B-B14F-4D97-AF65-F5344CB8AC3E}">
        <p14:creationId xmlns:p14="http://schemas.microsoft.com/office/powerpoint/2010/main" val="291152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61FB1-F18D-44CD-9A83-07E38473FA7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0C72CCE-78CB-40B1-8B1E-BB825CB12F0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7FB86F-244F-4F3F-B20A-B9C7B8CAB373}"/>
              </a:ext>
            </a:extLst>
          </p:cNvPr>
          <p:cNvSpPr>
            <a:spLocks noGrp="1"/>
          </p:cNvSpPr>
          <p:nvPr>
            <p:ph type="dt" sz="half" idx="10"/>
          </p:nvPr>
        </p:nvSpPr>
        <p:spPr/>
        <p:txBody>
          <a:bodyPr/>
          <a:lstStyle/>
          <a:p>
            <a:pPr>
              <a:defRPr/>
            </a:pPr>
            <a:fld id="{D753A565-92B4-4672-A5EA-83418703EE99}"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0ACFD521-3A20-4399-A64C-D0F7A806740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32135A3-5376-410C-9E2A-489FD9B2A8AB}"/>
              </a:ext>
            </a:extLst>
          </p:cNvPr>
          <p:cNvSpPr>
            <a:spLocks noGrp="1"/>
          </p:cNvSpPr>
          <p:nvPr>
            <p:ph type="sldNum" sz="quarter" idx="12"/>
          </p:nvPr>
        </p:nvSpPr>
        <p:spPr/>
        <p:txBody>
          <a:bodyPr/>
          <a:lstStyle/>
          <a:p>
            <a:pPr>
              <a:defRPr/>
            </a:pPr>
            <a:fld id="{5229C8EA-E094-4060-A917-6E2E971C009B}" type="slidenum">
              <a:rPr lang="en-US" smtClean="0"/>
              <a:pPr>
                <a:defRPr/>
              </a:pPr>
              <a:t>‹#›</a:t>
            </a:fld>
            <a:endParaRPr lang="en-US"/>
          </a:p>
        </p:txBody>
      </p:sp>
    </p:spTree>
    <p:extLst>
      <p:ext uri="{BB962C8B-B14F-4D97-AF65-F5344CB8AC3E}">
        <p14:creationId xmlns:p14="http://schemas.microsoft.com/office/powerpoint/2010/main" val="363731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6A49-AB4F-4577-AA4C-6ED599482B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456B2-195E-493A-AA0D-B7D6FFE27B3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2F8A37-B467-4593-B32B-FCF248828A9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04299E-6B9B-4F40-945D-FB069B79079C}"/>
              </a:ext>
            </a:extLst>
          </p:cNvPr>
          <p:cNvSpPr>
            <a:spLocks noGrp="1"/>
          </p:cNvSpPr>
          <p:nvPr>
            <p:ph type="dt" sz="half" idx="10"/>
          </p:nvPr>
        </p:nvSpPr>
        <p:spPr/>
        <p:txBody>
          <a:bodyPr/>
          <a:lstStyle/>
          <a:p>
            <a:pPr>
              <a:defRPr/>
            </a:pPr>
            <a:fld id="{DFF6A5D6-060A-42FD-8E26-09EB862DDED6}" type="datetimeFigureOut">
              <a:rPr lang="en-US" smtClean="0"/>
              <a:pPr>
                <a:defRPr/>
              </a:pPr>
              <a:t>11/28/2017</a:t>
            </a:fld>
            <a:endParaRPr lang="en-US" dirty="0"/>
          </a:p>
        </p:txBody>
      </p:sp>
      <p:sp>
        <p:nvSpPr>
          <p:cNvPr id="6" name="Footer Placeholder 5">
            <a:extLst>
              <a:ext uri="{FF2B5EF4-FFF2-40B4-BE49-F238E27FC236}">
                <a16:creationId xmlns:a16="http://schemas.microsoft.com/office/drawing/2014/main" id="{29867A9F-40AB-455D-93DE-FE3C009676D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3C97442-0AFC-4996-982D-902374653BFA}"/>
              </a:ext>
            </a:extLst>
          </p:cNvPr>
          <p:cNvSpPr>
            <a:spLocks noGrp="1"/>
          </p:cNvSpPr>
          <p:nvPr>
            <p:ph type="sldNum" sz="quarter" idx="12"/>
          </p:nvPr>
        </p:nvSpPr>
        <p:spPr/>
        <p:txBody>
          <a:bodyPr/>
          <a:lstStyle/>
          <a:p>
            <a:pPr>
              <a:defRPr/>
            </a:pPr>
            <a:fld id="{80CC6FF1-C597-43AE-AA74-AE30AF01A794}" type="slidenum">
              <a:rPr lang="en-US" smtClean="0"/>
              <a:pPr>
                <a:defRPr/>
              </a:pPr>
              <a:t>‹#›</a:t>
            </a:fld>
            <a:endParaRPr lang="en-US"/>
          </a:p>
        </p:txBody>
      </p:sp>
    </p:spTree>
    <p:extLst>
      <p:ext uri="{BB962C8B-B14F-4D97-AF65-F5344CB8AC3E}">
        <p14:creationId xmlns:p14="http://schemas.microsoft.com/office/powerpoint/2010/main" val="341452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63ED-AEDC-44DE-9445-51297A46F72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9066EC-1C40-4CFB-B0A8-6AEE07A976B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F19015C-D469-4BBB-9927-F49B18EFAFB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2A16FC-BD5D-4CD8-B4F0-CA52C70A644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0E43473-60E6-4822-AF62-70551130FA7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552CB1-35D9-4C84-80E9-F0EFF0F3FB00}"/>
              </a:ext>
            </a:extLst>
          </p:cNvPr>
          <p:cNvSpPr>
            <a:spLocks noGrp="1"/>
          </p:cNvSpPr>
          <p:nvPr>
            <p:ph type="dt" sz="half" idx="10"/>
          </p:nvPr>
        </p:nvSpPr>
        <p:spPr/>
        <p:txBody>
          <a:bodyPr/>
          <a:lstStyle/>
          <a:p>
            <a:pPr>
              <a:defRPr/>
            </a:pPr>
            <a:fld id="{4B5C3ABA-5BC2-4886-BA4D-35C447765354}" type="datetimeFigureOut">
              <a:rPr lang="en-US" smtClean="0"/>
              <a:pPr>
                <a:defRPr/>
              </a:pPr>
              <a:t>11/28/2017</a:t>
            </a:fld>
            <a:endParaRPr lang="en-US" dirty="0"/>
          </a:p>
        </p:txBody>
      </p:sp>
      <p:sp>
        <p:nvSpPr>
          <p:cNvPr id="8" name="Footer Placeholder 7">
            <a:extLst>
              <a:ext uri="{FF2B5EF4-FFF2-40B4-BE49-F238E27FC236}">
                <a16:creationId xmlns:a16="http://schemas.microsoft.com/office/drawing/2014/main" id="{A7908EA6-D91E-473F-9044-372D28C1889C}"/>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3B13E653-679A-4A4C-B15F-84BE558C0850}"/>
              </a:ext>
            </a:extLst>
          </p:cNvPr>
          <p:cNvSpPr>
            <a:spLocks noGrp="1"/>
          </p:cNvSpPr>
          <p:nvPr>
            <p:ph type="sldNum" sz="quarter" idx="12"/>
          </p:nvPr>
        </p:nvSpPr>
        <p:spPr/>
        <p:txBody>
          <a:bodyPr/>
          <a:lstStyle/>
          <a:p>
            <a:pPr>
              <a:defRPr/>
            </a:pPr>
            <a:fld id="{A4540694-B6F9-4E12-9976-98F2B884B009}" type="slidenum">
              <a:rPr lang="en-US" smtClean="0"/>
              <a:pPr>
                <a:defRPr/>
              </a:pPr>
              <a:t>‹#›</a:t>
            </a:fld>
            <a:endParaRPr lang="en-US"/>
          </a:p>
        </p:txBody>
      </p:sp>
    </p:spTree>
    <p:extLst>
      <p:ext uri="{BB962C8B-B14F-4D97-AF65-F5344CB8AC3E}">
        <p14:creationId xmlns:p14="http://schemas.microsoft.com/office/powerpoint/2010/main" val="290097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3146B-7C17-4FD0-9E5A-DC6AF2CC59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779586-E738-49B6-BEE7-EE5C00E998BF}"/>
              </a:ext>
            </a:extLst>
          </p:cNvPr>
          <p:cNvSpPr>
            <a:spLocks noGrp="1"/>
          </p:cNvSpPr>
          <p:nvPr>
            <p:ph type="dt" sz="half" idx="10"/>
          </p:nvPr>
        </p:nvSpPr>
        <p:spPr/>
        <p:txBody>
          <a:bodyPr/>
          <a:lstStyle/>
          <a:p>
            <a:pPr>
              <a:defRPr/>
            </a:pPr>
            <a:fld id="{FA376942-5918-4ACC-B8E3-6AAC14050A8F}" type="datetimeFigureOut">
              <a:rPr lang="en-US" smtClean="0"/>
              <a:pPr>
                <a:defRPr/>
              </a:pPr>
              <a:t>11/28/2017</a:t>
            </a:fld>
            <a:endParaRPr lang="en-US" dirty="0"/>
          </a:p>
        </p:txBody>
      </p:sp>
      <p:sp>
        <p:nvSpPr>
          <p:cNvPr id="4" name="Footer Placeholder 3">
            <a:extLst>
              <a:ext uri="{FF2B5EF4-FFF2-40B4-BE49-F238E27FC236}">
                <a16:creationId xmlns:a16="http://schemas.microsoft.com/office/drawing/2014/main" id="{6E0EF5C0-E17B-436F-85A4-F3CA0D319829}"/>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6B768B11-2CF9-4B92-980B-47E7F2878407}"/>
              </a:ext>
            </a:extLst>
          </p:cNvPr>
          <p:cNvSpPr>
            <a:spLocks noGrp="1"/>
          </p:cNvSpPr>
          <p:nvPr>
            <p:ph type="sldNum" sz="quarter" idx="12"/>
          </p:nvPr>
        </p:nvSpPr>
        <p:spPr/>
        <p:txBody>
          <a:bodyPr/>
          <a:lstStyle/>
          <a:p>
            <a:pPr>
              <a:defRPr/>
            </a:pPr>
            <a:fld id="{8B107739-9BCC-45FF-91BF-3ABF984667A5}" type="slidenum">
              <a:rPr lang="en-US" smtClean="0"/>
              <a:pPr>
                <a:defRPr/>
              </a:pPr>
              <a:t>‹#›</a:t>
            </a:fld>
            <a:endParaRPr lang="en-US"/>
          </a:p>
        </p:txBody>
      </p:sp>
    </p:spTree>
    <p:extLst>
      <p:ext uri="{BB962C8B-B14F-4D97-AF65-F5344CB8AC3E}">
        <p14:creationId xmlns:p14="http://schemas.microsoft.com/office/powerpoint/2010/main" val="411612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C261C-24C4-4F31-812F-53A911E64678}"/>
              </a:ext>
            </a:extLst>
          </p:cNvPr>
          <p:cNvSpPr>
            <a:spLocks noGrp="1"/>
          </p:cNvSpPr>
          <p:nvPr>
            <p:ph type="dt" sz="half" idx="10"/>
          </p:nvPr>
        </p:nvSpPr>
        <p:spPr/>
        <p:txBody>
          <a:bodyPr/>
          <a:lstStyle/>
          <a:p>
            <a:pPr>
              <a:defRPr/>
            </a:pPr>
            <a:fld id="{8A349AFD-D1A5-4F59-9A80-81DEA83D17FA}" type="datetimeFigureOut">
              <a:rPr lang="en-US" smtClean="0"/>
              <a:pPr>
                <a:defRPr/>
              </a:pPr>
              <a:t>11/28/2017</a:t>
            </a:fld>
            <a:endParaRPr lang="en-US" dirty="0"/>
          </a:p>
        </p:txBody>
      </p:sp>
      <p:sp>
        <p:nvSpPr>
          <p:cNvPr id="3" name="Footer Placeholder 2">
            <a:extLst>
              <a:ext uri="{FF2B5EF4-FFF2-40B4-BE49-F238E27FC236}">
                <a16:creationId xmlns:a16="http://schemas.microsoft.com/office/drawing/2014/main" id="{55DA4DC6-1159-42B9-9AA7-97DDE2D8CDF9}"/>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21466DDE-0C5A-485B-B22F-B62B632A4B09}"/>
              </a:ext>
            </a:extLst>
          </p:cNvPr>
          <p:cNvSpPr>
            <a:spLocks noGrp="1"/>
          </p:cNvSpPr>
          <p:nvPr>
            <p:ph type="sldNum" sz="quarter" idx="12"/>
          </p:nvPr>
        </p:nvSpPr>
        <p:spPr/>
        <p:txBody>
          <a:bodyPr/>
          <a:lstStyle/>
          <a:p>
            <a:pPr>
              <a:defRPr/>
            </a:pPr>
            <a:fld id="{D60F1F61-68A0-4291-9B3D-B31109D22819}" type="slidenum">
              <a:rPr lang="en-US" smtClean="0"/>
              <a:pPr>
                <a:defRPr/>
              </a:pPr>
              <a:t>‹#›</a:t>
            </a:fld>
            <a:endParaRPr lang="en-US"/>
          </a:p>
        </p:txBody>
      </p:sp>
    </p:spTree>
    <p:extLst>
      <p:ext uri="{BB962C8B-B14F-4D97-AF65-F5344CB8AC3E}">
        <p14:creationId xmlns:p14="http://schemas.microsoft.com/office/powerpoint/2010/main" val="278137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EDD81-0971-4056-B536-CAD38C21ED8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BA5FDC2-019C-4ADA-90E6-847D84EA0F9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D142B5-546A-4099-98F5-CD69F177430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357CE0-5FF1-45DF-9CB2-5D9E549CE125}"/>
              </a:ext>
            </a:extLst>
          </p:cNvPr>
          <p:cNvSpPr>
            <a:spLocks noGrp="1"/>
          </p:cNvSpPr>
          <p:nvPr>
            <p:ph type="dt" sz="half" idx="10"/>
          </p:nvPr>
        </p:nvSpPr>
        <p:spPr/>
        <p:txBody>
          <a:bodyPr/>
          <a:lstStyle/>
          <a:p>
            <a:pPr>
              <a:defRPr/>
            </a:pPr>
            <a:fld id="{A194D177-2E35-4E8F-BE13-0E39CFEF5861}" type="datetimeFigureOut">
              <a:rPr lang="en-US" smtClean="0"/>
              <a:pPr>
                <a:defRPr/>
              </a:pPr>
              <a:t>11/28/2017</a:t>
            </a:fld>
            <a:endParaRPr lang="en-US" dirty="0"/>
          </a:p>
        </p:txBody>
      </p:sp>
      <p:sp>
        <p:nvSpPr>
          <p:cNvPr id="6" name="Footer Placeholder 5">
            <a:extLst>
              <a:ext uri="{FF2B5EF4-FFF2-40B4-BE49-F238E27FC236}">
                <a16:creationId xmlns:a16="http://schemas.microsoft.com/office/drawing/2014/main" id="{28F84006-9A25-44C9-A82D-9FCCB3CDB4B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186D80A5-14CC-411F-B372-E09CE72C452C}"/>
              </a:ext>
            </a:extLst>
          </p:cNvPr>
          <p:cNvSpPr>
            <a:spLocks noGrp="1"/>
          </p:cNvSpPr>
          <p:nvPr>
            <p:ph type="sldNum" sz="quarter" idx="12"/>
          </p:nvPr>
        </p:nvSpPr>
        <p:spPr/>
        <p:txBody>
          <a:bodyPr/>
          <a:lstStyle/>
          <a:p>
            <a:pPr>
              <a:defRPr/>
            </a:pPr>
            <a:fld id="{851F9F10-10EC-4C5F-9F28-E4D3A88A643F}" type="slidenum">
              <a:rPr lang="en-US" smtClean="0"/>
              <a:pPr>
                <a:defRPr/>
              </a:pPr>
              <a:t>‹#›</a:t>
            </a:fld>
            <a:endParaRPr lang="en-US"/>
          </a:p>
        </p:txBody>
      </p:sp>
    </p:spTree>
    <p:extLst>
      <p:ext uri="{BB962C8B-B14F-4D97-AF65-F5344CB8AC3E}">
        <p14:creationId xmlns:p14="http://schemas.microsoft.com/office/powerpoint/2010/main" val="149799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E070-781F-4881-B535-70F7FF2C2EB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B1E8692-3EDE-464C-AC01-1A886BE24AC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065D86B-BAFA-4B14-9444-431D7FABF7F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F68D77D-206E-4E54-84B9-A81863D73B09}"/>
              </a:ext>
            </a:extLst>
          </p:cNvPr>
          <p:cNvSpPr>
            <a:spLocks noGrp="1"/>
          </p:cNvSpPr>
          <p:nvPr>
            <p:ph type="dt" sz="half" idx="10"/>
          </p:nvPr>
        </p:nvSpPr>
        <p:spPr/>
        <p:txBody>
          <a:bodyPr/>
          <a:lstStyle/>
          <a:p>
            <a:pPr>
              <a:defRPr/>
            </a:pPr>
            <a:fld id="{D978ECF6-E013-434A-9BF1-C0147DD2D08F}" type="datetimeFigureOut">
              <a:rPr lang="en-US" smtClean="0"/>
              <a:pPr>
                <a:defRPr/>
              </a:pPr>
              <a:t>11/28/2017</a:t>
            </a:fld>
            <a:endParaRPr lang="en-US" dirty="0"/>
          </a:p>
        </p:txBody>
      </p:sp>
      <p:sp>
        <p:nvSpPr>
          <p:cNvPr id="6" name="Footer Placeholder 5">
            <a:extLst>
              <a:ext uri="{FF2B5EF4-FFF2-40B4-BE49-F238E27FC236}">
                <a16:creationId xmlns:a16="http://schemas.microsoft.com/office/drawing/2014/main" id="{1C3053D6-84F3-4572-B9E4-C057C837810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E3E567D-E265-4630-9BAD-E4B458E9BE9C}"/>
              </a:ext>
            </a:extLst>
          </p:cNvPr>
          <p:cNvSpPr>
            <a:spLocks noGrp="1"/>
          </p:cNvSpPr>
          <p:nvPr>
            <p:ph type="sldNum" sz="quarter" idx="12"/>
          </p:nvPr>
        </p:nvSpPr>
        <p:spPr/>
        <p:txBody>
          <a:bodyPr/>
          <a:lstStyle/>
          <a:p>
            <a:pPr>
              <a:defRPr/>
            </a:pPr>
            <a:fld id="{F8F89E4E-5CD9-4B94-A67F-5280E16B4155}" type="slidenum">
              <a:rPr lang="en-US" smtClean="0"/>
              <a:pPr>
                <a:defRPr/>
              </a:pPr>
              <a:t>‹#›</a:t>
            </a:fld>
            <a:endParaRPr lang="en-US"/>
          </a:p>
        </p:txBody>
      </p:sp>
    </p:spTree>
    <p:extLst>
      <p:ext uri="{BB962C8B-B14F-4D97-AF65-F5344CB8AC3E}">
        <p14:creationId xmlns:p14="http://schemas.microsoft.com/office/powerpoint/2010/main" val="98215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255755-0022-4F64-89D9-F0D634284EE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716C31-00E5-4720-94C2-C10A7ED5C68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274EA-DC8D-4FB0-B40E-DA8356BDB38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8B73B075-CD55-42E1-8A0D-FEC1804D8316}" type="datetimeFigureOut">
              <a:rPr lang="en-US" smtClean="0"/>
              <a:pPr>
                <a:defRPr/>
              </a:pPr>
              <a:t>11/28/2017</a:t>
            </a:fld>
            <a:endParaRPr lang="en-US" dirty="0"/>
          </a:p>
        </p:txBody>
      </p:sp>
      <p:sp>
        <p:nvSpPr>
          <p:cNvPr id="5" name="Footer Placeholder 4">
            <a:extLst>
              <a:ext uri="{FF2B5EF4-FFF2-40B4-BE49-F238E27FC236}">
                <a16:creationId xmlns:a16="http://schemas.microsoft.com/office/drawing/2014/main" id="{46644815-3105-4EDC-BC8D-E99F4DA733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9294E199-87D3-4F85-B2FD-CB9E078562E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3164678-9A37-4B5E-A901-8C600B6114CE}" type="slidenum">
              <a:rPr lang="en-US" smtClean="0"/>
              <a:pPr>
                <a:defRPr/>
              </a:pPr>
              <a:t>‹#›</a:t>
            </a:fld>
            <a:endParaRPr lang="en-US"/>
          </a:p>
        </p:txBody>
      </p:sp>
    </p:spTree>
    <p:extLst>
      <p:ext uri="{BB962C8B-B14F-4D97-AF65-F5344CB8AC3E}">
        <p14:creationId xmlns:p14="http://schemas.microsoft.com/office/powerpoint/2010/main" val="2618594445"/>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zakon.org/robert/internet/timeline/" TargetMode="External"/><Relationship Id="rId2" Type="http://schemas.openxmlformats.org/officeDocument/2006/relationships/hyperlink" Target="http://www.learnthenet.com/english/html/70alan.htm" TargetMode="External"/><Relationship Id="rId1" Type="http://schemas.openxmlformats.org/officeDocument/2006/relationships/slideLayout" Target="../slideLayouts/slideLayout2.xml"/><Relationship Id="rId4" Type="http://schemas.openxmlformats.org/officeDocument/2006/relationships/hyperlink" Target="http://www.w3.org/TR/ws-glos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tdotnet.com/team/compare/nileperf.aspx"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msdn.microsoft.com/library/default.asp?url=/library/en-us/dnbda/html/psimp.asp"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8034" name="Rectangle 1026">
            <a:extLst>
              <a:ext uri="{FF2B5EF4-FFF2-40B4-BE49-F238E27FC236}">
                <a16:creationId xmlns:a16="http://schemas.microsoft.com/office/drawing/2014/main" id="{A0083415-01F8-4F4B-ACC2-F19B54316E37}"/>
              </a:ext>
            </a:extLst>
          </p:cNvPr>
          <p:cNvSpPr>
            <a:spLocks noGrp="1" noChangeArrowheads="1"/>
          </p:cNvSpPr>
          <p:nvPr>
            <p:ph type="ctrTitle"/>
          </p:nvPr>
        </p:nvSpPr>
        <p:spPr/>
        <p:txBody>
          <a:bodyPr/>
          <a:lstStyle/>
          <a:p>
            <a:pPr eaLnBrk="1" fontAlgn="auto" hangingPunct="1">
              <a:spcAft>
                <a:spcPts val="0"/>
              </a:spcAft>
              <a:defRPr/>
            </a:pPr>
            <a:r>
              <a:rPr lang="en-US" dirty="0">
                <a:solidFill>
                  <a:schemeClr val="tx2">
                    <a:satMod val="200000"/>
                  </a:schemeClr>
                </a:solidFill>
              </a:rPr>
              <a:t>Enterprise Computing</a:t>
            </a:r>
          </a:p>
        </p:txBody>
      </p:sp>
      <p:sp>
        <p:nvSpPr>
          <p:cNvPr id="10243" name="Rectangle 1027">
            <a:extLst>
              <a:ext uri="{FF2B5EF4-FFF2-40B4-BE49-F238E27FC236}">
                <a16:creationId xmlns:a16="http://schemas.microsoft.com/office/drawing/2014/main" id="{B001C9F5-B41B-4660-A415-36930321DFB7}"/>
              </a:ext>
            </a:extLst>
          </p:cNvPr>
          <p:cNvSpPr>
            <a:spLocks noGrp="1" noChangeArrowheads="1"/>
          </p:cNvSpPr>
          <p:nvPr>
            <p:ph type="subTitle" idx="1"/>
          </p:nvPr>
        </p:nvSpPr>
        <p:spPr/>
        <p:txBody>
          <a:bodyPr/>
          <a:lstStyle/>
          <a:p>
            <a:pPr eaLnBrk="1" hangingPunct="1">
              <a:spcBef>
                <a:spcPct val="0"/>
              </a:spcBef>
            </a:pPr>
            <a:r>
              <a:rPr lang="en-US" altLang="en-US"/>
              <a:t>Jim Fawcett</a:t>
            </a:r>
          </a:p>
          <a:p>
            <a:pPr eaLnBrk="1" hangingPunct="1">
              <a:spcBef>
                <a:spcPct val="0"/>
              </a:spcBef>
            </a:pPr>
            <a:r>
              <a:rPr lang="en-US" altLang="en-US"/>
              <a:t>CSE681 – Software Modeling and Analysis</a:t>
            </a:r>
          </a:p>
          <a:p>
            <a:pPr eaLnBrk="1" hangingPunct="1">
              <a:spcBef>
                <a:spcPct val="0"/>
              </a:spcBef>
            </a:pPr>
            <a:r>
              <a:rPr lang="en-US" altLang="en-US"/>
              <a:t>Spring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11633BF9-16A0-4B92-A205-8EEC59EA704C}"/>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References:</a:t>
            </a:r>
          </a:p>
        </p:txBody>
      </p:sp>
      <p:sp>
        <p:nvSpPr>
          <p:cNvPr id="514051" name="Rectangle 3">
            <a:extLst>
              <a:ext uri="{FF2B5EF4-FFF2-40B4-BE49-F238E27FC236}">
                <a16:creationId xmlns:a16="http://schemas.microsoft.com/office/drawing/2014/main" id="{D811695E-2465-446A-8CAA-A2325E030B52}"/>
              </a:ext>
            </a:extLst>
          </p:cNvPr>
          <p:cNvSpPr>
            <a:spLocks noGrp="1" noChangeArrowheads="1"/>
          </p:cNvSpPr>
          <p:nvPr>
            <p:ph idx="1"/>
          </p:nvPr>
        </p:nvSpPr>
        <p:spPr/>
        <p:txBody>
          <a:bodyPr>
            <a:normAutofit/>
          </a:bodyPr>
          <a:lstStyle/>
          <a:p>
            <a:pPr marL="411480" eaLnBrk="1" fontAlgn="auto" hangingPunct="1">
              <a:spcAft>
                <a:spcPts val="0"/>
              </a:spcAft>
              <a:buFont typeface="Wingdings"/>
              <a:buChar char=""/>
              <a:defRPr/>
            </a:pPr>
            <a:r>
              <a:rPr lang="en-US"/>
              <a:t>Semantic Web, Scientific American, May 2001, Tim Berners-Lee, James Hendler, Ora Lassila</a:t>
            </a:r>
          </a:p>
          <a:p>
            <a:pPr marL="411480" eaLnBrk="1" fontAlgn="auto" hangingPunct="1">
              <a:spcAft>
                <a:spcPts val="0"/>
              </a:spcAft>
              <a:buFont typeface="Wingdings"/>
              <a:buChar char=""/>
              <a:defRPr/>
            </a:pPr>
            <a:r>
              <a:rPr lang="en-US"/>
              <a:t>Web Services and Service-Oriented Architectures, Douglas Barry, Morgan Kaufmann, 2003</a:t>
            </a:r>
          </a:p>
          <a:p>
            <a:pPr marL="411480" eaLnBrk="1" fontAlgn="auto" hangingPunct="1">
              <a:spcAft>
                <a:spcPts val="0"/>
              </a:spcAft>
              <a:buFont typeface="Wingdings"/>
              <a:buChar char=""/>
              <a:defRPr/>
            </a:pPr>
            <a:r>
              <a:rPr lang="en-US"/>
              <a:t>Patterns of Enterprise Application Architecture, Martin Fowler, Addison-Wesley, 2003</a:t>
            </a:r>
          </a:p>
          <a:p>
            <a:pPr marL="411480" eaLnBrk="1" fontAlgn="auto" hangingPunct="1">
              <a:spcAft>
                <a:spcPts val="0"/>
              </a:spcAft>
              <a:buFont typeface="Wingdings"/>
              <a:buChar char=""/>
              <a:defRPr/>
            </a:pPr>
            <a:r>
              <a:rPr lang="en-US"/>
              <a:t>Pattern-Oriented Software Architecture, Volume 2, Douglas Schmidt, et. al., Wiley, 2000</a:t>
            </a:r>
          </a:p>
          <a:p>
            <a:pPr marL="411480" eaLnBrk="1" fontAlgn="auto" hangingPunct="1">
              <a:spcAft>
                <a:spcPts val="0"/>
              </a:spcAft>
              <a:buFont typeface="Wingdings"/>
              <a:buChar char=""/>
              <a:defRPr/>
            </a:pPr>
            <a:r>
              <a:rPr lang="en-US"/>
              <a:t>Programming .Net Web Services, Alex Ferrara, Matthew MacDonald, O’Reilly, 2002</a:t>
            </a:r>
          </a:p>
          <a:p>
            <a:pPr marL="411480" eaLnBrk="1" fontAlgn="auto" hangingPunct="1">
              <a:spcAft>
                <a:spcPts val="0"/>
              </a:spcAft>
              <a:buFont typeface="Wingdings"/>
              <a:buChar char=""/>
              <a:defRPr/>
            </a:pPr>
            <a:r>
              <a:rPr lang="en-US"/>
              <a:t>Programming .Net Components, Juval Lowy, O’Reilly, 2003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F2364174-B043-492A-BA03-AB4EB7F1B376}"/>
              </a:ext>
            </a:extLst>
          </p:cNvPr>
          <p:cNvSpPr>
            <a:spLocks noGrp="1" noChangeArrowheads="1"/>
          </p:cNvSpPr>
          <p:nvPr>
            <p:ph type="title"/>
          </p:nvPr>
        </p:nvSpPr>
        <p:spPr/>
        <p:txBody>
          <a:bodyPr/>
          <a:lstStyle/>
          <a:p>
            <a:pPr eaLnBrk="1" fontAlgn="auto" hangingPunct="1">
              <a:spcAft>
                <a:spcPts val="0"/>
              </a:spcAft>
              <a:defRPr/>
            </a:pPr>
            <a:r>
              <a:rPr lang="en-US" dirty="0">
                <a:solidFill>
                  <a:schemeClr val="tx2">
                    <a:satMod val="200000"/>
                  </a:schemeClr>
                </a:solidFill>
              </a:rPr>
              <a:t>Web References</a:t>
            </a:r>
          </a:p>
        </p:txBody>
      </p:sp>
      <p:sp>
        <p:nvSpPr>
          <p:cNvPr id="20483" name="Rectangle 3">
            <a:extLst>
              <a:ext uri="{FF2B5EF4-FFF2-40B4-BE49-F238E27FC236}">
                <a16:creationId xmlns:a16="http://schemas.microsoft.com/office/drawing/2014/main" id="{8B9C3A70-99E3-4E50-AA64-6B9D7A3CD038}"/>
              </a:ext>
            </a:extLst>
          </p:cNvPr>
          <p:cNvSpPr>
            <a:spLocks noGrp="1" noChangeArrowheads="1"/>
          </p:cNvSpPr>
          <p:nvPr>
            <p:ph idx="1"/>
          </p:nvPr>
        </p:nvSpPr>
        <p:spPr/>
        <p:txBody>
          <a:bodyPr/>
          <a:lstStyle/>
          <a:p>
            <a:pPr eaLnBrk="1" hangingPunct="1"/>
            <a:r>
              <a:rPr lang="en-US" altLang="en-US" sz="2800">
                <a:hlinkClick r:id="rId2"/>
              </a:rPr>
              <a:t>www.learnthenet.com/english/html/70alan.htm</a:t>
            </a:r>
            <a:endParaRPr lang="en-US" altLang="en-US" sz="2800"/>
          </a:p>
          <a:p>
            <a:pPr eaLnBrk="1" hangingPunct="1"/>
            <a:r>
              <a:rPr lang="en-US" altLang="en-US" sz="2800">
                <a:hlinkClick r:id="rId3"/>
              </a:rPr>
              <a:t>www.zakon.org/robert/internet/timeline/</a:t>
            </a:r>
            <a:endParaRPr lang="en-US" altLang="en-US" sz="2800"/>
          </a:p>
          <a:p>
            <a:pPr eaLnBrk="1" hangingPunct="1"/>
            <a:r>
              <a:rPr lang="en-US" altLang="en-US" sz="2800">
                <a:hlinkClick r:id="rId4"/>
              </a:rPr>
              <a:t>www.w3.org/TR/ws-gloss/</a:t>
            </a:r>
            <a:endParaRPr lang="en-US" alt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3506" name="Rectangle 2">
            <a:extLst>
              <a:ext uri="{FF2B5EF4-FFF2-40B4-BE49-F238E27FC236}">
                <a16:creationId xmlns:a16="http://schemas.microsoft.com/office/drawing/2014/main" id="{C1F74478-A8D5-46C7-8C76-4F4DA0D73BB4}"/>
              </a:ext>
            </a:extLst>
          </p:cNvPr>
          <p:cNvSpPr>
            <a:spLocks noGrp="1" noChangeArrowheads="1"/>
          </p:cNvSpPr>
          <p:nvPr>
            <p:ph type="ctrTitle"/>
          </p:nvPr>
        </p:nvSpPr>
        <p:spPr>
          <a:xfrm>
            <a:off x="609600" y="2130425"/>
            <a:ext cx="8153400" cy="1470025"/>
          </a:xfrm>
        </p:spPr>
        <p:txBody>
          <a:bodyPr anchor="ctr"/>
          <a:lstStyle/>
          <a:p>
            <a:pPr eaLnBrk="1" fontAlgn="auto" hangingPunct="1">
              <a:spcAft>
                <a:spcPts val="0"/>
              </a:spcAft>
              <a:defRPr/>
            </a:pPr>
            <a:r>
              <a:rPr lang="en-US" dirty="0">
                <a:solidFill>
                  <a:schemeClr val="tx2">
                    <a:satMod val="200000"/>
                  </a:schemeClr>
                </a:solidFill>
              </a:rPr>
              <a:t>Appendix A – </a:t>
            </a:r>
            <a:br>
              <a:rPr lang="en-US" dirty="0">
                <a:solidFill>
                  <a:schemeClr val="tx2">
                    <a:satMod val="200000"/>
                  </a:schemeClr>
                </a:solidFill>
              </a:rPr>
            </a:br>
            <a:r>
              <a:rPr lang="en-US" dirty="0">
                <a:solidFill>
                  <a:schemeClr val="tx2">
                    <a:satMod val="200000"/>
                  </a:schemeClr>
                </a:solidFill>
              </a:rPr>
              <a:t>Growth of the Web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9654" name="Rectangle 6">
            <a:extLst>
              <a:ext uri="{FF2B5EF4-FFF2-40B4-BE49-F238E27FC236}">
                <a16:creationId xmlns:a16="http://schemas.microsoft.com/office/drawing/2014/main" id="{D7B16DAB-84AA-4977-821E-9AEA2FC3EBD1}"/>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Growth of Web Sites</a:t>
            </a:r>
          </a:p>
        </p:txBody>
      </p:sp>
      <p:pic>
        <p:nvPicPr>
          <p:cNvPr id="22531" name="Picture 9">
            <a:extLst>
              <a:ext uri="{FF2B5EF4-FFF2-40B4-BE49-F238E27FC236}">
                <a16:creationId xmlns:a16="http://schemas.microsoft.com/office/drawing/2014/main" id="{52D2C6A6-ECEF-40B5-B171-124C46AEE1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391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7124" name="Rectangle 4">
            <a:extLst>
              <a:ext uri="{FF2B5EF4-FFF2-40B4-BE49-F238E27FC236}">
                <a16:creationId xmlns:a16="http://schemas.microsoft.com/office/drawing/2014/main" id="{582ADBD2-A392-4A68-91AB-2F89290AF3CA}"/>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Growth of Internet Hosts</a:t>
            </a:r>
          </a:p>
        </p:txBody>
      </p:sp>
      <p:sp>
        <p:nvSpPr>
          <p:cNvPr id="23555" name="Rectangle 5">
            <a:extLst>
              <a:ext uri="{FF2B5EF4-FFF2-40B4-BE49-F238E27FC236}">
                <a16:creationId xmlns:a16="http://schemas.microsoft.com/office/drawing/2014/main" id="{5336F496-194D-4744-84F1-B64ABE1DFBF3}"/>
              </a:ext>
            </a:extLst>
          </p:cNvPr>
          <p:cNvSpPr>
            <a:spLocks noChangeArrowheads="1"/>
          </p:cNvSpPr>
          <p:nvPr/>
        </p:nvSpPr>
        <p:spPr bwMode="auto">
          <a:xfrm>
            <a:off x="998538" y="1438275"/>
            <a:ext cx="71469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9pPr>
          </a:lstStyle>
          <a:p>
            <a:pPr>
              <a:spcBef>
                <a:spcPct val="0"/>
              </a:spcBef>
              <a:buClrTx/>
              <a:buSzTx/>
              <a:buFontTx/>
              <a:buNone/>
            </a:pPr>
            <a:br>
              <a:rPr kumimoji="1" lang="en-US" altLang="en-US" sz="2400">
                <a:latin typeface="Times New Roman" panose="02020603050405020304" pitchFamily="18" charset="0"/>
              </a:rPr>
            </a:br>
            <a:r>
              <a:rPr kumimoji="1" lang="en-US" altLang="en-US" sz="2400">
                <a:latin typeface="Times New Roman" panose="02020603050405020304" pitchFamily="18" charset="0"/>
              </a:rPr>
              <a:t>  </a:t>
            </a:r>
            <a:r>
              <a:rPr kumimoji="1" lang="en-US" altLang="en-US" sz="22500">
                <a:latin typeface="Times New Roman" panose="02020603050405020304" pitchFamily="18" charset="0"/>
              </a:rPr>
              <a:t> </a:t>
            </a:r>
            <a:r>
              <a:rPr kumimoji="1" lang="en-US" altLang="en-US" sz="2400">
                <a:latin typeface="Times New Roman" panose="02020603050405020304" pitchFamily="18" charset="0"/>
              </a:rPr>
              <a:t>                                                                                </a:t>
            </a:r>
          </a:p>
        </p:txBody>
      </p:sp>
      <p:pic>
        <p:nvPicPr>
          <p:cNvPr id="23556" name="Picture 6" descr="Internet Hosts Chart">
            <a:extLst>
              <a:ext uri="{FF2B5EF4-FFF2-40B4-BE49-F238E27FC236}">
                <a16:creationId xmlns:a16="http://schemas.microsoft.com/office/drawing/2014/main" id="{A4F99A3D-FA3A-498B-8664-9073A53F52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7391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4530" name="Rectangle 2">
            <a:extLst>
              <a:ext uri="{FF2B5EF4-FFF2-40B4-BE49-F238E27FC236}">
                <a16:creationId xmlns:a16="http://schemas.microsoft.com/office/drawing/2014/main" id="{3EB93148-D08E-4604-B657-CCE25A44C7CB}"/>
              </a:ext>
            </a:extLst>
          </p:cNvPr>
          <p:cNvSpPr>
            <a:spLocks noGrp="1" noChangeArrowheads="1"/>
          </p:cNvSpPr>
          <p:nvPr>
            <p:ph type="ctrTitle"/>
          </p:nvPr>
        </p:nvSpPr>
        <p:spPr/>
        <p:txBody>
          <a:bodyPr anchor="ctr"/>
          <a:lstStyle/>
          <a:p>
            <a:pPr eaLnBrk="1" fontAlgn="auto" hangingPunct="1">
              <a:spcAft>
                <a:spcPts val="0"/>
              </a:spcAft>
              <a:defRPr/>
            </a:pPr>
            <a:r>
              <a:rPr lang="en-US">
                <a:solidFill>
                  <a:schemeClr val="tx2">
                    <a:satMod val="200000"/>
                  </a:schemeClr>
                </a:solidFill>
              </a:rPr>
              <a:t>Appendix B - Benchmarks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82" name="Rectangle 2">
            <a:extLst>
              <a:ext uri="{FF2B5EF4-FFF2-40B4-BE49-F238E27FC236}">
                <a16:creationId xmlns:a16="http://schemas.microsoft.com/office/drawing/2014/main" id="{6C1942AC-1CE6-477E-A37D-A890BE97B4C2}"/>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Some Benchmarks</a:t>
            </a:r>
          </a:p>
        </p:txBody>
      </p:sp>
      <p:sp>
        <p:nvSpPr>
          <p:cNvPr id="25603" name="Rectangle 3">
            <a:extLst>
              <a:ext uri="{FF2B5EF4-FFF2-40B4-BE49-F238E27FC236}">
                <a16:creationId xmlns:a16="http://schemas.microsoft.com/office/drawing/2014/main" id="{6EBD255A-3F47-4C0E-B67D-DD7C1374CBBF}"/>
              </a:ext>
            </a:extLst>
          </p:cNvPr>
          <p:cNvSpPr>
            <a:spLocks noGrp="1" noChangeArrowheads="1"/>
          </p:cNvSpPr>
          <p:nvPr>
            <p:ph idx="1"/>
          </p:nvPr>
        </p:nvSpPr>
        <p:spPr/>
        <p:txBody>
          <a:bodyPr/>
          <a:lstStyle/>
          <a:p>
            <a:pPr eaLnBrk="1" hangingPunct="1"/>
            <a:r>
              <a:rPr lang="en-US" altLang="en-US"/>
              <a:t>"There are three kinds of lies: lies, damned lies and statistics." </a:t>
            </a:r>
            <a:r>
              <a:rPr lang="en-US" altLang="en-US" sz="1600"/>
              <a:t>Attributed to Disraeli in Mark Twain Autobiography (1924) vol. 1, p. 246 </a:t>
            </a:r>
            <a:br>
              <a:rPr lang="en-US" altLang="en-US" sz="1600"/>
            </a:br>
            <a:endParaRPr lang="en-US" altLang="en-US" sz="1600"/>
          </a:p>
          <a:p>
            <a:pPr eaLnBrk="1" hangingPunct="1"/>
            <a:r>
              <a:rPr lang="en-US" altLang="en-US"/>
              <a:t>That reminds me of the observation that "87% of all statistics are made up on the spot".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6" descr="nileperf">
            <a:extLst>
              <a:ext uri="{FF2B5EF4-FFF2-40B4-BE49-F238E27FC236}">
                <a16:creationId xmlns:a16="http://schemas.microsoft.com/office/drawing/2014/main" id="{84B5A6CE-1C48-4269-887B-BB17D2A4D6A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609600"/>
            <a:ext cx="8229600" cy="5867400"/>
          </a:xfrm>
          <a:noFill/>
        </p:spPr>
      </p:pic>
      <p:sp>
        <p:nvSpPr>
          <p:cNvPr id="26627" name="Rectangle 9">
            <a:extLst>
              <a:ext uri="{FF2B5EF4-FFF2-40B4-BE49-F238E27FC236}">
                <a16:creationId xmlns:a16="http://schemas.microsoft.com/office/drawing/2014/main" id="{9F00D1AE-D89C-4FD1-AACA-A2EC44BFA889}"/>
              </a:ext>
            </a:extLst>
          </p:cNvPr>
          <p:cNvSpPr>
            <a:spLocks noChangeArrowheads="1"/>
          </p:cNvSpPr>
          <p:nvPr/>
        </p:nvSpPr>
        <p:spPr bwMode="auto">
          <a:xfrm>
            <a:off x="1143000" y="228600"/>
            <a:ext cx="648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9pPr>
          </a:lstStyle>
          <a:p>
            <a:pPr>
              <a:spcBef>
                <a:spcPct val="0"/>
              </a:spcBef>
              <a:buClrTx/>
              <a:buSzTx/>
              <a:buFontTx/>
              <a:buNone/>
            </a:pPr>
            <a:r>
              <a:rPr lang="en-US" altLang="en-US" sz="2400" b="1">
                <a:solidFill>
                  <a:srgbClr val="FFFFFF"/>
                </a:solidFill>
                <a:latin typeface="Times New Roman" panose="02020603050405020304" pitchFamily="18" charset="0"/>
                <a:hlinkClick r:id="rId3"/>
              </a:rPr>
              <a:t>www.gotdotnet.com/team/compare/nileperf.aspx</a:t>
            </a:r>
            <a:endParaRPr lang="en-US" altLang="en-US" sz="2400" b="1">
              <a:solidFill>
                <a:srgbClr val="FFFFFF"/>
              </a:solidFill>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6" descr="psimp11">
            <a:extLst>
              <a:ext uri="{FF2B5EF4-FFF2-40B4-BE49-F238E27FC236}">
                <a16:creationId xmlns:a16="http://schemas.microsoft.com/office/drawing/2014/main" id="{3ECEBCAF-926D-498B-A79A-E9BDA8A4EE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752600"/>
            <a:ext cx="6858000" cy="4267200"/>
          </a:xfrm>
          <a:noFill/>
        </p:spPr>
      </p:pic>
      <p:sp>
        <p:nvSpPr>
          <p:cNvPr id="27651" name="Rectangle 9">
            <a:extLst>
              <a:ext uri="{FF2B5EF4-FFF2-40B4-BE49-F238E27FC236}">
                <a16:creationId xmlns:a16="http://schemas.microsoft.com/office/drawing/2014/main" id="{A70FF047-7E16-4190-B7DA-6658E754E745}"/>
              </a:ext>
            </a:extLst>
          </p:cNvPr>
          <p:cNvSpPr>
            <a:spLocks noChangeArrowheads="1"/>
          </p:cNvSpPr>
          <p:nvPr/>
        </p:nvSpPr>
        <p:spPr bwMode="auto">
          <a:xfrm>
            <a:off x="990600" y="381000"/>
            <a:ext cx="784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700"/>
              </a:spcBef>
              <a:buClr>
                <a:schemeClr val="tx2"/>
              </a:buClr>
              <a:buSzPct val="95000"/>
              <a:buFont typeface="Wingdings" panose="05000000000000000000" pitchFamily="2" charset="2"/>
              <a:buChar char=""/>
              <a:defRPr sz="3000">
                <a:solidFill>
                  <a:schemeClr val="tx1"/>
                </a:solidFill>
                <a:latin typeface="Corbel" panose="020B0503020204020204" pitchFamily="34" charset="0"/>
              </a:defRPr>
            </a:lvl1pPr>
            <a:lvl2pPr marL="742950" indent="-285750">
              <a:spcBef>
                <a:spcPct val="20000"/>
              </a:spcBef>
              <a:buClr>
                <a:schemeClr val="accent2"/>
              </a:buClr>
              <a:buSzPct val="90000"/>
              <a:buFont typeface="Wingdings" panose="05000000000000000000" pitchFamily="2" charset="2"/>
              <a:buChar char=""/>
              <a:defRPr sz="26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FEB80A"/>
              </a:buClr>
              <a:buFont typeface="Wingdings 3" panose="05040102010807070707" pitchFamily="18" charset="2"/>
              <a:buChar char=""/>
              <a:defRPr sz="2200">
                <a:solidFill>
                  <a:schemeClr val="tx1"/>
                </a:solidFill>
                <a:latin typeface="Corbel" panose="020B0503020204020204" pitchFamily="34" charset="0"/>
              </a:defRPr>
            </a:lvl4pPr>
            <a:lvl5pPr marL="2057400" indent="-228600">
              <a:spcBef>
                <a:spcPct val="20000"/>
              </a:spcBef>
              <a:buClr>
                <a:srgbClr val="FEB80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EB80A"/>
              </a:buClr>
              <a:buFont typeface="Wingdings 2" panose="05020102010507070707" pitchFamily="18" charset="2"/>
              <a:buChar char=""/>
              <a:defRPr sz="2000">
                <a:solidFill>
                  <a:schemeClr val="tx1"/>
                </a:solidFill>
                <a:latin typeface="Corbel" panose="020B0503020204020204" pitchFamily="34" charset="0"/>
              </a:defRPr>
            </a:lvl9pPr>
          </a:lstStyle>
          <a:p>
            <a:pPr>
              <a:spcBef>
                <a:spcPct val="0"/>
              </a:spcBef>
              <a:buClrTx/>
              <a:buSzTx/>
              <a:buFontTx/>
              <a:buNone/>
            </a:pPr>
            <a:r>
              <a:rPr lang="en-US" altLang="en-US" sz="2400" b="1">
                <a:solidFill>
                  <a:srgbClr val="FFFFFF"/>
                </a:solidFill>
                <a:latin typeface="Times New Roman" panose="02020603050405020304" pitchFamily="18" charset="0"/>
                <a:hlinkClick r:id="rId3"/>
              </a:rPr>
              <a:t>msdn.microsoft.com/library/default.asp?url=/library/</a:t>
            </a:r>
          </a:p>
          <a:p>
            <a:pPr>
              <a:spcBef>
                <a:spcPct val="0"/>
              </a:spcBef>
              <a:buClrTx/>
              <a:buSzTx/>
              <a:buFontTx/>
              <a:buNone/>
            </a:pPr>
            <a:r>
              <a:rPr lang="en-US" altLang="en-US" sz="2400" b="1">
                <a:solidFill>
                  <a:srgbClr val="FFFFFF"/>
                </a:solidFill>
                <a:latin typeface="Times New Roman" panose="02020603050405020304" pitchFamily="18" charset="0"/>
                <a:hlinkClick r:id="rId3"/>
              </a:rPr>
              <a:t>en-us/dnbda/html/psimp.asp</a:t>
            </a:r>
            <a:endParaRPr lang="en-US" altLang="en-US" sz="2400" b="1">
              <a:solidFill>
                <a:srgbClr val="FFFFFF"/>
              </a:solidFill>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6580" name="Rectangle 4">
            <a:extLst>
              <a:ext uri="{FF2B5EF4-FFF2-40B4-BE49-F238E27FC236}">
                <a16:creationId xmlns:a16="http://schemas.microsoft.com/office/drawing/2014/main" id="{73CAFE42-D45B-4328-8C3F-22EC0CEFBF73}"/>
              </a:ext>
            </a:extLst>
          </p:cNvPr>
          <p:cNvSpPr>
            <a:spLocks noGrp="1" noChangeArrowheads="1"/>
          </p:cNvSpPr>
          <p:nvPr>
            <p:ph type="ctrTitle"/>
          </p:nvPr>
        </p:nvSpPr>
        <p:spPr/>
        <p:txBody>
          <a:bodyPr anchor="ctr"/>
          <a:lstStyle/>
          <a:p>
            <a:pPr eaLnBrk="1" fontAlgn="auto" hangingPunct="1">
              <a:spcAft>
                <a:spcPts val="0"/>
              </a:spcAft>
              <a:defRPr/>
            </a:pPr>
            <a:r>
              <a:rPr lang="en-US">
                <a:solidFill>
                  <a:schemeClr val="tx2">
                    <a:satMod val="200000"/>
                  </a:schemeClr>
                </a:solidFill>
              </a:rPr>
              <a:t>End of Presentation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3026" name="Rectangle 2">
            <a:extLst>
              <a:ext uri="{FF2B5EF4-FFF2-40B4-BE49-F238E27FC236}">
                <a16:creationId xmlns:a16="http://schemas.microsoft.com/office/drawing/2014/main" id="{DAD7B9C1-6E5C-47E1-B68F-D8C7227FC2CB}"/>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A Definition</a:t>
            </a:r>
          </a:p>
        </p:txBody>
      </p:sp>
      <p:sp>
        <p:nvSpPr>
          <p:cNvPr id="11267" name="Rectangle 3">
            <a:extLst>
              <a:ext uri="{FF2B5EF4-FFF2-40B4-BE49-F238E27FC236}">
                <a16:creationId xmlns:a16="http://schemas.microsoft.com/office/drawing/2014/main" id="{36CA690F-4EB6-4AF7-9F4E-732A4BA14A48}"/>
              </a:ext>
            </a:extLst>
          </p:cNvPr>
          <p:cNvSpPr>
            <a:spLocks noGrp="1" noChangeArrowheads="1"/>
          </p:cNvSpPr>
          <p:nvPr>
            <p:ph idx="1"/>
          </p:nvPr>
        </p:nvSpPr>
        <p:spPr>
          <a:xfrm>
            <a:off x="914400" y="1371600"/>
            <a:ext cx="7772400" cy="4984750"/>
          </a:xfrm>
        </p:spPr>
        <p:txBody>
          <a:bodyPr/>
          <a:lstStyle/>
          <a:p>
            <a:pPr eaLnBrk="1" hangingPunct="1"/>
            <a:r>
              <a:rPr lang="en-US" altLang="en-US" sz="2000" b="1"/>
              <a:t>Enterprise Computing:</a:t>
            </a:r>
            <a:br>
              <a:rPr lang="en-US" altLang="en-US" sz="2000" b="1"/>
            </a:br>
            <a:r>
              <a:rPr lang="en-US" altLang="en-US" sz="2000"/>
              <a:t>Automation or support of business processes.  It usually involves:</a:t>
            </a:r>
          </a:p>
          <a:p>
            <a:pPr lvl="1" eaLnBrk="1" hangingPunct="1"/>
            <a:r>
              <a:rPr lang="en-US" altLang="en-US" sz="1800"/>
              <a:t>Creation</a:t>
            </a:r>
          </a:p>
          <a:p>
            <a:pPr lvl="1" eaLnBrk="1" hangingPunct="1"/>
            <a:r>
              <a:rPr lang="en-US" altLang="en-US" sz="1800"/>
              <a:t>Display</a:t>
            </a:r>
          </a:p>
          <a:p>
            <a:pPr lvl="1" eaLnBrk="1" hangingPunct="1"/>
            <a:r>
              <a:rPr lang="en-US" altLang="en-US" sz="1800"/>
              <a:t>Manipulation</a:t>
            </a:r>
          </a:p>
          <a:p>
            <a:pPr lvl="1" eaLnBrk="1" hangingPunct="1"/>
            <a:r>
              <a:rPr lang="en-US" altLang="en-US" sz="1800"/>
              <a:t>Analysis</a:t>
            </a:r>
          </a:p>
          <a:p>
            <a:pPr eaLnBrk="1" hangingPunct="1">
              <a:buFont typeface="Symbol" panose="05050102010706020507" pitchFamily="18" charset="2"/>
              <a:buNone/>
            </a:pPr>
            <a:r>
              <a:rPr lang="en-US" altLang="en-US" sz="2000"/>
              <a:t>	of complex time-varying data relationships from distributed sources to many distributed destinations.  Currency of information is one of the most important measures of the system.</a:t>
            </a:r>
          </a:p>
          <a:p>
            <a:pPr lvl="1" eaLnBrk="1" hangingPunct="1">
              <a:buFontTx/>
              <a:buNone/>
            </a:pPr>
            <a:endParaRPr lang="en-US" altLang="en-US" sz="1800"/>
          </a:p>
          <a:p>
            <a:pPr eaLnBrk="1" hangingPunct="1"/>
            <a:r>
              <a:rPr lang="en-US" altLang="en-US" sz="2000"/>
              <a:t>Example systems:</a:t>
            </a:r>
          </a:p>
          <a:p>
            <a:pPr lvl="1" eaLnBrk="1" hangingPunct="1"/>
            <a:r>
              <a:rPr lang="en-US" altLang="en-US" sz="1800"/>
              <a:t>Reservations, financial, supply chain, orders and inventory, repositories, decision support, customer relationship management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id="{473604F5-6FD6-44ED-9EFD-06181B28044E}"/>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A Near-Future Scenario</a:t>
            </a:r>
          </a:p>
        </p:txBody>
      </p:sp>
      <p:sp>
        <p:nvSpPr>
          <p:cNvPr id="12291" name="Rectangle 3">
            <a:extLst>
              <a:ext uri="{FF2B5EF4-FFF2-40B4-BE49-F238E27FC236}">
                <a16:creationId xmlns:a16="http://schemas.microsoft.com/office/drawing/2014/main" id="{D7FE7C29-98AA-4FEB-BE1E-5C8C4F0602EA}"/>
              </a:ext>
            </a:extLst>
          </p:cNvPr>
          <p:cNvSpPr>
            <a:spLocks noGrp="1" noChangeArrowheads="1"/>
          </p:cNvSpPr>
          <p:nvPr>
            <p:ph idx="1"/>
          </p:nvPr>
        </p:nvSpPr>
        <p:spPr>
          <a:xfrm>
            <a:off x="914400" y="1371600"/>
            <a:ext cx="7772400" cy="4984750"/>
          </a:xfrm>
        </p:spPr>
        <p:txBody>
          <a:bodyPr/>
          <a:lstStyle/>
          <a:p>
            <a:pPr eaLnBrk="1" hangingPunct="1"/>
            <a:r>
              <a:rPr lang="en-US" altLang="en-US" sz="2000"/>
              <a:t>You are a high-level trouble shooter for a vendor of some important products.</a:t>
            </a:r>
          </a:p>
          <a:p>
            <a:pPr lvl="1" eaLnBrk="1" hangingPunct="1"/>
            <a:r>
              <a:rPr lang="en-US" altLang="en-US" sz="1800"/>
              <a:t>You are planning a trip to visit a group of customers with a mix of problems, purchase plans, and technical questions.</a:t>
            </a:r>
          </a:p>
          <a:p>
            <a:pPr lvl="1" eaLnBrk="1" hangingPunct="1"/>
            <a:r>
              <a:rPr lang="en-US" altLang="en-US" sz="1800"/>
              <a:t>Your company’s enterprise system finds the 5 most important customers for you to visit in the target area and time.</a:t>
            </a:r>
          </a:p>
          <a:p>
            <a:pPr lvl="1" eaLnBrk="1" hangingPunct="1"/>
            <a:r>
              <a:rPr lang="en-US" altLang="en-US" sz="1800"/>
              <a:t>It negotiates meeting times with each of the customer’s calendar services, trying to optimize your coverage and time on-site.</a:t>
            </a:r>
          </a:p>
          <a:p>
            <a:pPr lvl="1" eaLnBrk="1" hangingPunct="1"/>
            <a:r>
              <a:rPr lang="en-US" altLang="en-US" sz="1800"/>
              <a:t>It schedules plane, rental car, and hotel accommodations.</a:t>
            </a:r>
          </a:p>
          <a:p>
            <a:pPr lvl="1" eaLnBrk="1" hangingPunct="1"/>
            <a:r>
              <a:rPr lang="en-US" altLang="en-US" sz="1800"/>
              <a:t>One customer cancels and two more are added, requiring changes of reservations, negotiated by machine without your intervention, but notifying you quickly, by the method of your choice (email, cell phone, pager).</a:t>
            </a:r>
          </a:p>
          <a:p>
            <a:pPr lvl="1" eaLnBrk="1" hangingPunct="1"/>
            <a:r>
              <a:rPr lang="en-US" altLang="en-US" sz="1800"/>
              <a:t>Just before walking into each meeting you consult with your enterprise system to discover the latest problem reports, questions, and issues this customer has discussed with your company’s staff.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4290" name="Rectangle 2">
            <a:extLst>
              <a:ext uri="{FF2B5EF4-FFF2-40B4-BE49-F238E27FC236}">
                <a16:creationId xmlns:a16="http://schemas.microsoft.com/office/drawing/2014/main" id="{428F48FC-A389-47AF-A030-5D21B5673B47}"/>
              </a:ext>
            </a:extLst>
          </p:cNvPr>
          <p:cNvSpPr>
            <a:spLocks noGrp="1" noChangeArrowheads="1"/>
          </p:cNvSpPr>
          <p:nvPr>
            <p:ph type="title"/>
          </p:nvPr>
        </p:nvSpPr>
        <p:spPr>
          <a:xfrm>
            <a:off x="914400" y="512763"/>
            <a:ext cx="7772400" cy="706437"/>
          </a:xfrm>
        </p:spPr>
        <p:txBody>
          <a:bodyPr/>
          <a:lstStyle/>
          <a:p>
            <a:pPr eaLnBrk="1" fontAlgn="auto" hangingPunct="1">
              <a:spcAft>
                <a:spcPts val="0"/>
              </a:spcAft>
              <a:defRPr/>
            </a:pPr>
            <a:r>
              <a:rPr lang="en-US" dirty="0">
                <a:solidFill>
                  <a:schemeClr val="tx2">
                    <a:satMod val="200000"/>
                  </a:schemeClr>
                </a:solidFill>
              </a:rPr>
              <a:t>Consequences</a:t>
            </a:r>
          </a:p>
        </p:txBody>
      </p:sp>
      <p:sp>
        <p:nvSpPr>
          <p:cNvPr id="13315" name="Rectangle 3">
            <a:extLst>
              <a:ext uri="{FF2B5EF4-FFF2-40B4-BE49-F238E27FC236}">
                <a16:creationId xmlns:a16="http://schemas.microsoft.com/office/drawing/2014/main" id="{0FCDB113-EB7F-4CAF-9304-078BB3430146}"/>
              </a:ext>
            </a:extLst>
          </p:cNvPr>
          <p:cNvSpPr>
            <a:spLocks noGrp="1" noChangeArrowheads="1"/>
          </p:cNvSpPr>
          <p:nvPr>
            <p:ph idx="1"/>
          </p:nvPr>
        </p:nvSpPr>
        <p:spPr>
          <a:xfrm>
            <a:off x="914400" y="1295400"/>
            <a:ext cx="7772400" cy="5060950"/>
          </a:xfrm>
        </p:spPr>
        <p:txBody>
          <a:bodyPr/>
          <a:lstStyle/>
          <a:p>
            <a:pPr eaLnBrk="1" hangingPunct="1"/>
            <a:r>
              <a:rPr lang="en-US" altLang="en-US" sz="2400"/>
              <a:t>This scenario makes it clear that some aspect of several computational models is needed here:</a:t>
            </a:r>
          </a:p>
          <a:p>
            <a:pPr lvl="1" eaLnBrk="1" hangingPunct="1"/>
            <a:r>
              <a:rPr lang="en-US" altLang="en-US" sz="2000"/>
              <a:t>Repository storage and retrieval of customer information from a dedicated data storage server.</a:t>
            </a:r>
          </a:p>
          <a:p>
            <a:pPr lvl="1" eaLnBrk="1" hangingPunct="1"/>
            <a:r>
              <a:rPr lang="en-US" altLang="en-US" sz="2000"/>
              <a:t>Agent-based calendar services provided via web communications (my calendar agent negotiates with customers’ agents for date and time).</a:t>
            </a:r>
          </a:p>
          <a:p>
            <a:pPr lvl="1" eaLnBrk="1" hangingPunct="1"/>
            <a:r>
              <a:rPr lang="en-US" altLang="en-US" sz="2000"/>
              <a:t>Messaging using a peer-to-peer model.</a:t>
            </a:r>
          </a:p>
          <a:p>
            <a:pPr eaLnBrk="1" hangingPunct="1"/>
            <a:r>
              <a:rPr lang="en-US" altLang="en-US" sz="2400"/>
              <a:t>None of this works without universal standards beyond the traditional web standards for routing and information access.</a:t>
            </a:r>
          </a:p>
          <a:p>
            <a:pPr eaLnBrk="1" hangingPunct="1"/>
            <a:r>
              <a:rPr lang="en-US" altLang="en-US" sz="2400"/>
              <a:t>W3C is trying to put that in place via the Semantic Web</a:t>
            </a:r>
          </a:p>
          <a:p>
            <a:pPr lvl="1" eaLnBrk="1" hangingPunct="1"/>
            <a:endParaRPr lang="en-US"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9170" name="Rectangle 2">
            <a:extLst>
              <a:ext uri="{FF2B5EF4-FFF2-40B4-BE49-F238E27FC236}">
                <a16:creationId xmlns:a16="http://schemas.microsoft.com/office/drawing/2014/main" id="{6F9F0A50-7B60-405B-A61E-2E8F8B3A03E4}"/>
              </a:ext>
            </a:extLst>
          </p:cNvPr>
          <p:cNvSpPr>
            <a:spLocks noGrp="1" noChangeArrowheads="1"/>
          </p:cNvSpPr>
          <p:nvPr>
            <p:ph type="title"/>
          </p:nvPr>
        </p:nvSpPr>
        <p:spPr>
          <a:xfrm>
            <a:off x="914400" y="457200"/>
            <a:ext cx="7772400" cy="762000"/>
          </a:xfrm>
        </p:spPr>
        <p:txBody>
          <a:bodyPr/>
          <a:lstStyle/>
          <a:p>
            <a:pPr eaLnBrk="1" fontAlgn="auto" hangingPunct="1">
              <a:spcAft>
                <a:spcPts val="0"/>
              </a:spcAft>
              <a:defRPr/>
            </a:pPr>
            <a:r>
              <a:rPr lang="en-US" dirty="0">
                <a:solidFill>
                  <a:schemeClr val="tx2">
                    <a:satMod val="200000"/>
                  </a:schemeClr>
                </a:solidFill>
              </a:rPr>
              <a:t>Distributed Computing Models</a:t>
            </a:r>
          </a:p>
        </p:txBody>
      </p:sp>
      <p:sp>
        <p:nvSpPr>
          <p:cNvPr id="14339" name="Rectangle 3">
            <a:extLst>
              <a:ext uri="{FF2B5EF4-FFF2-40B4-BE49-F238E27FC236}">
                <a16:creationId xmlns:a16="http://schemas.microsoft.com/office/drawing/2014/main" id="{6429154B-5DBE-40EB-A986-94FB1453B56D}"/>
              </a:ext>
            </a:extLst>
          </p:cNvPr>
          <p:cNvSpPr>
            <a:spLocks noGrp="1" noChangeArrowheads="1"/>
          </p:cNvSpPr>
          <p:nvPr>
            <p:ph idx="1"/>
          </p:nvPr>
        </p:nvSpPr>
        <p:spPr>
          <a:xfrm>
            <a:off x="783535" y="1524000"/>
            <a:ext cx="7886700" cy="4351338"/>
          </a:xfrm>
        </p:spPr>
        <p:txBody>
          <a:bodyPr/>
          <a:lstStyle/>
          <a:p>
            <a:pPr eaLnBrk="1" hangingPunct="1">
              <a:lnSpc>
                <a:spcPct val="80000"/>
              </a:lnSpc>
            </a:pPr>
            <a:r>
              <a:rPr lang="en-US" altLang="en-US" sz="2400" b="1" dirty="0"/>
              <a:t>Client/Server  (Access to Information):</a:t>
            </a:r>
            <a:br>
              <a:rPr lang="en-US" altLang="en-US" sz="2400" b="1" dirty="0"/>
            </a:br>
            <a:r>
              <a:rPr lang="en-US" altLang="en-US" sz="2400" dirty="0"/>
              <a:t>A client computer initiates a service request. A server computer waits to reply.</a:t>
            </a:r>
            <a:br>
              <a:rPr lang="en-US" altLang="en-US" sz="2400" dirty="0"/>
            </a:br>
            <a:endParaRPr lang="en-US" altLang="en-US" sz="2400" dirty="0"/>
          </a:p>
          <a:p>
            <a:pPr eaLnBrk="1" hangingPunct="1">
              <a:lnSpc>
                <a:spcPct val="80000"/>
              </a:lnSpc>
            </a:pPr>
            <a:r>
              <a:rPr lang="en-US" altLang="en-US" sz="2400" b="1" dirty="0"/>
              <a:t>Peer-to-peer  (Collaboration):</a:t>
            </a:r>
            <a:br>
              <a:rPr lang="en-US" altLang="en-US" sz="2400" b="1" dirty="0"/>
            </a:br>
            <a:r>
              <a:rPr lang="en-US" altLang="en-US" sz="2400" dirty="0"/>
              <a:t>A communications model in which each party has the same capabilities and either party can initiate a communication session. </a:t>
            </a:r>
            <a:br>
              <a:rPr lang="en-US" altLang="en-US" sz="2400" dirty="0"/>
            </a:br>
            <a:endParaRPr lang="en-US" altLang="en-US" sz="2400" dirty="0"/>
          </a:p>
          <a:p>
            <a:pPr eaLnBrk="1" hangingPunct="1">
              <a:lnSpc>
                <a:spcPct val="80000"/>
              </a:lnSpc>
            </a:pPr>
            <a:r>
              <a:rPr lang="en-US" altLang="en-US" sz="2400" b="1" dirty="0"/>
              <a:t>Web Services (Provide a Specialized Service):</a:t>
            </a:r>
          </a:p>
          <a:p>
            <a:pPr lvl="1" eaLnBrk="1" hangingPunct="1">
              <a:lnSpc>
                <a:spcPct val="80000"/>
              </a:lnSpc>
            </a:pPr>
            <a:r>
              <a:rPr lang="en-US" altLang="en-US" sz="2000" dirty="0"/>
              <a:t>Service-oriented, component-based, application architecture.</a:t>
            </a:r>
          </a:p>
          <a:p>
            <a:pPr lvl="1" eaLnBrk="1" hangingPunct="1">
              <a:lnSpc>
                <a:spcPct val="80000"/>
              </a:lnSpc>
            </a:pPr>
            <a:r>
              <a:rPr lang="en-US" altLang="en-US" sz="2000" dirty="0"/>
              <a:t>Discrete tasks within business processes are distributed widely throughout an internet-based web. </a:t>
            </a:r>
          </a:p>
          <a:p>
            <a:pPr eaLnBrk="1" hangingPunct="1">
              <a:lnSpc>
                <a:spcPct val="80000"/>
              </a:lnSpc>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0903-B252-4FBF-930C-BBF0B7901F08}"/>
              </a:ext>
            </a:extLst>
          </p:cNvPr>
          <p:cNvSpPr>
            <a:spLocks noGrp="1"/>
          </p:cNvSpPr>
          <p:nvPr>
            <p:ph type="title"/>
          </p:nvPr>
        </p:nvSpPr>
        <p:spPr>
          <a:xfrm>
            <a:off x="914400" y="512763"/>
            <a:ext cx="7772400" cy="782637"/>
          </a:xfrm>
        </p:spPr>
        <p:txBody>
          <a:bodyPr/>
          <a:lstStyle/>
          <a:p>
            <a:pPr>
              <a:defRPr/>
            </a:pPr>
            <a:r>
              <a:rPr lang="en-US" dirty="0"/>
              <a:t>HTTP Web Protocol</a:t>
            </a:r>
          </a:p>
        </p:txBody>
      </p:sp>
      <p:sp>
        <p:nvSpPr>
          <p:cNvPr id="15363" name="Content Placeholder 2">
            <a:extLst>
              <a:ext uri="{FF2B5EF4-FFF2-40B4-BE49-F238E27FC236}">
                <a16:creationId xmlns:a16="http://schemas.microsoft.com/office/drawing/2014/main" id="{9D111EC0-181C-4AD8-B846-A4F0F403A4B3}"/>
              </a:ext>
            </a:extLst>
          </p:cNvPr>
          <p:cNvSpPr>
            <a:spLocks noGrp="1"/>
          </p:cNvSpPr>
          <p:nvPr>
            <p:ph idx="1"/>
          </p:nvPr>
        </p:nvSpPr>
        <p:spPr>
          <a:xfrm>
            <a:off x="914400" y="1295400"/>
            <a:ext cx="7848600" cy="5060950"/>
          </a:xfrm>
        </p:spPr>
        <p:txBody>
          <a:bodyPr/>
          <a:lstStyle/>
          <a:p>
            <a:r>
              <a:rPr lang="en-US" altLang="en-US" sz="2400"/>
              <a:t>HTTP has simple powerful facilities to support all three models via messaging</a:t>
            </a:r>
          </a:p>
          <a:p>
            <a:pPr lvl="1"/>
            <a:r>
              <a:rPr lang="en-US" altLang="en-US" sz="2000"/>
              <a:t>Get – retrieve a resource</a:t>
            </a:r>
          </a:p>
          <a:p>
            <a:pPr lvl="1"/>
            <a:r>
              <a:rPr lang="en-US" altLang="en-US" sz="2000"/>
              <a:t>Post – return client responses via a form</a:t>
            </a:r>
          </a:p>
          <a:p>
            <a:pPr lvl="1"/>
            <a:r>
              <a:rPr lang="en-US" altLang="en-US" sz="2000"/>
              <a:t>Put – send a resource</a:t>
            </a:r>
          </a:p>
          <a:p>
            <a:pPr lvl="1"/>
            <a:r>
              <a:rPr lang="en-US" altLang="en-US" sz="2000"/>
              <a:t>Delete – remove a resource</a:t>
            </a:r>
          </a:p>
          <a:p>
            <a:r>
              <a:rPr lang="en-US" altLang="en-US" sz="2400"/>
              <a:t>Put and Delete are dangerous</a:t>
            </a:r>
          </a:p>
          <a:p>
            <a:pPr lvl="1"/>
            <a:r>
              <a:rPr lang="en-US" altLang="en-US" sz="2000"/>
              <a:t>Resources are subject to damage through ignorance or malicious intent</a:t>
            </a:r>
          </a:p>
          <a:p>
            <a:pPr lvl="1"/>
            <a:r>
              <a:rPr lang="en-US" altLang="en-US" sz="2000"/>
              <a:t>Most web servers disable them</a:t>
            </a:r>
          </a:p>
          <a:p>
            <a:r>
              <a:rPr lang="en-US" altLang="en-US" sz="2400"/>
              <a:t>The REST model attempts to use the full HTTP model due to its power and simplicity</a:t>
            </a:r>
          </a:p>
          <a:p>
            <a:pPr lvl="1"/>
            <a:r>
              <a:rPr lang="en-US" altLang="en-US" sz="2000"/>
              <a:t>Developers are struggling to make it secure but keep its simplicity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4FBF6C43-43B5-4DE1-80E8-099FB68FA319}"/>
              </a:ext>
            </a:extLst>
          </p:cNvPr>
          <p:cNvSpPr>
            <a:spLocks noGrp="1" noChangeArrowheads="1"/>
          </p:cNvSpPr>
          <p:nvPr>
            <p:ph type="title"/>
          </p:nvPr>
        </p:nvSpPr>
        <p:spPr/>
        <p:txBody>
          <a:bodyPr/>
          <a:lstStyle/>
          <a:p>
            <a:pPr eaLnBrk="1" fontAlgn="auto" hangingPunct="1">
              <a:spcAft>
                <a:spcPts val="0"/>
              </a:spcAft>
              <a:defRPr/>
            </a:pPr>
            <a:r>
              <a:rPr lang="en-US">
                <a:solidFill>
                  <a:schemeClr val="tx2">
                    <a:satMod val="200000"/>
                  </a:schemeClr>
                </a:solidFill>
              </a:rPr>
              <a:t>Web Service</a:t>
            </a:r>
          </a:p>
        </p:txBody>
      </p:sp>
      <p:sp>
        <p:nvSpPr>
          <p:cNvPr id="521219" name="Rectangle 3">
            <a:extLst>
              <a:ext uri="{FF2B5EF4-FFF2-40B4-BE49-F238E27FC236}">
                <a16:creationId xmlns:a16="http://schemas.microsoft.com/office/drawing/2014/main" id="{70849FEE-F2B4-447A-A35F-711A6173BFEA}"/>
              </a:ext>
            </a:extLst>
          </p:cNvPr>
          <p:cNvSpPr>
            <a:spLocks noGrp="1" noChangeArrowheads="1"/>
          </p:cNvSpPr>
          <p:nvPr>
            <p:ph idx="1"/>
          </p:nvPr>
        </p:nvSpPr>
        <p:spPr>
          <a:xfrm>
            <a:off x="655154" y="1524000"/>
            <a:ext cx="7886700" cy="4351338"/>
          </a:xfrm>
        </p:spPr>
        <p:txBody>
          <a:bodyPr>
            <a:normAutofit/>
          </a:bodyPr>
          <a:lstStyle/>
          <a:p>
            <a:pPr marL="411480" eaLnBrk="1" fontAlgn="auto" hangingPunct="1">
              <a:spcAft>
                <a:spcPts val="0"/>
              </a:spcAft>
              <a:buFont typeface="Wingdings"/>
              <a:buChar char=""/>
              <a:defRPr/>
            </a:pPr>
            <a:r>
              <a:rPr lang="en-US" b="1" dirty="0"/>
              <a:t>W3C Definition:</a:t>
            </a:r>
            <a:br>
              <a:rPr lang="en-US" b="1" dirty="0"/>
            </a:br>
            <a:r>
              <a:rPr lang="en-US" dirty="0"/>
              <a:t>A Web service is a software system identified by a URI (Uniform Resource Identifier), whose public interfaces and bindings are defined and described using XML. Its definition can be discovered by other software systems. These systems may then interact with the Web service in a manner prescribed by its definition, using XML based messages conveyed by Internet protocols.</a:t>
            </a:r>
            <a:br>
              <a:rPr lang="en-US" dirty="0"/>
            </a:br>
            <a:endParaRPr lang="en-US" dirty="0"/>
          </a:p>
          <a:p>
            <a:pPr marL="411480" eaLnBrk="1" fontAlgn="auto" hangingPunct="1">
              <a:spcAft>
                <a:spcPts val="0"/>
              </a:spcAft>
              <a:buFont typeface="Wingdings"/>
              <a:buChar char=""/>
              <a:defRPr/>
            </a:pPr>
            <a:r>
              <a:rPr lang="en-US" dirty="0"/>
              <a:t>This focus is on machine-to-machine interaction rather than the human-to-machine interaction of the traditional web.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id="{AABFEA8C-A9B0-4931-9722-6F610F4C6404}"/>
              </a:ext>
            </a:extLst>
          </p:cNvPr>
          <p:cNvSpPr>
            <a:spLocks noGrp="1" noChangeArrowheads="1"/>
          </p:cNvSpPr>
          <p:nvPr>
            <p:ph type="title"/>
          </p:nvPr>
        </p:nvSpPr>
        <p:spPr/>
        <p:txBody>
          <a:bodyPr/>
          <a:lstStyle/>
          <a:p>
            <a:pPr eaLnBrk="1" fontAlgn="auto" hangingPunct="1">
              <a:spcAft>
                <a:spcPts val="0"/>
              </a:spcAft>
              <a:defRPr/>
            </a:pPr>
            <a:r>
              <a:rPr lang="en-US" sz="3600" dirty="0">
                <a:solidFill>
                  <a:schemeClr val="tx2">
                    <a:satMod val="200000"/>
                  </a:schemeClr>
                </a:solidFill>
              </a:rPr>
              <a:t>Service Oriented Architecture</a:t>
            </a:r>
          </a:p>
        </p:txBody>
      </p:sp>
      <p:sp>
        <p:nvSpPr>
          <p:cNvPr id="522243" name="Rectangle 3">
            <a:extLst>
              <a:ext uri="{FF2B5EF4-FFF2-40B4-BE49-F238E27FC236}">
                <a16:creationId xmlns:a16="http://schemas.microsoft.com/office/drawing/2014/main" id="{53FF2600-C907-46AE-8E9F-4DDDE7B2A4E5}"/>
              </a:ext>
            </a:extLst>
          </p:cNvPr>
          <p:cNvSpPr>
            <a:spLocks noGrp="1" noChangeArrowheads="1"/>
          </p:cNvSpPr>
          <p:nvPr>
            <p:ph idx="1"/>
          </p:nvPr>
        </p:nvSpPr>
        <p:spPr>
          <a:xfrm>
            <a:off x="914400" y="1295400"/>
            <a:ext cx="7772400" cy="5060950"/>
          </a:xfrm>
        </p:spPr>
        <p:txBody>
          <a:bodyPr>
            <a:normAutofit/>
          </a:bodyPr>
          <a:lstStyle/>
          <a:p>
            <a:pPr marL="411480" eaLnBrk="1" fontAlgn="auto" hangingPunct="1">
              <a:spcAft>
                <a:spcPts val="0"/>
              </a:spcAft>
              <a:buFont typeface="Wingdings"/>
              <a:buChar char=""/>
              <a:defRPr/>
            </a:pPr>
            <a:r>
              <a:rPr lang="en-US" dirty="0"/>
              <a:t>The scenario suggests a Service Oriented Architecture:</a:t>
            </a:r>
          </a:p>
          <a:p>
            <a:pPr marL="740664" lvl="1" eaLnBrk="1" fontAlgn="auto" hangingPunct="1">
              <a:spcAft>
                <a:spcPts val="0"/>
              </a:spcAft>
              <a:buFont typeface="Wingdings"/>
              <a:buChar char=""/>
              <a:defRPr/>
            </a:pPr>
            <a:r>
              <a:rPr lang="en-US" dirty="0"/>
              <a:t>A collection of services.</a:t>
            </a:r>
          </a:p>
          <a:p>
            <a:pPr marL="740664" lvl="1" eaLnBrk="1" fontAlgn="auto" hangingPunct="1">
              <a:spcAft>
                <a:spcPts val="0"/>
              </a:spcAft>
              <a:buFont typeface="Wingdings"/>
              <a:buChar char=""/>
              <a:defRPr/>
            </a:pPr>
            <a:r>
              <a:rPr lang="en-US" dirty="0"/>
              <a:t>The services can communicate with each other, perhaps through agents.</a:t>
            </a:r>
          </a:p>
          <a:p>
            <a:pPr marL="740664" lvl="1" eaLnBrk="1" fontAlgn="auto" hangingPunct="1">
              <a:spcAft>
                <a:spcPts val="0"/>
              </a:spcAft>
              <a:buFont typeface="Wingdings"/>
              <a:buChar char=""/>
              <a:defRPr/>
            </a:pPr>
            <a:r>
              <a:rPr lang="en-US" dirty="0"/>
              <a:t>Communication may be simple data exchange.</a:t>
            </a:r>
          </a:p>
          <a:p>
            <a:pPr marL="740664" lvl="1" eaLnBrk="1" fontAlgn="auto" hangingPunct="1">
              <a:spcAft>
                <a:spcPts val="0"/>
              </a:spcAft>
              <a:buFont typeface="Wingdings"/>
              <a:buChar char=""/>
              <a:defRPr/>
            </a:pPr>
            <a:r>
              <a:rPr lang="en-US" dirty="0"/>
              <a:t>It may also be a more complex coordination of some activity.</a:t>
            </a:r>
          </a:p>
          <a:p>
            <a:pPr marL="740664" lvl="1" eaLnBrk="1" fontAlgn="auto" hangingPunct="1">
              <a:spcAft>
                <a:spcPts val="0"/>
              </a:spcAft>
              <a:buFont typeface="Wingdings"/>
              <a:buChar char=""/>
              <a:defRPr/>
            </a:pPr>
            <a:r>
              <a:rPr lang="en-US" dirty="0"/>
              <a:t>The connections need to be standardized.</a:t>
            </a:r>
          </a:p>
          <a:p>
            <a:pPr marL="740664" lvl="1" eaLnBrk="1" fontAlgn="auto" hangingPunct="1">
              <a:spcAft>
                <a:spcPts val="0"/>
              </a:spcAft>
              <a:buFont typeface="Wingdings"/>
              <a:buChar char=""/>
              <a:defRPr/>
            </a:pPr>
            <a:endParaRPr lang="en-US" dirty="0"/>
          </a:p>
          <a:p>
            <a:pPr marL="411480" eaLnBrk="1" fontAlgn="auto" hangingPunct="1">
              <a:spcAft>
                <a:spcPts val="0"/>
              </a:spcAft>
              <a:buFont typeface="Wingdings"/>
              <a:buChar char=""/>
              <a:defRPr/>
            </a:pPr>
            <a:r>
              <a:rPr lang="en-US" dirty="0"/>
              <a:t>Standards are essential:</a:t>
            </a:r>
          </a:p>
          <a:p>
            <a:pPr marL="740664" lvl="1" eaLnBrk="1" fontAlgn="auto" hangingPunct="1">
              <a:spcAft>
                <a:spcPts val="0"/>
              </a:spcAft>
              <a:buFont typeface="Wingdings"/>
              <a:buChar char=""/>
              <a:defRPr/>
            </a:pPr>
            <a:r>
              <a:rPr lang="en-US" dirty="0"/>
              <a:t>Data definition: XML</a:t>
            </a:r>
          </a:p>
          <a:p>
            <a:pPr marL="740664" lvl="1" eaLnBrk="1" fontAlgn="auto" hangingPunct="1">
              <a:spcAft>
                <a:spcPts val="0"/>
              </a:spcAft>
              <a:buFont typeface="Wingdings"/>
              <a:buChar char=""/>
              <a:defRPr/>
            </a:pPr>
            <a:r>
              <a:rPr lang="en-US" dirty="0"/>
              <a:t>Transmission: TCP/IP, HTTP, Soap</a:t>
            </a:r>
          </a:p>
          <a:p>
            <a:pPr marL="740664" lvl="1" eaLnBrk="1" fontAlgn="auto" hangingPunct="1">
              <a:spcAft>
                <a:spcPts val="0"/>
              </a:spcAft>
              <a:buFont typeface="Wingdings"/>
              <a:buChar char=""/>
              <a:defRPr/>
            </a:pPr>
            <a:r>
              <a:rPr lang="en-US" dirty="0"/>
              <a:t>Service description: WSDL</a:t>
            </a:r>
          </a:p>
          <a:p>
            <a:pPr marL="740664" lvl="1" eaLnBrk="1" fontAlgn="auto" hangingPunct="1">
              <a:spcAft>
                <a:spcPts val="0"/>
              </a:spcAft>
              <a:buFont typeface="Wingdings"/>
              <a:buChar char=""/>
              <a:defRPr/>
            </a:pPr>
            <a:r>
              <a:rPr lang="en-US" dirty="0"/>
              <a:t>Service discovery: UDDI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5314" name="Rectangle 2">
            <a:extLst>
              <a:ext uri="{FF2B5EF4-FFF2-40B4-BE49-F238E27FC236}">
                <a16:creationId xmlns:a16="http://schemas.microsoft.com/office/drawing/2014/main" id="{1F8CBFAE-A1CC-4639-B8EC-C5765414DF9E}"/>
              </a:ext>
            </a:extLst>
          </p:cNvPr>
          <p:cNvSpPr>
            <a:spLocks noGrp="1" noChangeArrowheads="1"/>
          </p:cNvSpPr>
          <p:nvPr>
            <p:ph type="title"/>
          </p:nvPr>
        </p:nvSpPr>
        <p:spPr>
          <a:xfrm>
            <a:off x="914400" y="381000"/>
            <a:ext cx="7772400" cy="685800"/>
          </a:xfrm>
        </p:spPr>
        <p:txBody>
          <a:bodyPr/>
          <a:lstStyle/>
          <a:p>
            <a:pPr eaLnBrk="1" fontAlgn="auto" hangingPunct="1">
              <a:spcAft>
                <a:spcPts val="0"/>
              </a:spcAft>
              <a:defRPr/>
            </a:pPr>
            <a:r>
              <a:rPr lang="en-US" dirty="0">
                <a:solidFill>
                  <a:schemeClr val="tx2">
                    <a:satMod val="200000"/>
                  </a:schemeClr>
                </a:solidFill>
              </a:rPr>
              <a:t>Pieces of the Recipe</a:t>
            </a:r>
          </a:p>
        </p:txBody>
      </p:sp>
      <p:sp>
        <p:nvSpPr>
          <p:cNvPr id="525315" name="Rectangle 3">
            <a:extLst>
              <a:ext uri="{FF2B5EF4-FFF2-40B4-BE49-F238E27FC236}">
                <a16:creationId xmlns:a16="http://schemas.microsoft.com/office/drawing/2014/main" id="{D8761FC8-6A36-4AAF-B7C4-FC4933640DD9}"/>
              </a:ext>
            </a:extLst>
          </p:cNvPr>
          <p:cNvSpPr>
            <a:spLocks noGrp="1" noChangeArrowheads="1"/>
          </p:cNvSpPr>
          <p:nvPr>
            <p:ph idx="1"/>
          </p:nvPr>
        </p:nvSpPr>
        <p:spPr>
          <a:xfrm>
            <a:off x="914400" y="1219200"/>
            <a:ext cx="7772400" cy="5137150"/>
          </a:xfrm>
        </p:spPr>
        <p:txBody>
          <a:bodyPr>
            <a:normAutofit/>
          </a:bodyPr>
          <a:lstStyle/>
          <a:p>
            <a:pPr marL="411480" eaLnBrk="1" fontAlgn="auto" hangingPunct="1">
              <a:spcAft>
                <a:spcPts val="0"/>
              </a:spcAft>
              <a:buFont typeface="Wingdings"/>
              <a:buChar char=""/>
              <a:defRPr/>
            </a:pPr>
            <a:r>
              <a:rPr lang="en-US" dirty="0"/>
              <a:t>ASP.NET and ASP.NET MVC applications:</a:t>
            </a:r>
            <a:br>
              <a:rPr lang="en-US" dirty="0"/>
            </a:br>
            <a:r>
              <a:rPr lang="en-US" dirty="0"/>
              <a:t>Provide a dynamic, web page based, human-to-machine interface. </a:t>
            </a:r>
          </a:p>
          <a:p>
            <a:pPr marL="411480" eaLnBrk="1" fontAlgn="auto" hangingPunct="1">
              <a:spcAft>
                <a:spcPts val="0"/>
              </a:spcAft>
              <a:buFont typeface="Wingdings"/>
              <a:buChar char=""/>
              <a:defRPr/>
            </a:pPr>
            <a:r>
              <a:rPr lang="en-US" dirty="0"/>
              <a:t>HTML5 or Silverlight and WCF:</a:t>
            </a:r>
            <a:br>
              <a:rPr lang="en-US" dirty="0"/>
            </a:br>
            <a:r>
              <a:rPr lang="en-US" dirty="0"/>
              <a:t>Support balancing application load between server and client.</a:t>
            </a:r>
          </a:p>
          <a:p>
            <a:pPr marL="411480" eaLnBrk="1" fontAlgn="auto" hangingPunct="1">
              <a:spcAft>
                <a:spcPts val="0"/>
              </a:spcAft>
              <a:buFont typeface="Wingdings"/>
              <a:buChar char=""/>
              <a:defRPr/>
            </a:pPr>
            <a:r>
              <a:rPr lang="en-US" dirty="0"/>
              <a:t>Web Services:</a:t>
            </a:r>
            <a:br>
              <a:rPr lang="en-US" dirty="0"/>
            </a:br>
            <a:r>
              <a:rPr lang="en-US" dirty="0"/>
              <a:t>ASP.NET based, IIS hosted, RPC machine-to-machine interface and REST message-passing.</a:t>
            </a:r>
          </a:p>
          <a:p>
            <a:pPr marL="411480" eaLnBrk="1" fontAlgn="auto" hangingPunct="1">
              <a:spcAft>
                <a:spcPts val="0"/>
              </a:spcAft>
              <a:buFont typeface="Wingdings"/>
              <a:buChar char=""/>
              <a:defRPr/>
            </a:pPr>
            <a:r>
              <a:rPr lang="en-US" dirty="0"/>
              <a:t>.NET run-time supports component-oriented, secure, connectable environment.</a:t>
            </a:r>
          </a:p>
          <a:p>
            <a:pPr marL="740664" lvl="1" eaLnBrk="1" fontAlgn="auto" hangingPunct="1">
              <a:spcAft>
                <a:spcPts val="0"/>
              </a:spcAft>
              <a:buFont typeface="Wingdings"/>
              <a:buChar char=""/>
              <a:defRPr/>
            </a:pPr>
            <a:r>
              <a:rPr lang="en-US" dirty="0"/>
              <a:t>Security, </a:t>
            </a:r>
            <a:r>
              <a:rPr lang="en-US" dirty="0" err="1"/>
              <a:t>remoting</a:t>
            </a:r>
            <a:r>
              <a:rPr lang="en-US" dirty="0"/>
              <a:t>, personalization  through attributed programming </a:t>
            </a:r>
          </a:p>
          <a:p>
            <a:pPr marL="411480" eaLnBrk="1" fontAlgn="auto" hangingPunct="1">
              <a:spcAft>
                <a:spcPts val="0"/>
              </a:spcAft>
              <a:buFont typeface="Wingdings"/>
              <a:buChar char=""/>
              <a:defRPr/>
            </a:pPr>
            <a:r>
              <a:rPr lang="en-US" dirty="0"/>
              <a:t>COM+ supports transactions, object pooling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TotalTime>
  <Words>679</Words>
  <Application>Microsoft Office PowerPoint</Application>
  <PresentationFormat>On-screen Show (4:3)</PresentationFormat>
  <Paragraphs>92</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Times New Roman</vt:lpstr>
      <vt:lpstr>Arial</vt:lpstr>
      <vt:lpstr>Consolas</vt:lpstr>
      <vt:lpstr>Corbel</vt:lpstr>
      <vt:lpstr>Wingdings</vt:lpstr>
      <vt:lpstr>Wingdings 2</vt:lpstr>
      <vt:lpstr>Wingdings 3</vt:lpstr>
      <vt:lpstr>Tahoma</vt:lpstr>
      <vt:lpstr>Symbol</vt:lpstr>
      <vt:lpstr>Office Theme</vt:lpstr>
      <vt:lpstr>Enterprise Computing</vt:lpstr>
      <vt:lpstr>A Definition</vt:lpstr>
      <vt:lpstr>A Near-Future Scenario</vt:lpstr>
      <vt:lpstr>Consequences</vt:lpstr>
      <vt:lpstr>Distributed Computing Models</vt:lpstr>
      <vt:lpstr>HTTP Web Protocol</vt:lpstr>
      <vt:lpstr>Web Service</vt:lpstr>
      <vt:lpstr>Service Oriented Architecture</vt:lpstr>
      <vt:lpstr>Pieces of the Recipe</vt:lpstr>
      <vt:lpstr>References:</vt:lpstr>
      <vt:lpstr>Web References</vt:lpstr>
      <vt:lpstr>Appendix A –  Growth of the Web</vt:lpstr>
      <vt:lpstr>Growth of Web Sites</vt:lpstr>
      <vt:lpstr>Growth of Internet Hosts</vt:lpstr>
      <vt:lpstr>Appendix B - Benchmarks</vt:lpstr>
      <vt:lpstr>Some Benchmarks</vt:lpstr>
      <vt:lpstr>PowerPoint Presentation</vt:lpstr>
      <vt:lpstr>PowerPoint Presentation</vt:lpstr>
      <vt:lpstr>End of Presentation</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Computing</dc:title>
  <dc:creator>Jim Fawcett</dc:creator>
  <cp:lastModifiedBy>James Fawcett</cp:lastModifiedBy>
  <cp:revision>18</cp:revision>
  <dcterms:created xsi:type="dcterms:W3CDTF">2003-07-21T16:21:28Z</dcterms:created>
  <dcterms:modified xsi:type="dcterms:W3CDTF">2017-11-28T21:50:59Z</dcterms:modified>
</cp:coreProperties>
</file>