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6" r:id="rId2"/>
    <p:sldId id="297" r:id="rId3"/>
    <p:sldId id="307" r:id="rId4"/>
    <p:sldId id="308" r:id="rId5"/>
    <p:sldId id="303" r:id="rId6"/>
    <p:sldId id="311" r:id="rId7"/>
    <p:sldId id="301" r:id="rId8"/>
    <p:sldId id="257" r:id="rId9"/>
    <p:sldId id="304" r:id="rId10"/>
    <p:sldId id="305" r:id="rId11"/>
    <p:sldId id="309" r:id="rId12"/>
    <p:sldId id="298" r:id="rId13"/>
    <p:sldId id="315" r:id="rId14"/>
    <p:sldId id="260" r:id="rId15"/>
    <p:sldId id="259" r:id="rId16"/>
    <p:sldId id="279" r:id="rId17"/>
    <p:sldId id="316" r:id="rId18"/>
    <p:sldId id="317" r:id="rId19"/>
    <p:sldId id="318" r:id="rId20"/>
    <p:sldId id="295" r:id="rId21"/>
    <p:sldId id="319" r:id="rId22"/>
    <p:sldId id="273" r:id="rId23"/>
    <p:sldId id="271" r:id="rId24"/>
    <p:sldId id="274" r:id="rId25"/>
    <p:sldId id="320" r:id="rId26"/>
    <p:sldId id="268" r:id="rId27"/>
    <p:sldId id="275" r:id="rId28"/>
    <p:sldId id="299" r:id="rId29"/>
    <p:sldId id="312" r:id="rId30"/>
    <p:sldId id="302" r:id="rId31"/>
    <p:sldId id="258" r:id="rId32"/>
    <p:sldId id="280" r:id="rId33"/>
    <p:sldId id="276" r:id="rId34"/>
    <p:sldId id="284" r:id="rId35"/>
    <p:sldId id="261" r:id="rId36"/>
    <p:sldId id="292" r:id="rId37"/>
    <p:sldId id="293" r:id="rId38"/>
    <p:sldId id="267" r:id="rId39"/>
    <p:sldId id="306" r:id="rId40"/>
    <p:sldId id="294" r:id="rId41"/>
    <p:sldId id="313" r:id="rId42"/>
    <p:sldId id="328" r:id="rId43"/>
    <p:sldId id="278" r:id="rId44"/>
    <p:sldId id="326" r:id="rId45"/>
    <p:sldId id="300" r:id="rId46"/>
    <p:sldId id="266" r:id="rId47"/>
    <p:sldId id="272" r:id="rId48"/>
    <p:sldId id="286" r:id="rId49"/>
    <p:sldId id="277" r:id="rId50"/>
    <p:sldId id="327" r:id="rId51"/>
    <p:sldId id="281" r:id="rId52"/>
    <p:sldId id="282" r:id="rId53"/>
    <p:sldId id="283" r:id="rId54"/>
    <p:sldId id="314" r:id="rId55"/>
    <p:sldId id="287" r:id="rId56"/>
    <p:sldId id="289" r:id="rId57"/>
    <p:sldId id="288" r:id="rId58"/>
    <p:sldId id="290" r:id="rId59"/>
    <p:sldId id="321" r:id="rId60"/>
    <p:sldId id="322" r:id="rId61"/>
    <p:sldId id="325" r:id="rId62"/>
    <p:sldId id="323" r:id="rId63"/>
    <p:sldId id="324" r:id="rId64"/>
    <p:sldId id="269" r:id="rId65"/>
    <p:sldId id="310" r:id="rId66"/>
    <p:sldId id="29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33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6466B-E451-4AEC-983F-E7897EECB475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09403-9A47-4307-88AE-B282CCEAA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64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3368C-9482-4E1C-89BF-A0EB6C94197E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11F22-F09B-4753-8800-E2504C1AC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11F22-F09B-4753-8800-E2504C1AC6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11F22-F09B-4753-8800-E2504C1AC6C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1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717F1-5B27-4ABE-9370-CF95F8967183}" type="datetime1">
              <a:rPr lang="en-US" smtClean="0"/>
              <a:t>9/30/2014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7B5E-AAB6-4D5B-AB4E-21CB23AB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4AC89-568E-4873-B2D0-138A3BFF8A51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7B5E-AAB6-4D5B-AB4E-21CB23AB9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FA5179-F49D-4DAA-B424-9A330830BD4C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7B5E-AAB6-4D5B-AB4E-21CB23AB9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7D78A-6C14-494C-90A9-BC72D367885C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7B5E-AAB6-4D5B-AB4E-21CB23AB9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08CD3-AC65-4DDA-95EF-99FF277747D3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7B5E-AAB6-4D5B-AB4E-21CB23AB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FA6FD4-4F72-4B9A-BEC3-05D9167DFAB7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7B5E-AAB6-4D5B-AB4E-21CB23AB9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725C36-1EE6-41CB-9CED-F26CEFFA3467}" type="datetime1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7B5E-AAB6-4D5B-AB4E-21CB23AB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B2798-645D-44CB-A711-8DCA2B025FD5}" type="datetime1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7B5E-AAB6-4D5B-AB4E-21CB23AB9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A5996A-2361-41BF-87D0-A2DEB1F1B9F3}" type="datetime1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7B5E-AAB6-4D5B-AB4E-21CB23AB9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2AC22-9D99-43E5-BA3A-075C3374CE6B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7B5E-AAB6-4D5B-AB4E-21CB23AB9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7BFCD97-8E5F-48B9-8D42-B0EEDAE2B94F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BE07B5E-AAB6-4D5B-AB4E-21CB23AB9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3AE3A5-5547-4860-80B3-284A393C8D4E}" type="datetime1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BE07B5E-AAB6-4D5B-AB4E-21CB23AB9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s.syr.edu/faculty/fawcett/handouts/CSE681/code/Parse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s.syr.edu/faculty/fawcett/handouts/CoreTechnologies/SocketsAndRemoting/code/WCF_Fawcett_Examples/WCF_Peer_Com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s.syr.edu/faculty/fawcett/handouts/webpages/ProjectCenter.htm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s.syr.edu/faculty/fawcett/handouts/webpages/CServ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s.syr.edu/faculty/fawcett/handouts/CSE681/Projects/Pr5Su09.doc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s.syr.edu/faculty/fawcett/handouts/webpages/research.htm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Program Structure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Fawcett</a:t>
            </a:r>
          </a:p>
          <a:p>
            <a:r>
              <a:rPr lang="en-US" dirty="0" smtClean="0"/>
              <a:t>CSE681 – Software Modeling and Analysis</a:t>
            </a:r>
          </a:p>
          <a:p>
            <a:r>
              <a:rPr lang="en-US" dirty="0" smtClean="0"/>
              <a:t>Fall </a:t>
            </a:r>
            <a:r>
              <a:rPr lang="en-US" dirty="0" smtClean="0"/>
              <a:t>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file not f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29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6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893" y="457200"/>
            <a:ext cx="75853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8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14400"/>
          </a:xfrm>
        </p:spPr>
        <p:txBody>
          <a:bodyPr/>
          <a:lstStyle/>
          <a:p>
            <a:r>
              <a:rPr lang="en-US" dirty="0" smtClean="0"/>
              <a:t>Sharing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5060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Relational Databases – SQL Server</a:t>
            </a:r>
          </a:p>
          <a:p>
            <a:pPr lvl="1"/>
            <a:r>
              <a:rPr lang="en-US" dirty="0" smtClean="0"/>
              <a:t>ACID – Atomicity, Consistency, Isolation, Durability</a:t>
            </a:r>
          </a:p>
          <a:p>
            <a:pPr lvl="1"/>
            <a:r>
              <a:rPr lang="en-US" dirty="0" smtClean="0"/>
              <a:t>ACID =&gt; Transactional</a:t>
            </a:r>
          </a:p>
          <a:p>
            <a:r>
              <a:rPr lang="en-US" dirty="0" smtClean="0"/>
              <a:t>File Systems</a:t>
            </a:r>
          </a:p>
          <a:p>
            <a:r>
              <a:rPr lang="en-US" dirty="0" smtClean="0"/>
              <a:t>Ad. Hoc. in-memory repositories</a:t>
            </a:r>
          </a:p>
          <a:p>
            <a:r>
              <a:rPr lang="en-US" dirty="0" smtClean="0"/>
              <a:t>Key-Value Stores – </a:t>
            </a:r>
            <a:r>
              <a:rPr lang="en-US" dirty="0" err="1" smtClean="0"/>
              <a:t>Memcached</a:t>
            </a:r>
            <a:endParaRPr lang="en-US" dirty="0" smtClean="0"/>
          </a:p>
          <a:p>
            <a:r>
              <a:rPr lang="en-US" dirty="0" smtClean="0"/>
              <a:t>Extensible Record Stores – Google’s Big Table</a:t>
            </a:r>
          </a:p>
          <a:p>
            <a:pPr lvl="1"/>
            <a:r>
              <a:rPr lang="en-US" dirty="0" smtClean="0"/>
              <a:t>Distributed partitioned tables</a:t>
            </a:r>
          </a:p>
          <a:p>
            <a:r>
              <a:rPr lang="en-US" dirty="0" smtClean="0"/>
              <a:t>Document Stores – </a:t>
            </a:r>
            <a:r>
              <a:rPr lang="en-US" dirty="0" err="1" smtClean="0"/>
              <a:t>CouchDB</a:t>
            </a:r>
            <a:endParaRPr lang="en-US" dirty="0" smtClean="0"/>
          </a:p>
          <a:p>
            <a:pPr lvl="1"/>
            <a:r>
              <a:rPr lang="en-US" dirty="0" smtClean="0"/>
              <a:t>Multi-indexed objects aggregated into domains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 for the simplest of applications it’s not a good idea to bind presentation, control, and data together.</a:t>
            </a:r>
          </a:p>
          <a:p>
            <a:pPr lvl="1"/>
            <a:r>
              <a:rPr lang="en-US" dirty="0"/>
              <a:t>There often are many views, more than one application mode, many sources of data.</a:t>
            </a:r>
          </a:p>
          <a:p>
            <a:pPr lvl="1"/>
            <a:r>
              <a:rPr lang="en-US" dirty="0"/>
              <a:t>If we bind these all together we get spaghetti</a:t>
            </a:r>
          </a:p>
          <a:p>
            <a:pPr lvl="2"/>
            <a:r>
              <a:rPr lang="en-US" dirty="0"/>
              <a:t>Very hard to test, hard to maintain, hard to document.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2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 Three-Tier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Structure:</a:t>
            </a:r>
          </a:p>
          <a:p>
            <a:pPr lvl="1"/>
            <a:r>
              <a:rPr lang="en-US" dirty="0" smtClean="0"/>
              <a:t>Partitioned into presentation, application logic, and data management.</a:t>
            </a:r>
          </a:p>
          <a:p>
            <a:pPr lvl="1"/>
            <a:r>
              <a:rPr lang="en-US" dirty="0" smtClean="0"/>
              <a:t>Intent is to loosely couple these three aspects of an application to make it resilient to change.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Most well-designed applications.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Model-View-Controller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5060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Structure:</a:t>
            </a:r>
          </a:p>
          <a:p>
            <a:pPr lvl="1"/>
            <a:r>
              <a:rPr lang="en-US" dirty="0" smtClean="0"/>
              <a:t>MVC is a refined version of the Three-Tier structure, intended to support multiple views and data models.</a:t>
            </a:r>
          </a:p>
          <a:p>
            <a:pPr lvl="1"/>
            <a:r>
              <a:rPr lang="en-US" dirty="0" smtClean="0"/>
              <a:t>Models do all data storage management.</a:t>
            </a:r>
          </a:p>
          <a:p>
            <a:pPr lvl="1"/>
            <a:r>
              <a:rPr lang="en-US" dirty="0" smtClean="0"/>
              <a:t>Views present information to user, format output but do no other transformations on data.</a:t>
            </a:r>
          </a:p>
          <a:p>
            <a:pPr lvl="1"/>
            <a:r>
              <a:rPr lang="en-US" dirty="0" smtClean="0"/>
              <a:t>Controllers accept inputs, implement application processing, and use Models and Views to provide the application’s behavior.</a:t>
            </a:r>
          </a:p>
          <a:p>
            <a:pPr lvl="1"/>
            <a:r>
              <a:rPr lang="en-US" dirty="0" smtClean="0"/>
              <a:t>Application phases often have one controller each.</a:t>
            </a:r>
          </a:p>
          <a:p>
            <a:pPr lvl="1"/>
            <a:r>
              <a:rPr lang="en-US" dirty="0" smtClean="0"/>
              <a:t>Models may be shared between controllers.</a:t>
            </a:r>
          </a:p>
          <a:p>
            <a:r>
              <a:rPr lang="en-US" dirty="0" smtClean="0"/>
              <a:t>Examples: Project #2 Fall ‘10, </a:t>
            </a:r>
            <a:r>
              <a:rPr lang="en-US" dirty="0" err="1" smtClean="0"/>
              <a:t>Asp.Net</a:t>
            </a:r>
            <a:r>
              <a:rPr lang="en-US" dirty="0" smtClean="0"/>
              <a:t> MVC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2130425"/>
            <a:ext cx="67119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MVC Structure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– </a:t>
            </a:r>
            <a:r>
              <a:rPr lang="en-US" dirty="0" smtClean="0"/>
              <a:t>With View &amp; 						Application Models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914400" y="21336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Views and Models often have some substructure, e.g.: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723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7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View – View Model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78435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mtClean="0"/>
              <a:t>A view is what gets rendered</a:t>
            </a:r>
          </a:p>
          <a:p>
            <a:r>
              <a:rPr lang="en-US" smtClean="0"/>
              <a:t>A view model is an abstraction that:</a:t>
            </a:r>
          </a:p>
          <a:p>
            <a:pPr lvl="1"/>
            <a:r>
              <a:rPr lang="en-US" smtClean="0"/>
              <a:t>Defines resources that many be used in several places.</a:t>
            </a:r>
          </a:p>
          <a:p>
            <a:pPr lvl="1"/>
            <a:r>
              <a:rPr lang="en-US" smtClean="0"/>
              <a:t>Defines styles that may be used in several places</a:t>
            </a:r>
          </a:p>
          <a:p>
            <a:pPr lvl="1"/>
            <a:r>
              <a:rPr lang="en-US" smtClean="0"/>
              <a:t>Defines an object model for the application to manipulate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9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vs. Data Models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600200"/>
            <a:ext cx="7772400" cy="457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smtClean="0"/>
              <a:t>Application model</a:t>
            </a:r>
          </a:p>
          <a:p>
            <a:pPr lvl="1">
              <a:defRPr/>
            </a:pPr>
            <a:r>
              <a:rPr lang="en-US" smtClean="0"/>
              <a:t>Defines classes for all the entities a user knows and cares about, e.g., orders, customers, products, etc.</a:t>
            </a:r>
          </a:p>
          <a:p>
            <a:pPr>
              <a:defRPr/>
            </a:pPr>
            <a:r>
              <a:rPr lang="en-US" smtClean="0"/>
              <a:t>Data model</a:t>
            </a:r>
          </a:p>
          <a:p>
            <a:pPr lvl="1">
              <a:defRPr/>
            </a:pPr>
            <a:r>
              <a:rPr lang="en-US" smtClean="0"/>
              <a:t>Defines wrapper classes for tables and stored procedures</a:t>
            </a:r>
          </a:p>
          <a:p>
            <a:pPr lvl="1">
              <a:defRPr/>
            </a:pPr>
            <a:r>
              <a:rPr lang="en-US" smtClean="0"/>
              <a:t>Manages connections</a:t>
            </a:r>
          </a:p>
          <a:p>
            <a:pPr>
              <a:defRPr/>
            </a:pPr>
            <a:r>
              <a:rPr lang="en-US" smtClean="0"/>
              <a:t>Object to Relational Mapping</a:t>
            </a:r>
          </a:p>
          <a:p>
            <a:pPr lvl="1">
              <a:defRPr/>
            </a:pPr>
            <a:r>
              <a:rPr lang="en-US" smtClean="0"/>
              <a:t>Relationships between application objects and data objects.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Program Structure?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eparation of concerns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How do the parts make requests and send notifications?</a:t>
            </a:r>
          </a:p>
          <a:p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How is data shared between the parts?</a:t>
            </a:r>
          </a:p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Which parts are responsible?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Prologue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</a:t>
            </a:r>
            <a:r>
              <a:rPr lang="en-US" dirty="0" smtClean="0"/>
              <a:t>bject </a:t>
            </a:r>
            <a:r>
              <a:rPr lang="en-US" u="sng" dirty="0" smtClean="0"/>
              <a:t>R</a:t>
            </a:r>
            <a:r>
              <a:rPr lang="en-US" dirty="0" smtClean="0"/>
              <a:t>elational </a:t>
            </a:r>
            <a:r>
              <a:rPr lang="en-US" u="sng" dirty="0" smtClean="0"/>
              <a:t>M</a:t>
            </a:r>
            <a:r>
              <a:rPr lang="en-US" dirty="0" smtClean="0"/>
              <a:t>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Layers often have an ORM substructure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Examples: Hibernate, Microsoft Entity Framework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105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N-Tier Structure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8550"/>
          </a:xfrm>
        </p:spPr>
        <p:txBody>
          <a:bodyPr/>
          <a:lstStyle/>
          <a:p>
            <a:pPr eaLnBrk="1" hangingPunct="1"/>
            <a:r>
              <a:rPr lang="en-US" dirty="0" smtClean="0"/>
              <a:t>So, the three tier MVC has morphed into a five tier V-VM-C-AM-DM</a:t>
            </a:r>
          </a:p>
          <a:p>
            <a:pPr lvl="1" eaLnBrk="1" hangingPunct="1"/>
            <a:r>
              <a:rPr lang="en-US" dirty="0" smtClean="0"/>
              <a:t>View – what gets rendered</a:t>
            </a:r>
          </a:p>
          <a:p>
            <a:pPr lvl="1" eaLnBrk="1" hangingPunct="1"/>
            <a:r>
              <a:rPr lang="en-US" dirty="0" smtClean="0"/>
              <a:t>View Model – an abstraction of the view</a:t>
            </a:r>
          </a:p>
          <a:p>
            <a:pPr lvl="1" eaLnBrk="1" hangingPunct="1"/>
            <a:r>
              <a:rPr lang="en-US" dirty="0" smtClean="0"/>
              <a:t>Controller – routes View events to handlers in the Application Model</a:t>
            </a:r>
          </a:p>
          <a:p>
            <a:pPr lvl="1" eaLnBrk="1" hangingPunct="1"/>
            <a:r>
              <a:rPr lang="en-US" dirty="0" smtClean="0"/>
              <a:t>Application Model – classes that model the “business” logic</a:t>
            </a:r>
          </a:p>
          <a:p>
            <a:pPr lvl="1" eaLnBrk="1" hangingPunct="1"/>
            <a:r>
              <a:rPr lang="en-US" dirty="0" smtClean="0"/>
              <a:t>Data Model – models data storage tables</a:t>
            </a:r>
          </a:p>
          <a:p>
            <a:pPr lvl="2" eaLnBrk="1" hangingPunct="1"/>
            <a:r>
              <a:rPr lang="en-US" dirty="0" smtClean="0"/>
              <a:t>Database, XML file, custom data structures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1676400"/>
            <a:ext cx="6477000" cy="457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– Multiple Controllers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5105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229600" cy="914400"/>
          </a:xfrm>
        </p:spPr>
        <p:txBody>
          <a:bodyPr/>
          <a:lstStyle/>
          <a:p>
            <a:r>
              <a:rPr lang="en-US" dirty="0" smtClean="0"/>
              <a:t>Structure: Publish &amp; Subscribe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Structure:</a:t>
            </a:r>
          </a:p>
          <a:p>
            <a:pPr lvl="1"/>
            <a:r>
              <a:rPr lang="en-US" dirty="0" smtClean="0"/>
              <a:t>Many to many connection of Publishers and Subscribers.</a:t>
            </a:r>
          </a:p>
          <a:p>
            <a:pPr lvl="1"/>
            <a:r>
              <a:rPr lang="en-US" dirty="0" smtClean="0"/>
              <a:t>Each subscriber registers for notifications with a specific interface.</a:t>
            </a:r>
          </a:p>
          <a:p>
            <a:pPr lvl="1"/>
            <a:r>
              <a:rPr lang="en-US" dirty="0" smtClean="0"/>
              <a:t>Publishers send notifications to all enrolled subscribers when a publisher event occurs.</a:t>
            </a:r>
          </a:p>
          <a:p>
            <a:pPr lvl="1"/>
            <a:r>
              <a:rPr lang="en-US" dirty="0" smtClean="0"/>
              <a:t>Publishers can support multiple events.</a:t>
            </a:r>
          </a:p>
          <a:p>
            <a:pPr lvl="1"/>
            <a:r>
              <a:rPr lang="en-US" dirty="0" smtClean="0"/>
              <a:t>Publishers don’t need to know anything about the subscriber.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762000"/>
            <a:ext cx="7543800" cy="5715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881813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Layered Structure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8550"/>
          </a:xfrm>
        </p:spPr>
        <p:txBody>
          <a:bodyPr/>
          <a:lstStyle/>
          <a:p>
            <a:pPr eaLnBrk="1" hangingPunct="1"/>
            <a:r>
              <a:rPr lang="en-US" smtClean="0"/>
              <a:t>Provides a structure based on:</a:t>
            </a:r>
          </a:p>
          <a:p>
            <a:pPr lvl="1" eaLnBrk="1" hangingPunct="1"/>
            <a:r>
              <a:rPr lang="en-US" smtClean="0"/>
              <a:t>System Services – things the user doesn’t think about</a:t>
            </a:r>
          </a:p>
          <a:p>
            <a:pPr lvl="2" eaLnBrk="1" hangingPunct="1"/>
            <a:r>
              <a:rPr lang="en-US" smtClean="0"/>
              <a:t>Communication, storage, security, file caching, …</a:t>
            </a:r>
          </a:p>
          <a:p>
            <a:pPr lvl="1" eaLnBrk="1" hangingPunct="1"/>
            <a:r>
              <a:rPr lang="en-US" smtClean="0"/>
              <a:t>User Services – things the user manipulates as part of the use of the system</a:t>
            </a:r>
          </a:p>
          <a:p>
            <a:pPr lvl="2" eaLnBrk="1" hangingPunct="1"/>
            <a:r>
              <a:rPr lang="en-US" smtClean="0"/>
              <a:t>Input, Display, Check-in/Check-out, …</a:t>
            </a:r>
          </a:p>
          <a:p>
            <a:pPr lvl="1" eaLnBrk="1" hangingPunct="1"/>
            <a:r>
              <a:rPr lang="en-US" smtClean="0"/>
              <a:t>Ancillary – Things that are not part of the system mission but are necessary</a:t>
            </a:r>
          </a:p>
          <a:p>
            <a:pPr lvl="2" eaLnBrk="1" hangingPunct="1"/>
            <a:r>
              <a:rPr lang="en-US" smtClean="0"/>
              <a:t>Logging, extension hooks, test hooks, 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Structure:</a:t>
            </a:r>
          </a:p>
          <a:p>
            <a:pPr lvl="1"/>
            <a:r>
              <a:rPr lang="en-US" dirty="0" smtClean="0"/>
              <a:t>A componentized system is composed of an application with many pluggable component parts.</a:t>
            </a:r>
          </a:p>
          <a:p>
            <a:pPr lvl="1"/>
            <a:r>
              <a:rPr lang="en-US" dirty="0" smtClean="0"/>
              <a:t>A component is pluggable if it implements a plug-in interface, published by the application, provides an object factory for activating its internal objects, and is packaged as a dynamic link library (DLL).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>
                <a:hlinkClick r:id="rId2"/>
              </a:rPr>
              <a:t>http://www.ecs.syr.edu/faculty/fawcett/handouts/CSE681/code/Parser/</a:t>
            </a:r>
            <a:r>
              <a:rPr lang="en-US" dirty="0" smtClean="0"/>
              <a:t>  almost implements.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762000"/>
            <a:ext cx="7391400" cy="541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su\CSE681\Lectures\HypotheticalCompon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30225"/>
            <a:ext cx="8083550" cy="57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Componentized System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1752600"/>
            <a:ext cx="6405563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40864"/>
            <a:ext cx="7772400" cy="1697736"/>
          </a:xfrm>
        </p:spPr>
        <p:txBody>
          <a:bodyPr/>
          <a:lstStyle/>
          <a:p>
            <a:pPr algn="ctr"/>
            <a:r>
              <a:rPr lang="en-US" dirty="0" smtClean="0"/>
              <a:t>Communication Driven Structure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4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Program Structure?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49290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Logical:</a:t>
            </a:r>
          </a:p>
          <a:p>
            <a:pPr lvl="1"/>
            <a:r>
              <a:rPr lang="en-US" dirty="0" smtClean="0"/>
              <a:t>Interfaces, classes, and class relationships</a:t>
            </a:r>
          </a:p>
          <a:p>
            <a:r>
              <a:rPr lang="en-US" dirty="0" smtClean="0"/>
              <a:t>Package:</a:t>
            </a:r>
          </a:p>
          <a:p>
            <a:pPr lvl="1"/>
            <a:r>
              <a:rPr lang="en-US" dirty="0" smtClean="0"/>
              <a:t>Package dependency tree, as shown in OCD package diagrams</a:t>
            </a:r>
          </a:p>
          <a:p>
            <a:pPr lvl="1"/>
            <a:r>
              <a:rPr lang="en-US" dirty="0" smtClean="0"/>
              <a:t>Subsystems, e.g., collection of packages separated by interfaces with each focused on specialized processing</a:t>
            </a:r>
          </a:p>
          <a:p>
            <a:pPr lvl="2"/>
            <a:r>
              <a:rPr lang="en-US" dirty="0" smtClean="0"/>
              <a:t>For a radar those might be: signal processing, beam forming, data management, operator control, communication.</a:t>
            </a:r>
          </a:p>
          <a:p>
            <a:r>
              <a:rPr lang="en-US" dirty="0" smtClean="0"/>
              <a:t>Execution:</a:t>
            </a:r>
          </a:p>
          <a:p>
            <a:pPr lvl="1"/>
            <a:r>
              <a:rPr lang="en-US" dirty="0" smtClean="0"/>
              <a:t>Monolithic Program, e.g., an exe</a:t>
            </a:r>
          </a:p>
          <a:p>
            <a:pPr lvl="1"/>
            <a:r>
              <a:rPr lang="en-US" dirty="0" smtClean="0"/>
              <a:t>Program with loadable Dynamic Link Libraries (DLLs)</a:t>
            </a:r>
          </a:p>
          <a:p>
            <a:pPr lvl="1"/>
            <a:r>
              <a:rPr lang="en-US" dirty="0" smtClean="0"/>
              <a:t>Cooperating processes, e.g., client-server, server federation,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Prologue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/>
          </a:soli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Communication Driven Structure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users, data, and application logic are distributed across processes and machines communication becomes important:</a:t>
            </a:r>
          </a:p>
          <a:p>
            <a:pPr lvl="1"/>
            <a:r>
              <a:rPr lang="en-US" dirty="0" smtClean="0"/>
              <a:t>Peer-to-peer</a:t>
            </a:r>
          </a:p>
          <a:p>
            <a:pPr lvl="1"/>
            <a:r>
              <a:rPr lang="en-US" dirty="0" smtClean="0"/>
              <a:t>Service oriented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Communication-Driven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65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 Peer-To-Peer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907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Behavior:</a:t>
            </a:r>
          </a:p>
          <a:p>
            <a:pPr lvl="1"/>
            <a:r>
              <a:rPr lang="en-US" dirty="0" smtClean="0"/>
              <a:t>Peers interact, sending and receiving messages from each other.</a:t>
            </a:r>
          </a:p>
          <a:p>
            <a:pPr lvl="1"/>
            <a:r>
              <a:rPr lang="en-US" dirty="0" smtClean="0"/>
              <a:t>Peers are sometimes identical.</a:t>
            </a:r>
          </a:p>
          <a:p>
            <a:pPr lvl="1"/>
            <a:r>
              <a:rPr lang="en-US" dirty="0" smtClean="0"/>
              <a:t>Many Peer-to-Peer models support central or distributed locater services.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>
                <a:hlinkClick r:id="rId2"/>
              </a:rPr>
              <a:t>http://www.ecs.syr.edu/faculty/fawcett/handouts/</a:t>
            </a:r>
            <a:br>
              <a:rPr lang="en-US" dirty="0" smtClean="0">
                <a:hlinkClick r:id="rId2"/>
              </a:rPr>
            </a:br>
            <a:r>
              <a:rPr lang="en-US" dirty="0" err="1" smtClean="0">
                <a:hlinkClick r:id="rId2"/>
              </a:rPr>
              <a:t>CoreTechnologies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SocketsAndRemoting</a:t>
            </a:r>
            <a:r>
              <a:rPr lang="en-US" dirty="0" smtClean="0">
                <a:hlinkClick r:id="rId2"/>
              </a:rPr>
              <a:t>/code/</a:t>
            </a:r>
            <a:br>
              <a:rPr lang="en-US" dirty="0" smtClean="0">
                <a:hlinkClick r:id="rId2"/>
              </a:rPr>
            </a:br>
            <a:r>
              <a:rPr lang="en-US" dirty="0" err="1" smtClean="0">
                <a:hlinkClick r:id="rId2"/>
              </a:rPr>
              <a:t>WCF_Fawcett_Examples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WCF_Peer_Comm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Bit-Torrent</a:t>
            </a:r>
          </a:p>
          <a:p>
            <a:pPr lvl="1"/>
            <a:r>
              <a:rPr lang="en-US" dirty="0" smtClean="0"/>
              <a:t>Napster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981200"/>
            <a:ext cx="7467600" cy="449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295400"/>
          </a:xfrm>
        </p:spPr>
        <p:txBody>
          <a:bodyPr/>
          <a:lstStyle/>
          <a:p>
            <a:r>
              <a:rPr lang="en-US" dirty="0" smtClean="0"/>
              <a:t>Peer-To-Peer Asynchronous Message-Passing Structure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68516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ular Callout 1"/>
          <p:cNvSpPr/>
          <p:nvPr/>
        </p:nvSpPr>
        <p:spPr>
          <a:xfrm>
            <a:off x="609600" y="3886200"/>
            <a:ext cx="3352800" cy="762000"/>
          </a:xfrm>
          <a:prstGeom prst="wedgeRectCallout">
            <a:avLst>
              <a:gd name="adj1" fmla="val 28301"/>
              <a:gd name="adj2" fmla="val 8764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Each Peer is a separate process possibly on separate machines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762000"/>
            <a:ext cx="7696200" cy="541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425" y="949325"/>
            <a:ext cx="716915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248400" y="3505200"/>
            <a:ext cx="990600" cy="228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Processing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0" y="3276600"/>
            <a:ext cx="990600" cy="228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Processing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Communication-Driven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490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Remote Procedure Call (RPC):</a:t>
            </a:r>
          </a:p>
          <a:p>
            <a:pPr lvl="1"/>
            <a:r>
              <a:rPr lang="en-US" dirty="0" smtClean="0"/>
              <a:t>Supports function call semantics between processes and machines.</a:t>
            </a:r>
          </a:p>
          <a:p>
            <a:pPr lvl="1"/>
            <a:r>
              <a:rPr lang="en-US" dirty="0" smtClean="0"/>
              <a:t>Sends messages over wire but provides stack frames for client and server to support the function call model.</a:t>
            </a:r>
          </a:p>
          <a:p>
            <a:pPr lvl="1"/>
            <a:r>
              <a:rPr lang="en-US" dirty="0" smtClean="0"/>
              <a:t>Examples: COM, CORBA, WCF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Message Passing:</a:t>
            </a:r>
          </a:p>
          <a:p>
            <a:pPr lvl="1"/>
            <a:r>
              <a:rPr lang="en-US" dirty="0" smtClean="0"/>
              <a:t>Sends message with encoded request and/or data</a:t>
            </a:r>
          </a:p>
          <a:p>
            <a:pPr lvl="1"/>
            <a:r>
              <a:rPr lang="en-US" dirty="0" smtClean="0"/>
              <a:t>Message contains endpoint information for routing</a:t>
            </a:r>
          </a:p>
          <a:p>
            <a:pPr lvl="1"/>
            <a:r>
              <a:rPr lang="en-US" dirty="0" smtClean="0"/>
              <a:t>Directly supports asynchronous processing</a:t>
            </a:r>
          </a:p>
          <a:p>
            <a:pPr lvl="1"/>
            <a:r>
              <a:rPr lang="en-US" dirty="0" smtClean="0"/>
              <a:t>Examples: Internet, Web, SMA and OOD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55360"/>
          </a:xfrm>
        </p:spPr>
        <p:txBody>
          <a:bodyPr>
            <a:normAutofit lnSpcReduction="10000"/>
          </a:bodyPr>
          <a:lstStyle/>
          <a:p>
            <a:r>
              <a:rPr lang="en-US" u="sng" dirty="0" err="1" smtClean="0"/>
              <a:t>TwoWay</a:t>
            </a:r>
            <a:r>
              <a:rPr lang="en-US" u="sng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Synchronous Request, wait for reply</a:t>
            </a:r>
          </a:p>
          <a:p>
            <a:r>
              <a:rPr lang="en-US" u="sng" dirty="0" smtClean="0"/>
              <a:t>Duplex: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asynchronous request, reply sent as callback</a:t>
            </a:r>
          </a:p>
          <a:p>
            <a:r>
              <a:rPr lang="en-US" u="sng" dirty="0" err="1" smtClean="0"/>
              <a:t>OneWay</a:t>
            </a:r>
            <a:r>
              <a:rPr lang="en-US" u="sng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Send Message and forget</a:t>
            </a:r>
          </a:p>
          <a:p>
            <a:pPr lvl="1"/>
            <a:r>
              <a:rPr lang="en-US" dirty="0" smtClean="0"/>
              <a:t>Receiver may send result back to requester as a subsequent message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All of the above are supported by WCF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>
            <a:normAutofit/>
          </a:bodyPr>
          <a:lstStyle/>
          <a:p>
            <a:r>
              <a:rPr lang="en-US" dirty="0" smtClean="0"/>
              <a:t>Push Model</a:t>
            </a:r>
          </a:p>
          <a:p>
            <a:pPr lvl="1"/>
            <a:r>
              <a:rPr lang="en-US" dirty="0" smtClean="0"/>
              <a:t>Send information to a remote endpoint via a service call, perhaps via a message: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void </a:t>
            </a:r>
            <a:r>
              <a:rPr lang="en-US" dirty="0" err="1" smtClean="0"/>
              <a:t>PostMessage</a:t>
            </a:r>
            <a:r>
              <a:rPr lang="en-US" dirty="0" smtClean="0"/>
              <a:t>(Message </a:t>
            </a:r>
            <a:r>
              <a:rPr lang="en-US" dirty="0" err="1" smtClean="0"/>
              <a:t>msg</a:t>
            </a:r>
            <a:r>
              <a:rPr lang="en-US" dirty="0" smtClean="0"/>
              <a:t>);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Pull Model</a:t>
            </a:r>
          </a:p>
          <a:p>
            <a:pPr lvl="1"/>
            <a:r>
              <a:rPr lang="en-US" dirty="0" smtClean="0"/>
              <a:t>Retrieve information from a remote endpoint via a service call, perhaps by a streaming download: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Stream </a:t>
            </a:r>
            <a:r>
              <a:rPr lang="en-US" dirty="0" err="1" smtClean="0"/>
              <a:t>downLoad</a:t>
            </a:r>
            <a:r>
              <a:rPr lang="en-US" dirty="0" smtClean="0"/>
              <a:t>(string filename);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3560"/>
            <a:ext cx="8001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Pull Service and Caching</a:t>
            </a:r>
          </a:p>
          <a:p>
            <a:pPr lvl="1"/>
            <a:r>
              <a:rPr lang="en-US" dirty="0" smtClean="0"/>
              <a:t>A Software Repository could expose a WCF service that provides information about its package contents including dependencies.</a:t>
            </a:r>
          </a:p>
          <a:p>
            <a:pPr lvl="1"/>
            <a:r>
              <a:rPr lang="en-US" dirty="0" smtClean="0"/>
              <a:t>That allows a client, for example, to pull from the Repository all files in a package dependency list that are not already in its file cache.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Oriented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49290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Structure:</a:t>
            </a:r>
          </a:p>
          <a:p>
            <a:pPr lvl="1"/>
            <a:r>
              <a:rPr lang="en-US" dirty="0" smtClean="0"/>
              <a:t>Service oriented systems are simply client server.</a:t>
            </a:r>
          </a:p>
          <a:p>
            <a:pPr lvl="1"/>
            <a:r>
              <a:rPr lang="en-US" dirty="0" smtClean="0"/>
              <a:t>Usually the server is implemented with a web service or operating system service.</a:t>
            </a:r>
          </a:p>
          <a:p>
            <a:pPr lvl="2"/>
            <a:r>
              <a:rPr lang="en-US" dirty="0" smtClean="0"/>
              <a:t>Web service is a web application that provides an interface for client software to access.</a:t>
            </a:r>
          </a:p>
          <a:p>
            <a:pPr lvl="2"/>
            <a:r>
              <a:rPr lang="en-US" dirty="0" smtClean="0"/>
              <a:t>OS service is a system application that provides an interface for requests and an administration interface for setting service startup and shutdown policies.</a:t>
            </a:r>
          </a:p>
          <a:p>
            <a:pPr lvl="1"/>
            <a:r>
              <a:rPr lang="en-US" dirty="0" smtClean="0"/>
              <a:t>Windows Communication Foundation (WCF) has extended that model to support hosting in:</a:t>
            </a:r>
          </a:p>
          <a:p>
            <a:pPr lvl="2"/>
            <a:r>
              <a:rPr lang="en-US" dirty="0" smtClean="0"/>
              <a:t> desktop application </a:t>
            </a:r>
          </a:p>
          <a:p>
            <a:pPr lvl="2"/>
            <a:r>
              <a:rPr lang="en-US" dirty="0" smtClean="0"/>
              <a:t>windows service hosted with Windows Service Control Manager (SCM)</a:t>
            </a:r>
          </a:p>
          <a:p>
            <a:pPr lvl="2"/>
            <a:r>
              <a:rPr lang="en-US" dirty="0" smtClean="0"/>
              <a:t>web service hosted by Internet Information Server (IIS).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150403"/>
              </p:ext>
            </p:extLst>
          </p:nvPr>
        </p:nvGraphicFramePr>
        <p:xfrm>
          <a:off x="1524000" y="685800"/>
          <a:ext cx="6248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VISIO" r:id="rId3" imgW="7858440" imgH="6335640" progId="Visio.Drawing.11">
                  <p:embed/>
                </p:oleObj>
              </mc:Choice>
              <mc:Fallback>
                <p:oleObj name="VISIO" r:id="rId3" imgW="7858440" imgH="633564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85800"/>
                        <a:ext cx="6248400" cy="5486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Communication-Driven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7772400" cy="581253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Prologue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err="1" smtClean="0"/>
              <a:t>RE</a:t>
            </a:r>
            <a:r>
              <a:rPr lang="en-US" sz="3600" dirty="0" err="1" smtClean="0"/>
              <a:t>presentational</a:t>
            </a:r>
            <a:r>
              <a:rPr lang="en-US" sz="3600" dirty="0" smtClean="0"/>
              <a:t> </a:t>
            </a:r>
            <a:r>
              <a:rPr lang="en-US" sz="3600" u="sng" dirty="0" smtClean="0"/>
              <a:t>S</a:t>
            </a:r>
            <a:r>
              <a:rPr lang="en-US" sz="3600" dirty="0" smtClean="0"/>
              <a:t>tate </a:t>
            </a:r>
            <a:r>
              <a:rPr lang="en-US" sz="3600" u="sng" dirty="0" smtClean="0"/>
              <a:t>T</a:t>
            </a:r>
            <a:r>
              <a:rPr lang="en-US" sz="3600" dirty="0" smtClean="0"/>
              <a:t>ransfer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REST is a message-passing communication system built on the HTTP protocol, using the Web verbs:</a:t>
            </a:r>
          </a:p>
          <a:p>
            <a:pPr lvl="1"/>
            <a:r>
              <a:rPr lang="en-US" dirty="0" smtClean="0"/>
              <a:t>Get – retrieve a resource without changing the state of the server.</a:t>
            </a:r>
          </a:p>
          <a:p>
            <a:pPr lvl="1"/>
            <a:r>
              <a:rPr lang="en-US" dirty="0" smtClean="0"/>
              <a:t>Post – send information to the server that may change its state.</a:t>
            </a:r>
          </a:p>
          <a:p>
            <a:pPr lvl="1"/>
            <a:r>
              <a:rPr lang="en-US" dirty="0" smtClean="0"/>
              <a:t>Put – place a resource on the server.</a:t>
            </a:r>
          </a:p>
          <a:p>
            <a:pPr lvl="1"/>
            <a:r>
              <a:rPr lang="en-US" dirty="0" smtClean="0"/>
              <a:t>Delete – remove a resource from the server.</a:t>
            </a:r>
          </a:p>
          <a:p>
            <a:r>
              <a:rPr lang="en-US" dirty="0" smtClean="0"/>
              <a:t>Its encoding is UTF text, not SOAP or some other complex messaging format, but may use encryption, as in HTTPS.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524000"/>
          </a:xfrm>
        </p:spPr>
        <p:txBody>
          <a:bodyPr/>
          <a:lstStyle/>
          <a:p>
            <a:pPr algn="ctr"/>
            <a:r>
              <a:rPr lang="en-US" dirty="0" smtClean="0"/>
              <a:t>Analysis Driven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36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Driven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Package(s) to gather working set</a:t>
            </a:r>
          </a:p>
          <a:p>
            <a:r>
              <a:rPr lang="en-US" dirty="0" smtClean="0"/>
              <a:t>One or more phases of analysis</a:t>
            </a:r>
          </a:p>
          <a:p>
            <a:r>
              <a:rPr lang="en-US" dirty="0" smtClean="0"/>
              <a:t>Data filtering and interpretation</a:t>
            </a:r>
          </a:p>
          <a:p>
            <a:r>
              <a:rPr lang="en-US" dirty="0" smtClean="0"/>
              <a:t>Data Presentation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Analysis-Driven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533400"/>
            <a:ext cx="7696200" cy="5867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477000" cy="4648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Analysis-Driven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524000"/>
          </a:xfrm>
        </p:spPr>
        <p:txBody>
          <a:bodyPr/>
          <a:lstStyle/>
          <a:p>
            <a:pPr algn="ctr"/>
            <a:r>
              <a:rPr lang="en-US" dirty="0" smtClean="0"/>
              <a:t>Thread &amp; Event Driven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/>
          </a:soli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 Threading Driven Structure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program structures are a consequence of specific threading models</a:t>
            </a:r>
          </a:p>
          <a:p>
            <a:pPr lvl="1"/>
            <a:r>
              <a:rPr lang="en-US" dirty="0" smtClean="0"/>
              <a:t>Event-driven and Single Threaded Apartment (STA)</a:t>
            </a:r>
          </a:p>
          <a:p>
            <a:pPr lvl="1"/>
            <a:r>
              <a:rPr lang="en-US" dirty="0" smtClean="0"/>
              <a:t>Parallel execution </a:t>
            </a:r>
          </a:p>
          <a:p>
            <a:pPr lvl="1"/>
            <a:r>
              <a:rPr lang="en-US" dirty="0" smtClean="0"/>
              <a:t>Pipelined execution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Thread and Event-Driven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 Event-Driven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Structure:</a:t>
            </a:r>
            <a:endParaRPr lang="en-US" dirty="0"/>
          </a:p>
          <a:p>
            <a:pPr lvl="1"/>
            <a:r>
              <a:rPr lang="en-US" dirty="0" smtClean="0"/>
              <a:t>Events from multiple concurrent sources generate messages which are </a:t>
            </a:r>
            <a:r>
              <a:rPr lang="en-US" dirty="0" err="1" smtClean="0"/>
              <a:t>enqueued</a:t>
            </a:r>
            <a:r>
              <a:rPr lang="en-US" dirty="0" smtClean="0"/>
              <a:t>, and typically are processed by a single handling thread.</a:t>
            </a:r>
          </a:p>
          <a:p>
            <a:pPr lvl="1"/>
            <a:r>
              <a:rPr lang="en-US" dirty="0" smtClean="0"/>
              <a:t>Messages are dispatched to event-handlers for processing.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Windows processing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Thread and Event-Driven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0"/>
            <a:ext cx="7620000" cy="419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Event-Driven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8643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Thread and Event-Driven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Threaded Apartment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3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Graphical User Interfaces all use the STA model.</a:t>
            </a:r>
          </a:p>
          <a:p>
            <a:pPr lvl="1"/>
            <a:r>
              <a:rPr lang="en-US" sz="2400" dirty="0" smtClean="0"/>
              <a:t>Possibly concurrent clients send messages to the GUI’s message queue.</a:t>
            </a:r>
          </a:p>
          <a:p>
            <a:pPr lvl="1"/>
            <a:r>
              <a:rPr lang="en-US" sz="2400" dirty="0" smtClean="0"/>
              <a:t>All messages are retrieved by a single thread, the one that created the window.</a:t>
            </a:r>
          </a:p>
          <a:p>
            <a:pPr lvl="1"/>
            <a:r>
              <a:rPr lang="en-US" sz="2400" dirty="0" smtClean="0"/>
              <a:t>Child threads, often used to execute tasks for the GUI, are not allowed to directly interact with the window.</a:t>
            </a:r>
          </a:p>
          <a:p>
            <a:pPr lvl="1"/>
            <a:r>
              <a:rPr lang="en-US" sz="2400" dirty="0" smtClean="0"/>
              <a:t>Instead they must send or post messages to the window’s message queue.</a:t>
            </a:r>
          </a:p>
          <a:p>
            <a:pPr lvl="1"/>
            <a:r>
              <a:rPr lang="en-US" sz="2400" dirty="0" smtClean="0"/>
              <a:t>This is often done with </a:t>
            </a:r>
            <a:r>
              <a:rPr lang="en-US" sz="2400" dirty="0" err="1" smtClean="0"/>
              <a:t>Form.Invoke</a:t>
            </a:r>
            <a:r>
              <a:rPr lang="en-US" sz="2400" dirty="0" smtClean="0"/>
              <a:t> or </a:t>
            </a:r>
            <a:r>
              <a:rPr lang="en-US" sz="2400" dirty="0" err="1" smtClean="0"/>
              <a:t>Dispatcher.Invoke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Thread and Event-Driven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Structure:</a:t>
            </a:r>
          </a:p>
          <a:p>
            <a:pPr lvl="1"/>
            <a:r>
              <a:rPr lang="en-US" dirty="0" smtClean="0"/>
              <a:t>Often concurrent programs provide </a:t>
            </a:r>
            <a:r>
              <a:rPr lang="en-US" dirty="0" err="1" smtClean="0"/>
              <a:t>enqueued</a:t>
            </a:r>
            <a:r>
              <a:rPr lang="en-US" dirty="0" smtClean="0"/>
              <a:t> task requests. </a:t>
            </a:r>
          </a:p>
          <a:p>
            <a:pPr lvl="1"/>
            <a:r>
              <a:rPr lang="en-US" dirty="0" smtClean="0"/>
              <a:t>Threads, perhaps from a thread pool, are dispatched to handle each task.</a:t>
            </a:r>
          </a:p>
          <a:p>
            <a:pPr lvl="1"/>
            <a:r>
              <a:rPr lang="en-US" dirty="0" smtClean="0"/>
              <a:t>Tasks must be independent in order to fully realize the benefits of concurrency.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Concurrent execution of dependency analysis tasks.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Thread and Event-Driven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Structure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Driven</a:t>
            </a:r>
          </a:p>
          <a:p>
            <a:pPr lvl="1"/>
            <a:r>
              <a:rPr lang="en-US" dirty="0" smtClean="0"/>
              <a:t>Client server</a:t>
            </a:r>
          </a:p>
          <a:p>
            <a:pPr lvl="1"/>
            <a:r>
              <a:rPr lang="en-US" dirty="0" smtClean="0"/>
              <a:t>Three tier</a:t>
            </a:r>
          </a:p>
          <a:p>
            <a:pPr lvl="1"/>
            <a:r>
              <a:rPr lang="en-US" dirty="0" smtClean="0"/>
              <a:t>Model-View-Controller</a:t>
            </a:r>
          </a:p>
          <a:p>
            <a:r>
              <a:rPr lang="en-US" dirty="0" smtClean="0"/>
              <a:t>Communication Driven</a:t>
            </a:r>
          </a:p>
          <a:p>
            <a:pPr lvl="1"/>
            <a:r>
              <a:rPr lang="en-US" dirty="0" smtClean="0"/>
              <a:t>Peer-to-peer</a:t>
            </a:r>
          </a:p>
          <a:p>
            <a:pPr lvl="1"/>
            <a:r>
              <a:rPr lang="en-US" dirty="0" smtClean="0"/>
              <a:t>Service oriented</a:t>
            </a:r>
          </a:p>
          <a:p>
            <a:pPr lvl="1"/>
            <a:r>
              <a:rPr lang="en-US" dirty="0" smtClean="0"/>
              <a:t>Components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Analysis Driven</a:t>
            </a:r>
          </a:p>
          <a:p>
            <a:pPr lvl="1"/>
            <a:r>
              <a:rPr lang="en-US" dirty="0" smtClean="0"/>
              <a:t>One pass</a:t>
            </a:r>
          </a:p>
          <a:p>
            <a:pPr lvl="1"/>
            <a:r>
              <a:rPr lang="en-US" dirty="0" smtClean="0"/>
              <a:t>Two passes</a:t>
            </a:r>
          </a:p>
          <a:p>
            <a:r>
              <a:rPr lang="en-US" dirty="0" smtClean="0"/>
              <a:t>Thread &amp; Event Driven</a:t>
            </a:r>
          </a:p>
          <a:p>
            <a:pPr lvl="1"/>
            <a:r>
              <a:rPr lang="en-US" dirty="0" smtClean="0"/>
              <a:t>Single Threaded Apartment (STA)</a:t>
            </a:r>
          </a:p>
          <a:p>
            <a:pPr lvl="1"/>
            <a:r>
              <a:rPr lang="en-US" dirty="0" smtClean="0"/>
              <a:t>Parallel execution</a:t>
            </a:r>
          </a:p>
          <a:p>
            <a:pPr lvl="1"/>
            <a:r>
              <a:rPr lang="en-US" dirty="0" smtClean="0"/>
              <a:t>Pipeline execution</a:t>
            </a:r>
          </a:p>
          <a:p>
            <a:r>
              <a:rPr lang="en-US" dirty="0" smtClean="0"/>
              <a:t>Enterprise Computing</a:t>
            </a:r>
          </a:p>
          <a:p>
            <a:pPr lvl="1"/>
            <a:r>
              <a:rPr lang="en-US" dirty="0" smtClean="0"/>
              <a:t>Federated systems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533400"/>
            <a:ext cx="7696200" cy="5867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525" y="701675"/>
            <a:ext cx="709295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Thread and Event-Driven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Structure:</a:t>
            </a:r>
          </a:p>
          <a:p>
            <a:pPr lvl="1"/>
            <a:r>
              <a:rPr lang="en-US" dirty="0" smtClean="0"/>
              <a:t>Composed of cells.</a:t>
            </a:r>
          </a:p>
          <a:p>
            <a:pPr lvl="1"/>
            <a:r>
              <a:rPr lang="en-US" dirty="0" smtClean="0"/>
              <a:t>Each cell has a message queue and a child thread that processes messages.</a:t>
            </a:r>
          </a:p>
          <a:p>
            <a:pPr lvl="1"/>
            <a:r>
              <a:rPr lang="en-US" dirty="0" smtClean="0"/>
              <a:t>Result messages may be sent on to another cell.</a:t>
            </a:r>
          </a:p>
          <a:p>
            <a:pPr lvl="1"/>
            <a:r>
              <a:rPr lang="en-US" dirty="0" smtClean="0"/>
              <a:t>Each cell type is defined by the way it overrides a virtual message processing function.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Project #4, CSE687 – OOD, Spring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Thread and Event-Driven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838200"/>
            <a:ext cx="7924800" cy="5257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25" y="1209675"/>
            <a:ext cx="73977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Thread and Event-Driven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609600"/>
            <a:ext cx="7848600" cy="5867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847725"/>
            <a:ext cx="70802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Thread and Event-Driven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718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Enterprise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32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/>
          </a:soli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 Enterprise Computing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 Enterprise Applications are usually constructed as a federation of lower level systems and subsystems.</a:t>
            </a:r>
          </a:p>
          <a:p>
            <a:pPr lvl="1"/>
            <a:r>
              <a:rPr lang="en-US" dirty="0" smtClean="0"/>
              <a:t>The federation is glued together with network based middleware, or more commonly now, with web services.</a:t>
            </a:r>
          </a:p>
          <a:p>
            <a:r>
              <a:rPr lang="en-US" dirty="0" smtClean="0"/>
              <a:t>Example: PeopleSoft, used by S.U.</a:t>
            </a:r>
          </a:p>
          <a:p>
            <a:pPr lvl="1"/>
            <a:r>
              <a:rPr lang="en-US" dirty="0" smtClean="0"/>
              <a:t>Payroll and accounting</a:t>
            </a:r>
          </a:p>
          <a:p>
            <a:pPr lvl="1"/>
            <a:r>
              <a:rPr lang="en-US" dirty="0" smtClean="0"/>
              <a:t>Academic planning and record keeping</a:t>
            </a:r>
          </a:p>
          <a:p>
            <a:pPr lvl="1"/>
            <a:r>
              <a:rPr lang="en-US" dirty="0" smtClean="0"/>
              <a:t>Employee services</a:t>
            </a:r>
          </a:p>
          <a:p>
            <a:pPr lvl="1"/>
            <a:r>
              <a:rPr lang="en-US" dirty="0" smtClean="0"/>
              <a:t>A variety of web applications, like </a:t>
            </a:r>
            <a:r>
              <a:rPr lang="en-US" dirty="0" err="1" smtClean="0"/>
              <a:t>mySlice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Enterprise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Enterprise App: Project Center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5240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Federation of tools supporting Software Development</a:t>
            </a:r>
          </a:p>
          <a:p>
            <a:pPr lvl="1"/>
            <a:r>
              <a:rPr lang="en-US" dirty="0" smtClean="0"/>
              <a:t>Open source tools with integrating wrappers:</a:t>
            </a:r>
          </a:p>
          <a:p>
            <a:pPr lvl="2"/>
            <a:r>
              <a:rPr lang="en-US" dirty="0" smtClean="0"/>
              <a:t>CVS – configuration </a:t>
            </a:r>
            <a:r>
              <a:rPr lang="en-US" dirty="0" err="1" smtClean="0"/>
              <a:t>managment</a:t>
            </a:r>
            <a:endParaRPr lang="en-US" dirty="0" smtClean="0"/>
          </a:p>
          <a:p>
            <a:pPr lvl="2"/>
            <a:r>
              <a:rPr lang="en-US" dirty="0" err="1" smtClean="0"/>
              <a:t>Nant</a:t>
            </a:r>
            <a:r>
              <a:rPr lang="en-US" dirty="0" smtClean="0"/>
              <a:t> – </a:t>
            </a:r>
            <a:r>
              <a:rPr lang="en-US" dirty="0" err="1" smtClean="0"/>
              <a:t>sofware</a:t>
            </a:r>
            <a:r>
              <a:rPr lang="en-US" dirty="0" smtClean="0"/>
              <a:t> builds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Nunit</a:t>
            </a:r>
            <a:r>
              <a:rPr lang="en-US" dirty="0" smtClean="0"/>
              <a:t> – software testing</a:t>
            </a:r>
          </a:p>
          <a:p>
            <a:pPr lvl="1"/>
            <a:r>
              <a:rPr lang="en-US" dirty="0" smtClean="0"/>
              <a:t>Newly developed and legacy tools:</a:t>
            </a:r>
          </a:p>
          <a:p>
            <a:pPr lvl="2"/>
            <a:r>
              <a:rPr lang="en-US" dirty="0" smtClean="0"/>
              <a:t>Bug tracker, change tracker, project scheduler</a:t>
            </a:r>
          </a:p>
          <a:p>
            <a:r>
              <a:rPr lang="en-US" dirty="0" smtClean="0">
                <a:hlinkClick r:id="rId2"/>
              </a:rPr>
              <a:t>http://www.ecs.syr.edu/faculty/fawcett/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handouts/</a:t>
            </a:r>
            <a:r>
              <a:rPr lang="en-US" dirty="0" err="1" smtClean="0">
                <a:hlinkClick r:id="rId2"/>
              </a:rPr>
              <a:t>webpages</a:t>
            </a:r>
            <a:r>
              <a:rPr lang="en-US" dirty="0" smtClean="0">
                <a:hlinkClick r:id="rId2"/>
              </a:rPr>
              <a:t>/ProjectCenter.htm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Enterprise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7162800" cy="6172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650" y="584200"/>
            <a:ext cx="53467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Enterprise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Federated Systems often are based on one of two design patterns:</a:t>
            </a:r>
          </a:p>
          <a:p>
            <a:pPr lvl="1"/>
            <a:r>
              <a:rPr lang="en-US" b="1" i="1" dirty="0" smtClean="0"/>
              <a:t>Façade</a:t>
            </a:r>
            <a:r>
              <a:rPr lang="en-US" dirty="0" smtClean="0"/>
              <a:t> provides an integrating interface that  consolidates a, possibly large, set of system interfaces into a single application interface in an attempt to make the system easier to use than working directly with its individual parts.</a:t>
            </a:r>
          </a:p>
          <a:p>
            <a:pPr lvl="1"/>
            <a:r>
              <a:rPr lang="en-US" b="1" i="1" dirty="0" smtClean="0"/>
              <a:t>Mediator</a:t>
            </a:r>
            <a:r>
              <a:rPr lang="en-US" dirty="0" smtClean="0"/>
              <a:t> serves as a communication hub so that all the various subsystems need know only one interface, that of the mediator.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Enterprise Computing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Collaboration System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8550"/>
          </a:xfrm>
        </p:spPr>
        <p:txBody>
          <a:bodyPr>
            <a:normAutofit fontScale="9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System that focuses on sharing of processes and products among peers with a common set of goals.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Primary focus is organizing and maintaining some complex, usually evolving, state: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Software development baseline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Set of work plans and schedules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Documentation and model of obligations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Communication of events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Example: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err="1" smtClean="0"/>
              <a:t>Collab</a:t>
            </a:r>
            <a:r>
              <a:rPr lang="en-US" dirty="0" smtClean="0"/>
              <a:t> – CSE784, Fall 2007, </a:t>
            </a:r>
            <a:r>
              <a:rPr lang="en-US" dirty="0" smtClean="0">
                <a:hlinkClick r:id="rId2"/>
              </a:rPr>
              <a:t>http://www.ecs.syr.edu/faculty/fawcett/handouts/webpages/CServ.htm</a:t>
            </a:r>
            <a:endParaRPr lang="en-US" dirty="0" smtClean="0"/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Enterprise Computing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2971800"/>
            <a:ext cx="7772400" cy="1975104"/>
          </a:xfrm>
        </p:spPr>
        <p:txBody>
          <a:bodyPr/>
          <a:lstStyle/>
          <a:p>
            <a:pPr algn="ctr"/>
            <a:r>
              <a:rPr lang="en-US" dirty="0" smtClean="0"/>
              <a:t>Data Driven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Example Collaboration System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Corbel" panose="020B0503020204020204" pitchFamily="34" charset="0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Enterprise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Other System Structures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333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Agent-Based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8550"/>
          </a:xfrm>
        </p:spPr>
        <p:txBody>
          <a:bodyPr>
            <a:normAutofit fontScale="9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System uses Software Agents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Semi-autonomous, mobile, task oriented software </a:t>
            </a:r>
            <a:r>
              <a:rPr lang="en-US" dirty="0" smtClean="0"/>
              <a:t>entities.  Crawl web, or network, or data structure</a:t>
            </a:r>
            <a:endParaRPr lang="en-US" dirty="0" smtClean="0"/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May be scheduled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Provide scriptable user specific services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Collect information from a large set of data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Perform analyses on changing baseline and report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Conduct specific tests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Make narrowly specified modifications to baseline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Example: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CSE681 Project #5, summer 2009, </a:t>
            </a:r>
            <a:r>
              <a:rPr lang="en-US" dirty="0" smtClean="0">
                <a:hlinkClick r:id="rId2"/>
              </a:rPr>
              <a:t>http://www.ecs.syr.edu/faculty/fawcett/handouts/CSE681/Projects/Pr5Su09.doc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Master’s Thesis Research Examples</a:t>
            </a:r>
            <a:endParaRPr lang="en-US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following are all based on Software Matrix structure – Autonomous cells often  used with mediator</a:t>
            </a:r>
          </a:p>
          <a:p>
            <a:pPr lvl="1" eaLnBrk="1" hangingPunct="1"/>
            <a:r>
              <a:rPr lang="en-US" smtClean="0"/>
              <a:t>Software Matrix – Gosh, 2004</a:t>
            </a:r>
          </a:p>
          <a:p>
            <a:pPr lvl="1" eaLnBrk="1" hangingPunct="1"/>
            <a:r>
              <a:rPr lang="en-US" smtClean="0"/>
              <a:t>Self Healing Systems – Anirudha, 2005</a:t>
            </a:r>
          </a:p>
          <a:p>
            <a:pPr lvl="1" eaLnBrk="1" hangingPunct="1"/>
            <a:r>
              <a:rPr lang="en-US" smtClean="0"/>
              <a:t>Cross Platform Development – Appadurai, 2007</a:t>
            </a:r>
          </a:p>
          <a:p>
            <a:pPr lvl="1" eaLnBrk="1" hangingPunct="1"/>
            <a:r>
              <a:rPr lang="en-US" smtClean="0"/>
              <a:t>Model-Driven Development – Patel, 2007</a:t>
            </a:r>
          </a:p>
          <a:p>
            <a:pPr eaLnBrk="1" hangingPunct="1"/>
            <a:r>
              <a:rPr lang="en-US" smtClean="0">
                <a:hlinkClick r:id="rId2"/>
              </a:rPr>
              <a:t>http://www.ecs.syr.edu/faculty/fawcett/handouts/webpages/research.htm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TeraScale</a:t>
            </a:r>
            <a:r>
              <a:rPr lang="en-US" dirty="0" smtClean="0"/>
              <a:t> computing:</a:t>
            </a:r>
          </a:p>
          <a:p>
            <a:pPr lvl="1"/>
            <a:r>
              <a:rPr lang="en-US" dirty="0" smtClean="0"/>
              <a:t>Buzzword defined by Intel to describe parallel execution on a many core processor.</a:t>
            </a:r>
          </a:p>
          <a:p>
            <a:pPr lvl="2"/>
            <a:r>
              <a:rPr lang="en-US" dirty="0" smtClean="0"/>
              <a:t>Expectations are chips with scores of processors</a:t>
            </a:r>
          </a:p>
          <a:p>
            <a:r>
              <a:rPr lang="en-US" dirty="0" smtClean="0"/>
              <a:t>Cloud Computing</a:t>
            </a:r>
          </a:p>
          <a:p>
            <a:pPr lvl="1"/>
            <a:r>
              <a:rPr lang="en-US" dirty="0" smtClean="0"/>
              <a:t>Term adopted by many to describe remote execution and storage of applications defined locally.  The cloud provides a stable endpoint that may map onto any one of a large set of computing resources.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Microsoft’s Azure platform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55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Project #</a:t>
            </a:r>
            <a:r>
              <a:rPr lang="en-US" dirty="0" smtClean="0"/>
              <a:t>2 – Fall 2013</a:t>
            </a:r>
            <a:endParaRPr lang="en-US" dirty="0" smtClean="0"/>
          </a:p>
          <a:p>
            <a:pPr lvl="1"/>
            <a:r>
              <a:rPr lang="en-US" dirty="0" smtClean="0"/>
              <a:t>Cooperating monolithic processes</a:t>
            </a:r>
          </a:p>
          <a:p>
            <a:pPr lvl="2"/>
            <a:r>
              <a:rPr lang="en-US" dirty="0" err="1" smtClean="0"/>
              <a:t>Composit</a:t>
            </a:r>
            <a:r>
              <a:rPr lang="en-US" dirty="0" smtClean="0"/>
              <a:t> Text analyzer</a:t>
            </a:r>
          </a:p>
          <a:p>
            <a:pPr lvl="2"/>
            <a:r>
              <a:rPr lang="en-US" dirty="0" smtClean="0"/>
              <a:t>Metadata generator</a:t>
            </a:r>
          </a:p>
          <a:p>
            <a:r>
              <a:rPr lang="en-US" dirty="0" smtClean="0"/>
              <a:t>Project #</a:t>
            </a:r>
            <a:r>
              <a:rPr lang="en-US" dirty="0" smtClean="0"/>
              <a:t>4 – Fall 2014</a:t>
            </a:r>
            <a:endParaRPr lang="en-US" dirty="0" smtClean="0"/>
          </a:p>
          <a:p>
            <a:pPr lvl="1"/>
            <a:r>
              <a:rPr lang="en-US" dirty="0" smtClean="0"/>
              <a:t>Client-Server</a:t>
            </a:r>
          </a:p>
          <a:p>
            <a:pPr lvl="2"/>
            <a:r>
              <a:rPr lang="en-US" dirty="0" smtClean="0"/>
              <a:t>May have multiple concurrent clients</a:t>
            </a:r>
          </a:p>
          <a:p>
            <a:pPr lvl="2"/>
            <a:r>
              <a:rPr lang="en-US" dirty="0" smtClean="0"/>
              <a:t>Both client and server use DLLs for significant processing</a:t>
            </a:r>
          </a:p>
          <a:p>
            <a:r>
              <a:rPr lang="en-US" dirty="0" smtClean="0"/>
              <a:t>Project #</a:t>
            </a:r>
            <a:r>
              <a:rPr lang="en-US" dirty="0" smtClean="0"/>
              <a:t>5 – Fall 2013</a:t>
            </a:r>
            <a:endParaRPr lang="en-US" dirty="0" smtClean="0"/>
          </a:p>
          <a:p>
            <a:pPr lvl="1"/>
            <a:r>
              <a:rPr lang="en-US" dirty="0" smtClean="0"/>
              <a:t>Federation of clients and servers</a:t>
            </a:r>
          </a:p>
          <a:p>
            <a:pPr lvl="2"/>
            <a:r>
              <a:rPr lang="en-US" dirty="0" smtClean="0"/>
              <a:t>Focuses on Software Repository server</a:t>
            </a:r>
          </a:p>
          <a:p>
            <a:pPr lvl="2"/>
            <a:r>
              <a:rPr lang="en-US" dirty="0" smtClean="0"/>
              <a:t>May wish to use virtual servers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579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0000"/>
          </a:soli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 Data Driven Structures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program structures are driven by the presentation and management of data:</a:t>
            </a:r>
          </a:p>
          <a:p>
            <a:pPr lvl="1"/>
            <a:r>
              <a:rPr lang="en-US" dirty="0" smtClean="0"/>
              <a:t>Client-Server</a:t>
            </a:r>
          </a:p>
          <a:p>
            <a:pPr lvl="1"/>
            <a:r>
              <a:rPr lang="en-US" dirty="0" smtClean="0"/>
              <a:t>Three-Tier</a:t>
            </a:r>
          </a:p>
          <a:p>
            <a:pPr lvl="1"/>
            <a:r>
              <a:rPr lang="en-US" dirty="0" smtClean="0"/>
              <a:t>Model-View-Controller</a:t>
            </a:r>
          </a:p>
          <a:p>
            <a:pPr lvl="1"/>
            <a:r>
              <a:rPr lang="en-US" dirty="0" smtClean="0"/>
              <a:t>Publish and Subscribe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Data-Driven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 Client-Server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Behavior:</a:t>
            </a:r>
          </a:p>
          <a:p>
            <a:pPr lvl="1"/>
            <a:r>
              <a:rPr lang="en-US" dirty="0" smtClean="0"/>
              <a:t>Server is passive, waits for client requests</a:t>
            </a:r>
          </a:p>
          <a:p>
            <a:pPr lvl="1"/>
            <a:r>
              <a:rPr lang="en-US" dirty="0" smtClean="0"/>
              <a:t>Server handles multiple concurrent clients</a:t>
            </a:r>
          </a:p>
          <a:p>
            <a:pPr lvl="1"/>
            <a:r>
              <a:rPr lang="en-US" dirty="0" smtClean="0"/>
              <a:t>Without additional structure system may become tightly coupled and difficult to change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Web server and browser clients</a:t>
            </a:r>
          </a:p>
          <a:p>
            <a:pPr lvl="1"/>
            <a:r>
              <a:rPr lang="en-US" dirty="0" smtClean="0"/>
              <a:t>Every class that holds a reference to another thread-safe class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file not f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7" y="533400"/>
            <a:ext cx="813488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Data-Driven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7B5E-AAB6-4D5B-AB4E-21CB23AB9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30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7453</TotalTime>
  <Words>2304</Words>
  <Application>Microsoft Office PowerPoint</Application>
  <PresentationFormat>On-screen Show (4:3)</PresentationFormat>
  <Paragraphs>449</Paragraphs>
  <Slides>66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VISIO</vt:lpstr>
      <vt:lpstr>Program Structure</vt:lpstr>
      <vt:lpstr>What is Program Structure?</vt:lpstr>
      <vt:lpstr>What is Program Structure?</vt:lpstr>
      <vt:lpstr>PowerPoint Presentation</vt:lpstr>
      <vt:lpstr>Program Structure Contents</vt:lpstr>
      <vt:lpstr>Data Driven Structures</vt:lpstr>
      <vt:lpstr> Data Driven Structures</vt:lpstr>
      <vt:lpstr>Structure: Client-Server</vt:lpstr>
      <vt:lpstr>PowerPoint Presentation</vt:lpstr>
      <vt:lpstr>PowerPoint Presentation</vt:lpstr>
      <vt:lpstr>PowerPoint Presentation</vt:lpstr>
      <vt:lpstr>Sharing Data</vt:lpstr>
      <vt:lpstr>Separation of Concerns</vt:lpstr>
      <vt:lpstr>Structure: Three-Tier</vt:lpstr>
      <vt:lpstr>Model-View-Controller</vt:lpstr>
      <vt:lpstr>Basic MVC Structure</vt:lpstr>
      <vt:lpstr>MVC – With View &amp;       Application Models</vt:lpstr>
      <vt:lpstr>View – View Model</vt:lpstr>
      <vt:lpstr>Application vs. Data Models</vt:lpstr>
      <vt:lpstr>Object Relational Mapping</vt:lpstr>
      <vt:lpstr>N-Tier Structure</vt:lpstr>
      <vt:lpstr>MVC – Multiple Controllers</vt:lpstr>
      <vt:lpstr>Structure: Publish &amp; Subscribe</vt:lpstr>
      <vt:lpstr>PowerPoint Presentation</vt:lpstr>
      <vt:lpstr>Layered Structure</vt:lpstr>
      <vt:lpstr>Component-Based</vt:lpstr>
      <vt:lpstr>PowerPoint Presentation</vt:lpstr>
      <vt:lpstr>Example Componentized System</vt:lpstr>
      <vt:lpstr>Communication Driven Structure</vt:lpstr>
      <vt:lpstr> Communication Driven Structure</vt:lpstr>
      <vt:lpstr>Structure: Peer-To-Peer</vt:lpstr>
      <vt:lpstr>Peer-To-Peer Asynchronous Message-Passing Structure</vt:lpstr>
      <vt:lpstr>PowerPoint Presentation</vt:lpstr>
      <vt:lpstr>Communication Types</vt:lpstr>
      <vt:lpstr>Communication Patterns</vt:lpstr>
      <vt:lpstr>Communication Style</vt:lpstr>
      <vt:lpstr>Communication Style</vt:lpstr>
      <vt:lpstr>Service Oriented</vt:lpstr>
      <vt:lpstr>PowerPoint Presentation</vt:lpstr>
      <vt:lpstr>REpresentational State Transfer</vt:lpstr>
      <vt:lpstr>Analysis Driven Structure</vt:lpstr>
      <vt:lpstr>Analysis Driven Structure</vt:lpstr>
      <vt:lpstr>PowerPoint Presentation</vt:lpstr>
      <vt:lpstr>Thread &amp; Event Driven Structure</vt:lpstr>
      <vt:lpstr> Threading Driven Structure</vt:lpstr>
      <vt:lpstr>Structure: Event-Driven</vt:lpstr>
      <vt:lpstr>Event-Driven</vt:lpstr>
      <vt:lpstr>Single Threaded Apartment</vt:lpstr>
      <vt:lpstr>Parallel Execution</vt:lpstr>
      <vt:lpstr>PowerPoint Presentation</vt:lpstr>
      <vt:lpstr>Pipeline Execution</vt:lpstr>
      <vt:lpstr>PowerPoint Presentation</vt:lpstr>
      <vt:lpstr>PowerPoint Presentation</vt:lpstr>
      <vt:lpstr>Enterprise Computing</vt:lpstr>
      <vt:lpstr> Enterprise Computing</vt:lpstr>
      <vt:lpstr>Enterprise App: Project Center</vt:lpstr>
      <vt:lpstr>PowerPoint Presentation</vt:lpstr>
      <vt:lpstr>Federation Structure</vt:lpstr>
      <vt:lpstr>Collaboration System</vt:lpstr>
      <vt:lpstr>Example Collaboration System</vt:lpstr>
      <vt:lpstr>Other System Structures</vt:lpstr>
      <vt:lpstr>Agent-Based</vt:lpstr>
      <vt:lpstr>Master’s Thesis Research Examples</vt:lpstr>
      <vt:lpstr>Other Structures </vt:lpstr>
      <vt:lpstr>SMA Projects</vt:lpstr>
      <vt:lpstr>The End</vt:lpstr>
    </vt:vector>
  </TitlesOfParts>
  <Company>Syracuse Software Technology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Structure</dc:title>
  <dc:creator>Jim Fawcett</dc:creator>
  <cp:lastModifiedBy>James Fawcett</cp:lastModifiedBy>
  <cp:revision>731</cp:revision>
  <dcterms:created xsi:type="dcterms:W3CDTF">2010-08-22T20:50:03Z</dcterms:created>
  <dcterms:modified xsi:type="dcterms:W3CDTF">2014-09-30T16:20:24Z</dcterms:modified>
</cp:coreProperties>
</file>