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686" r:id="rId2"/>
    <p:sldMasterId id="2147483700" r:id="rId3"/>
    <p:sldMasterId id="2147483714" r:id="rId4"/>
  </p:sldMasterIdLst>
  <p:notesMasterIdLst>
    <p:notesMasterId r:id="rId49"/>
  </p:notesMasterIdLst>
  <p:sldIdLst>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323" r:id="rId27"/>
    <p:sldId id="324" r:id="rId28"/>
    <p:sldId id="325" r:id="rId29"/>
    <p:sldId id="326" r:id="rId30"/>
    <p:sldId id="327" r:id="rId31"/>
    <p:sldId id="328" r:id="rId32"/>
    <p:sldId id="329" r:id="rId33"/>
    <p:sldId id="330" r:id="rId34"/>
    <p:sldId id="331" r:id="rId35"/>
    <p:sldId id="332" r:id="rId36"/>
    <p:sldId id="333" r:id="rId37"/>
    <p:sldId id="334" r:id="rId38"/>
    <p:sldId id="335" r:id="rId39"/>
    <p:sldId id="336" r:id="rId40"/>
    <p:sldId id="337" r:id="rId41"/>
    <p:sldId id="338" r:id="rId42"/>
    <p:sldId id="339" r:id="rId43"/>
    <p:sldId id="340" r:id="rId44"/>
    <p:sldId id="341" r:id="rId45"/>
    <p:sldId id="342" r:id="rId46"/>
    <p:sldId id="344" r:id="rId47"/>
    <p:sldId id="343"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FFFF"/>
    <a:srgbClr val="FFF1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62" autoAdjust="0"/>
    <p:restoredTop sz="94660"/>
  </p:normalViewPr>
  <p:slideViewPr>
    <p:cSldViewPr snapToGrid="0">
      <p:cViewPr varScale="1">
        <p:scale>
          <a:sx n="84" d="100"/>
          <a:sy n="84" d="100"/>
        </p:scale>
        <p:origin x="1044"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532628-585B-440D-B781-0D422DDD550D}" type="datetimeFigureOut">
              <a:rPr lang="en-US" smtClean="0"/>
              <a:t>3/29/2017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AC82D0-8968-4C4B-BBF6-7850AFD0EA8B}" type="slidenum">
              <a:rPr lang="en-US" smtClean="0"/>
              <a:t>‹#›</a:t>
            </a:fld>
            <a:endParaRPr lang="en-US"/>
          </a:p>
        </p:txBody>
      </p:sp>
    </p:spTree>
    <p:extLst>
      <p:ext uri="{BB962C8B-B14F-4D97-AF65-F5344CB8AC3E}">
        <p14:creationId xmlns:p14="http://schemas.microsoft.com/office/powerpoint/2010/main" val="343909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36181"/>
            <a:ext cx="7848600" cy="1927225"/>
          </a:xfrm>
        </p:spPr>
        <p:txBody>
          <a:bodyPr anchor="b">
            <a:noAutofit/>
          </a:bodyPr>
          <a:lstStyle>
            <a:lvl1pPr>
              <a:defRPr sz="5400" cap="all" baseline="0">
                <a:solidFill>
                  <a:srgbClr val="3E3D3C"/>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3069780"/>
            <a:ext cx="6400800" cy="1752600"/>
          </a:xfrm>
        </p:spPr>
        <p:txBody>
          <a:bodyPr/>
          <a:lstStyle>
            <a:lvl1pPr marL="0" indent="0" algn="l">
              <a:buNone/>
              <a:defRPr>
                <a:solidFill>
                  <a:srgbClr val="3E3D3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BA1D616-5B29-47EA-9E4B-9A8D73D85819}" type="datetime1">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89D51-CAF5-4EBD-817A-C7E974A45644}" type="slidenum">
              <a:rPr lang="en-US" smtClean="0"/>
              <a:t>‹#›</a:t>
            </a:fld>
            <a:endParaRPr lang="en-US"/>
          </a:p>
        </p:txBody>
      </p:sp>
      <p:cxnSp>
        <p:nvCxnSpPr>
          <p:cNvPr id="8" name="Straight Connector 7"/>
          <p:cNvCxnSpPr/>
          <p:nvPr/>
        </p:nvCxnSpPr>
        <p:spPr>
          <a:xfrm>
            <a:off x="685800" y="2963101"/>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7811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D6BB9E-38EC-4848-917B-957DE01BE519}" type="datetime1">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787916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046331-012E-4100-9ECF-345FE6B01E50}" type="datetime1">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1126078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41034" y="274638"/>
            <a:ext cx="6779942" cy="1143000"/>
          </a:xfrm>
          <a:prstGeom prst="rect">
            <a:avLst/>
          </a:prstGeom>
        </p:spPr>
        <p:txBody>
          <a:bodyPr/>
          <a:lstStyle>
            <a:lvl1pPr>
              <a:defRPr sz="3600">
                <a:solidFill>
                  <a:schemeClr val="bg1"/>
                </a:solidFill>
                <a:latin typeface="ScalaSansLF-Regular" pitchFamily="2" charset="0"/>
              </a:defRPr>
            </a:lvl1pPr>
          </a:lstStyle>
          <a:p>
            <a:r>
              <a:rPr lang="en-US"/>
              <a:t>Click to edit Master title style</a:t>
            </a:r>
            <a:endParaRPr lang="en-US" dirty="0"/>
          </a:p>
        </p:txBody>
      </p:sp>
      <p:sp>
        <p:nvSpPr>
          <p:cNvPr id="3" name="Text Placeholder 2"/>
          <p:cNvSpPr>
            <a:spLocks noGrp="1"/>
          </p:cNvSpPr>
          <p:nvPr>
            <p:ph type="body" sz="half" idx="1"/>
          </p:nvPr>
        </p:nvSpPr>
        <p:spPr>
          <a:xfrm>
            <a:off x="519113" y="1533525"/>
            <a:ext cx="4000500" cy="3992563"/>
          </a:xfrm>
          <a:prstGeom prst="rect">
            <a:avLst/>
          </a:prstGeom>
        </p:spPr>
        <p:txBody>
          <a:bodyPr/>
          <a:lstStyle>
            <a:lvl1pPr>
              <a:defRPr>
                <a:solidFill>
                  <a:schemeClr val="bg1"/>
                </a:solidFill>
                <a:latin typeface="ScalaSansLF-Regular" pitchFamily="2" charset="0"/>
              </a:defRPr>
            </a:lvl1pPr>
            <a:lvl2pPr>
              <a:defRPr>
                <a:solidFill>
                  <a:schemeClr val="bg1"/>
                </a:solidFill>
                <a:latin typeface="ScalaSansLF-Regular" pitchFamily="2" charset="0"/>
              </a:defRPr>
            </a:lvl2pPr>
            <a:lvl3pPr>
              <a:defRPr>
                <a:solidFill>
                  <a:schemeClr val="bg1"/>
                </a:solidFill>
                <a:latin typeface="ScalaSansLF-Regular" pitchFamily="2" charset="0"/>
              </a:defRPr>
            </a:lvl3pPr>
            <a:lvl4pPr>
              <a:defRPr>
                <a:solidFill>
                  <a:schemeClr val="bg1"/>
                </a:solidFill>
                <a:latin typeface="ScalaSansLF-Regular" pitchFamily="2" charset="0"/>
              </a:defRPr>
            </a:lvl4pPr>
            <a:lvl5pPr>
              <a:defRPr>
                <a:solidFill>
                  <a:schemeClr val="bg1"/>
                </a:solidFill>
                <a:latin typeface="ScalaSansLF-Regular"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72013" y="1533525"/>
            <a:ext cx="4000500" cy="3992563"/>
          </a:xfrm>
          <a:prstGeom prst="rect">
            <a:avLst/>
          </a:prstGeom>
        </p:spPr>
        <p:txBody>
          <a:bodyPr/>
          <a:lstStyle>
            <a:lvl1pPr>
              <a:defRPr>
                <a:solidFill>
                  <a:schemeClr val="bg1"/>
                </a:solidFill>
                <a:latin typeface="ScalaSansLF-Regular" pitchFamily="2" charset="0"/>
              </a:defRPr>
            </a:lvl1pPr>
            <a:lvl2pPr>
              <a:defRPr>
                <a:solidFill>
                  <a:schemeClr val="bg1"/>
                </a:solidFill>
                <a:latin typeface="ScalaSansLF-Regular" pitchFamily="2" charset="0"/>
              </a:defRPr>
            </a:lvl2pPr>
            <a:lvl3pPr>
              <a:defRPr>
                <a:solidFill>
                  <a:schemeClr val="bg1"/>
                </a:solidFill>
                <a:latin typeface="ScalaSansLF-Regular" pitchFamily="2" charset="0"/>
              </a:defRPr>
            </a:lvl3pPr>
            <a:lvl4pPr>
              <a:defRPr>
                <a:solidFill>
                  <a:schemeClr val="bg1"/>
                </a:solidFill>
                <a:latin typeface="ScalaSansLF-Regular" pitchFamily="2" charset="0"/>
              </a:defRPr>
            </a:lvl4pPr>
            <a:lvl5pPr>
              <a:defRPr>
                <a:solidFill>
                  <a:schemeClr val="bg1"/>
                </a:solidFill>
                <a:latin typeface="ScalaSansLF-Regular"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3"/>
          <p:cNvSpPr>
            <a:spLocks noGrp="1" noChangeArrowheads="1"/>
          </p:cNvSpPr>
          <p:nvPr>
            <p:ph type="dt" sz="half" idx="10"/>
          </p:nvPr>
        </p:nvSpPr>
        <p:spPr>
          <a:xfrm>
            <a:off x="457200" y="6245225"/>
            <a:ext cx="2133600" cy="476250"/>
          </a:xfrm>
          <a:prstGeom prst="rect">
            <a:avLst/>
          </a:prstGeom>
          <a:ln/>
        </p:spPr>
        <p:txBody>
          <a:bodyPr/>
          <a:lstStyle>
            <a:lvl1pPr>
              <a:defRPr/>
            </a:lvl1pPr>
          </a:lstStyle>
          <a:p>
            <a:fld id="{EAED834A-B3B4-48B6-B5E2-B149BAC53504}" type="datetime1">
              <a:rPr lang="en-US" smtClean="0"/>
              <a:t>3/29/2017</a:t>
            </a:fld>
            <a:endParaRPr lang="en-US"/>
          </a:p>
        </p:txBody>
      </p:sp>
      <p:sp>
        <p:nvSpPr>
          <p:cNvPr id="6" name="Rectangle 4"/>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endParaRPr lang="en-US"/>
          </a:p>
        </p:txBody>
      </p:sp>
      <p:sp>
        <p:nvSpPr>
          <p:cNvPr id="7" name="Rectangle 5"/>
          <p:cNvSpPr>
            <a:spLocks noGrp="1" noChangeArrowheads="1"/>
          </p:cNvSpPr>
          <p:nvPr>
            <p:ph type="sldNum" sz="quarter" idx="12"/>
          </p:nvPr>
        </p:nvSpPr>
        <p:spPr>
          <a:ln/>
        </p:spPr>
        <p:txBody>
          <a:bodyPr/>
          <a:lstStyle>
            <a:lvl1pPr>
              <a:defRPr/>
            </a:lvl1pPr>
          </a:lstStyle>
          <a:p>
            <a:fld id="{7EA89D51-CAF5-4EBD-817A-C7E974A45644}" type="slidenum">
              <a:rPr lang="en-US" smtClean="0"/>
              <a:t>‹#›</a:t>
            </a:fld>
            <a:endParaRPr lang="en-US"/>
          </a:p>
        </p:txBody>
      </p:sp>
    </p:spTree>
    <p:extLst>
      <p:ext uri="{BB962C8B-B14F-4D97-AF65-F5344CB8AC3E}">
        <p14:creationId xmlns:p14="http://schemas.microsoft.com/office/powerpoint/2010/main" val="224791966"/>
      </p:ext>
    </p:extLst>
  </p:cSld>
  <p:clrMapOvr>
    <a:masterClrMapping/>
  </p:clrMapOvr>
  <p:transition spd="med">
    <p:zoom/>
  </p:transition>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ext only - 2 column">
    <p:spTree>
      <p:nvGrpSpPr>
        <p:cNvPr id="1" name=""/>
        <p:cNvGrpSpPr/>
        <p:nvPr/>
      </p:nvGrpSpPr>
      <p:grpSpPr>
        <a:xfrm>
          <a:off x="0" y="0"/>
          <a:ext cx="0" cy="0"/>
          <a:chOff x="0" y="0"/>
          <a:chExt cx="0" cy="0"/>
        </a:xfrm>
      </p:grpSpPr>
      <p:sp>
        <p:nvSpPr>
          <p:cNvPr id="4" name="Title 3"/>
          <p:cNvSpPr>
            <a:spLocks noGrp="1"/>
          </p:cNvSpPr>
          <p:nvPr>
            <p:ph type="title"/>
          </p:nvPr>
        </p:nvSpPr>
        <p:spPr>
          <a:xfrm>
            <a:off x="457200" y="571747"/>
            <a:ext cx="8229600" cy="427619"/>
          </a:xfrm>
          <a:prstGeom prst="rect">
            <a:avLst/>
          </a:prstGeom>
        </p:spPr>
        <p:txBody>
          <a:bodyPr vert="horz"/>
          <a:lstStyle>
            <a:lvl1pPr>
              <a:defRPr sz="3200" b="1" i="0" spc="0">
                <a:solidFill>
                  <a:srgbClr val="34383C"/>
                </a:solidFill>
                <a:latin typeface="Scala OT" charset="0"/>
                <a:ea typeface="Scala OT" charset="0"/>
                <a:cs typeface="Scala OT" charset="0"/>
              </a:defRPr>
            </a:lvl1pPr>
          </a:lstStyle>
          <a:p>
            <a:r>
              <a:rPr lang="en-US"/>
              <a:t>Click to edit Master title style</a:t>
            </a:r>
            <a:endParaRPr lang="en-US" dirty="0"/>
          </a:p>
        </p:txBody>
      </p:sp>
      <p:sp>
        <p:nvSpPr>
          <p:cNvPr id="7" name="Text Placeholder 2"/>
          <p:cNvSpPr>
            <a:spLocks noGrp="1"/>
          </p:cNvSpPr>
          <p:nvPr>
            <p:ph type="body" sz="quarter" idx="10"/>
          </p:nvPr>
        </p:nvSpPr>
        <p:spPr>
          <a:xfrm>
            <a:off x="457201" y="1737894"/>
            <a:ext cx="8229600" cy="3649580"/>
          </a:xfrm>
          <a:prstGeom prst="rect">
            <a:avLst/>
          </a:prstGeom>
        </p:spPr>
        <p:txBody>
          <a:bodyPr vert="horz" numCol="2"/>
          <a:lstStyle>
            <a:lvl1pPr>
              <a:defRPr sz="1600" b="0" i="0">
                <a:solidFill>
                  <a:srgbClr val="34383C"/>
                </a:solidFill>
                <a:latin typeface="ScalaSansOT" charset="0"/>
                <a:ea typeface="ScalaSansOT" charset="0"/>
                <a:cs typeface="ScalaSansOT" charset="0"/>
              </a:defRPr>
            </a:lvl1pPr>
            <a:lvl2pPr>
              <a:defRPr sz="1600" b="0" i="0">
                <a:solidFill>
                  <a:srgbClr val="34383C"/>
                </a:solidFill>
                <a:latin typeface="ScalaSansOT" charset="0"/>
                <a:ea typeface="ScalaSansOT" charset="0"/>
                <a:cs typeface="ScalaSansOT" charset="0"/>
              </a:defRPr>
            </a:lvl2pPr>
            <a:lvl3pPr>
              <a:defRPr sz="1600" b="0" i="0">
                <a:solidFill>
                  <a:srgbClr val="34383C"/>
                </a:solidFill>
                <a:latin typeface="ScalaSansOT" charset="0"/>
                <a:ea typeface="ScalaSansOT" charset="0"/>
                <a:cs typeface="ScalaSansOT" charset="0"/>
              </a:defRPr>
            </a:lvl3pPr>
            <a:lvl4pPr>
              <a:defRPr sz="1600" b="0" i="0">
                <a:solidFill>
                  <a:srgbClr val="34383C"/>
                </a:solidFill>
                <a:latin typeface="ScalaSansOT" charset="0"/>
                <a:ea typeface="ScalaSansOT" charset="0"/>
                <a:cs typeface="ScalaSansOT" charset="0"/>
              </a:defRPr>
            </a:lvl4pPr>
            <a:lvl5pPr>
              <a:defRPr sz="1600" b="0" i="0">
                <a:solidFill>
                  <a:srgbClr val="34383C"/>
                </a:solidFill>
                <a:latin typeface="ScalaSansOT" charset="0"/>
                <a:ea typeface="ScalaSansOT" charset="0"/>
                <a:cs typeface="ScalaSansO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p:cNvSpPr>
            <a:spLocks noGrp="1"/>
          </p:cNvSpPr>
          <p:nvPr>
            <p:ph type="body" sz="quarter" idx="11"/>
          </p:nvPr>
        </p:nvSpPr>
        <p:spPr>
          <a:xfrm>
            <a:off x="457200" y="1106827"/>
            <a:ext cx="8229600" cy="316163"/>
          </a:xfrm>
          <a:prstGeom prst="rect">
            <a:avLst/>
          </a:prstGeom>
        </p:spPr>
        <p:txBody>
          <a:bodyPr vert="horz"/>
          <a:lstStyle>
            <a:lvl1pPr marL="0" indent="0">
              <a:buNone/>
              <a:defRPr sz="1800" b="0" i="0">
                <a:solidFill>
                  <a:srgbClr val="34383C"/>
                </a:solidFill>
                <a:latin typeface="ScalaOT" charset="0"/>
                <a:ea typeface="ScalaOT" charset="0"/>
                <a:cs typeface="ScalaOT" charset="0"/>
              </a:defRPr>
            </a:lvl1pPr>
          </a:lstStyle>
          <a:p>
            <a:pPr lvl="0"/>
            <a:r>
              <a:rPr lang="en-US"/>
              <a:t>Click to edit Master text styles</a:t>
            </a:r>
          </a:p>
        </p:txBody>
      </p:sp>
    </p:spTree>
    <p:extLst>
      <p:ext uri="{BB962C8B-B14F-4D97-AF65-F5344CB8AC3E}">
        <p14:creationId xmlns:p14="http://schemas.microsoft.com/office/powerpoint/2010/main" val="654837489"/>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36181"/>
            <a:ext cx="7848600" cy="1927225"/>
          </a:xfrm>
        </p:spPr>
        <p:txBody>
          <a:bodyPr anchor="b">
            <a:noAutofit/>
          </a:bodyPr>
          <a:lstStyle>
            <a:lvl1pPr>
              <a:defRPr sz="5400" cap="all" baseline="0">
                <a:solidFill>
                  <a:srgbClr val="3E3D3C"/>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3069780"/>
            <a:ext cx="6400800" cy="1752600"/>
          </a:xfrm>
        </p:spPr>
        <p:txBody>
          <a:bodyPr/>
          <a:lstStyle>
            <a:lvl1pPr marL="0" indent="0" algn="l">
              <a:buNone/>
              <a:defRPr>
                <a:solidFill>
                  <a:srgbClr val="3E3D3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Wednesday, March 29,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2963101"/>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4757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t>Wednesday, March 29,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457200" y="1406704"/>
            <a:ext cx="82296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94806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5"/>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Wednesday, March 29,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3"/>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2473662"/>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Wednesday, March 29,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0797342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Wednesday, March 29, 2017</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04911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t>Wednesday, March 29, 2017</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757767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216846-9048-4063-ADBD-8EAC05109001}" type="datetime1">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89D51-CAF5-4EBD-817A-C7E974A45644}" type="slidenum">
              <a:rPr lang="en-US" smtClean="0"/>
              <a:t>‹#›</a:t>
            </a:fld>
            <a:endParaRPr lang="en-US"/>
          </a:p>
        </p:txBody>
      </p:sp>
      <p:cxnSp>
        <p:nvCxnSpPr>
          <p:cNvPr id="7" name="Straight Connector 6"/>
          <p:cNvCxnSpPr/>
          <p:nvPr/>
        </p:nvCxnSpPr>
        <p:spPr>
          <a:xfrm>
            <a:off x="457200" y="1293970"/>
            <a:ext cx="82296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8142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Wednesday, March 29, 2017</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12127826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Wednesday, March 29,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05368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Wednesday, March 29,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0702383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t>Wednesday, March 29,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9658157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Wednesday, March 29,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17834188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41034" y="274638"/>
            <a:ext cx="6779942" cy="1143000"/>
          </a:xfrm>
          <a:prstGeom prst="rect">
            <a:avLst/>
          </a:prstGeom>
        </p:spPr>
        <p:txBody>
          <a:bodyPr/>
          <a:lstStyle>
            <a:lvl1pPr>
              <a:defRPr sz="3600">
                <a:solidFill>
                  <a:schemeClr val="bg1"/>
                </a:solidFill>
                <a:latin typeface="ScalaSansLF-Regular" pitchFamily="2" charset="0"/>
              </a:defRPr>
            </a:lvl1pPr>
          </a:lstStyle>
          <a:p>
            <a:r>
              <a:rPr lang="en-US"/>
              <a:t>Click to edit Master title style</a:t>
            </a:r>
            <a:endParaRPr lang="en-US" dirty="0"/>
          </a:p>
        </p:txBody>
      </p:sp>
      <p:sp>
        <p:nvSpPr>
          <p:cNvPr id="3" name="Text Placeholder 2"/>
          <p:cNvSpPr>
            <a:spLocks noGrp="1"/>
          </p:cNvSpPr>
          <p:nvPr>
            <p:ph type="body" sz="half" idx="1"/>
          </p:nvPr>
        </p:nvSpPr>
        <p:spPr>
          <a:xfrm>
            <a:off x="519113" y="1533525"/>
            <a:ext cx="4000500" cy="3992563"/>
          </a:xfrm>
          <a:prstGeom prst="rect">
            <a:avLst/>
          </a:prstGeom>
        </p:spPr>
        <p:txBody>
          <a:bodyPr/>
          <a:lstStyle>
            <a:lvl1pPr>
              <a:defRPr>
                <a:solidFill>
                  <a:schemeClr val="bg1"/>
                </a:solidFill>
                <a:latin typeface="ScalaSansLF-Regular" pitchFamily="2" charset="0"/>
              </a:defRPr>
            </a:lvl1pPr>
            <a:lvl2pPr>
              <a:defRPr>
                <a:solidFill>
                  <a:schemeClr val="bg1"/>
                </a:solidFill>
                <a:latin typeface="ScalaSansLF-Regular" pitchFamily="2" charset="0"/>
              </a:defRPr>
            </a:lvl2pPr>
            <a:lvl3pPr>
              <a:defRPr>
                <a:solidFill>
                  <a:schemeClr val="bg1"/>
                </a:solidFill>
                <a:latin typeface="ScalaSansLF-Regular" pitchFamily="2" charset="0"/>
              </a:defRPr>
            </a:lvl3pPr>
            <a:lvl4pPr>
              <a:defRPr>
                <a:solidFill>
                  <a:schemeClr val="bg1"/>
                </a:solidFill>
                <a:latin typeface="ScalaSansLF-Regular" pitchFamily="2" charset="0"/>
              </a:defRPr>
            </a:lvl4pPr>
            <a:lvl5pPr>
              <a:defRPr>
                <a:solidFill>
                  <a:schemeClr val="bg1"/>
                </a:solidFill>
                <a:latin typeface="ScalaSansLF-Regular"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72013" y="1533525"/>
            <a:ext cx="4000500" cy="3992563"/>
          </a:xfrm>
          <a:prstGeom prst="rect">
            <a:avLst/>
          </a:prstGeom>
        </p:spPr>
        <p:txBody>
          <a:bodyPr/>
          <a:lstStyle>
            <a:lvl1pPr>
              <a:defRPr>
                <a:solidFill>
                  <a:schemeClr val="bg1"/>
                </a:solidFill>
                <a:latin typeface="ScalaSansLF-Regular" pitchFamily="2" charset="0"/>
              </a:defRPr>
            </a:lvl1pPr>
            <a:lvl2pPr>
              <a:defRPr>
                <a:solidFill>
                  <a:schemeClr val="bg1"/>
                </a:solidFill>
                <a:latin typeface="ScalaSansLF-Regular" pitchFamily="2" charset="0"/>
              </a:defRPr>
            </a:lvl2pPr>
            <a:lvl3pPr>
              <a:defRPr>
                <a:solidFill>
                  <a:schemeClr val="bg1"/>
                </a:solidFill>
                <a:latin typeface="ScalaSansLF-Regular" pitchFamily="2" charset="0"/>
              </a:defRPr>
            </a:lvl3pPr>
            <a:lvl4pPr>
              <a:defRPr>
                <a:solidFill>
                  <a:schemeClr val="bg1"/>
                </a:solidFill>
                <a:latin typeface="ScalaSansLF-Regular" pitchFamily="2" charset="0"/>
              </a:defRPr>
            </a:lvl4pPr>
            <a:lvl5pPr>
              <a:defRPr>
                <a:solidFill>
                  <a:schemeClr val="bg1"/>
                </a:solidFill>
                <a:latin typeface="ScalaSansLF-Regular"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3"/>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Rectangle 4"/>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7" name="Rectangle 5"/>
          <p:cNvSpPr>
            <a:spLocks noGrp="1" noChangeArrowheads="1"/>
          </p:cNvSpPr>
          <p:nvPr>
            <p:ph type="sldNum" sz="quarter" idx="12"/>
          </p:nvPr>
        </p:nvSpPr>
        <p:spPr>
          <a:ln/>
        </p:spPr>
        <p:txBody>
          <a:bodyPr/>
          <a:lstStyle>
            <a:lvl1pPr>
              <a:defRPr/>
            </a:lvl1pPr>
          </a:lstStyle>
          <a:p>
            <a:pPr>
              <a:defRPr/>
            </a:pPr>
            <a:fld id="{9035FF7D-CD67-47BE-92C4-30E33F3FAE6F}" type="slidenum">
              <a:rPr lang="en-US"/>
              <a:pPr>
                <a:defRPr/>
              </a:pPr>
              <a:t>‹#›</a:t>
            </a:fld>
            <a:endParaRPr lang="en-US"/>
          </a:p>
        </p:txBody>
      </p:sp>
    </p:spTree>
    <p:extLst>
      <p:ext uri="{BB962C8B-B14F-4D97-AF65-F5344CB8AC3E}">
        <p14:creationId xmlns:p14="http://schemas.microsoft.com/office/powerpoint/2010/main" val="1490863368"/>
      </p:ext>
    </p:extLst>
  </p:cSld>
  <p:clrMapOvr>
    <a:masterClrMapping/>
  </p:clrMapOvr>
  <p:transition spd="med">
    <p:zo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ext only - 2 column">
    <p:spTree>
      <p:nvGrpSpPr>
        <p:cNvPr id="1" name=""/>
        <p:cNvGrpSpPr/>
        <p:nvPr/>
      </p:nvGrpSpPr>
      <p:grpSpPr>
        <a:xfrm>
          <a:off x="0" y="0"/>
          <a:ext cx="0" cy="0"/>
          <a:chOff x="0" y="0"/>
          <a:chExt cx="0" cy="0"/>
        </a:xfrm>
      </p:grpSpPr>
      <p:sp>
        <p:nvSpPr>
          <p:cNvPr id="4" name="Title 3"/>
          <p:cNvSpPr>
            <a:spLocks noGrp="1"/>
          </p:cNvSpPr>
          <p:nvPr>
            <p:ph type="title"/>
          </p:nvPr>
        </p:nvSpPr>
        <p:spPr>
          <a:xfrm>
            <a:off x="457200" y="571747"/>
            <a:ext cx="8229600" cy="427619"/>
          </a:xfrm>
          <a:prstGeom prst="rect">
            <a:avLst/>
          </a:prstGeom>
        </p:spPr>
        <p:txBody>
          <a:bodyPr vert="horz"/>
          <a:lstStyle>
            <a:lvl1pPr>
              <a:defRPr sz="3200" b="1" i="0" spc="0">
                <a:solidFill>
                  <a:srgbClr val="34383C"/>
                </a:solidFill>
                <a:latin typeface="Scala OT" charset="0"/>
                <a:ea typeface="Scala OT" charset="0"/>
                <a:cs typeface="Scala OT" charset="0"/>
              </a:defRPr>
            </a:lvl1pPr>
          </a:lstStyle>
          <a:p>
            <a:r>
              <a:rPr lang="en-US"/>
              <a:t>Click to edit Master title style</a:t>
            </a:r>
            <a:endParaRPr lang="en-US" dirty="0"/>
          </a:p>
        </p:txBody>
      </p:sp>
      <p:sp>
        <p:nvSpPr>
          <p:cNvPr id="7" name="Text Placeholder 2"/>
          <p:cNvSpPr>
            <a:spLocks noGrp="1"/>
          </p:cNvSpPr>
          <p:nvPr>
            <p:ph type="body" sz="quarter" idx="10"/>
          </p:nvPr>
        </p:nvSpPr>
        <p:spPr>
          <a:xfrm>
            <a:off x="457201" y="1737894"/>
            <a:ext cx="8229600" cy="3649580"/>
          </a:xfrm>
          <a:prstGeom prst="rect">
            <a:avLst/>
          </a:prstGeom>
        </p:spPr>
        <p:txBody>
          <a:bodyPr vert="horz" numCol="2"/>
          <a:lstStyle>
            <a:lvl1pPr>
              <a:defRPr sz="1600" b="0" i="0">
                <a:solidFill>
                  <a:srgbClr val="34383C"/>
                </a:solidFill>
                <a:latin typeface="ScalaSansOT" charset="0"/>
                <a:ea typeface="ScalaSansOT" charset="0"/>
                <a:cs typeface="ScalaSansOT" charset="0"/>
              </a:defRPr>
            </a:lvl1pPr>
            <a:lvl2pPr>
              <a:defRPr sz="1600" b="0" i="0">
                <a:solidFill>
                  <a:srgbClr val="34383C"/>
                </a:solidFill>
                <a:latin typeface="ScalaSansOT" charset="0"/>
                <a:ea typeface="ScalaSansOT" charset="0"/>
                <a:cs typeface="ScalaSansOT" charset="0"/>
              </a:defRPr>
            </a:lvl2pPr>
            <a:lvl3pPr>
              <a:defRPr sz="1600" b="0" i="0">
                <a:solidFill>
                  <a:srgbClr val="34383C"/>
                </a:solidFill>
                <a:latin typeface="ScalaSansOT" charset="0"/>
                <a:ea typeface="ScalaSansOT" charset="0"/>
                <a:cs typeface="ScalaSansOT" charset="0"/>
              </a:defRPr>
            </a:lvl3pPr>
            <a:lvl4pPr>
              <a:defRPr sz="1600" b="0" i="0">
                <a:solidFill>
                  <a:srgbClr val="34383C"/>
                </a:solidFill>
                <a:latin typeface="ScalaSansOT" charset="0"/>
                <a:ea typeface="ScalaSansOT" charset="0"/>
                <a:cs typeface="ScalaSansOT" charset="0"/>
              </a:defRPr>
            </a:lvl4pPr>
            <a:lvl5pPr>
              <a:defRPr sz="1600" b="0" i="0">
                <a:solidFill>
                  <a:srgbClr val="34383C"/>
                </a:solidFill>
                <a:latin typeface="ScalaSansOT" charset="0"/>
                <a:ea typeface="ScalaSansOT" charset="0"/>
                <a:cs typeface="ScalaSansO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p:cNvSpPr>
            <a:spLocks noGrp="1"/>
          </p:cNvSpPr>
          <p:nvPr>
            <p:ph type="body" sz="quarter" idx="11"/>
          </p:nvPr>
        </p:nvSpPr>
        <p:spPr>
          <a:xfrm>
            <a:off x="457200" y="1106827"/>
            <a:ext cx="8229600" cy="316163"/>
          </a:xfrm>
          <a:prstGeom prst="rect">
            <a:avLst/>
          </a:prstGeom>
        </p:spPr>
        <p:txBody>
          <a:bodyPr vert="horz"/>
          <a:lstStyle>
            <a:lvl1pPr marL="0" indent="0">
              <a:buNone/>
              <a:defRPr sz="1800" b="0" i="0">
                <a:solidFill>
                  <a:srgbClr val="34383C"/>
                </a:solidFill>
                <a:latin typeface="ScalaOT" charset="0"/>
                <a:ea typeface="ScalaOT" charset="0"/>
                <a:cs typeface="ScalaOT" charset="0"/>
              </a:defRPr>
            </a:lvl1pPr>
          </a:lstStyle>
          <a:p>
            <a:pPr lvl="0"/>
            <a:r>
              <a:rPr lang="en-US"/>
              <a:t>Click to edit Master text styles</a:t>
            </a:r>
          </a:p>
        </p:txBody>
      </p:sp>
    </p:spTree>
    <p:extLst>
      <p:ext uri="{BB962C8B-B14F-4D97-AF65-F5344CB8AC3E}">
        <p14:creationId xmlns:p14="http://schemas.microsoft.com/office/powerpoint/2010/main" val="1014327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36181"/>
            <a:ext cx="7848600" cy="1927225"/>
          </a:xfrm>
        </p:spPr>
        <p:txBody>
          <a:bodyPr anchor="b">
            <a:noAutofit/>
          </a:bodyPr>
          <a:lstStyle>
            <a:lvl1pPr>
              <a:defRPr sz="5400" cap="all" baseline="0">
                <a:solidFill>
                  <a:srgbClr val="3E3D3C"/>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3069780"/>
            <a:ext cx="6400800" cy="1752600"/>
          </a:xfrm>
        </p:spPr>
        <p:txBody>
          <a:bodyPr/>
          <a:lstStyle>
            <a:lvl1pPr marL="0" indent="0" algn="l">
              <a:buNone/>
              <a:defRPr>
                <a:solidFill>
                  <a:srgbClr val="3E3D3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BA1D616-5B29-47EA-9E4B-9A8D73D85819}" type="datetime1">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89D51-CAF5-4EBD-817A-C7E974A45644}" type="slidenum">
              <a:rPr lang="en-US" smtClean="0"/>
              <a:t>‹#›</a:t>
            </a:fld>
            <a:endParaRPr lang="en-US"/>
          </a:p>
        </p:txBody>
      </p:sp>
      <p:cxnSp>
        <p:nvCxnSpPr>
          <p:cNvPr id="8" name="Straight Connector 7"/>
          <p:cNvCxnSpPr/>
          <p:nvPr/>
        </p:nvCxnSpPr>
        <p:spPr>
          <a:xfrm>
            <a:off x="685800" y="2963101"/>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13671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216846-9048-4063-ADBD-8EAC05109001}" type="datetime1">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89D51-CAF5-4EBD-817A-C7E974A45644}" type="slidenum">
              <a:rPr lang="en-US" smtClean="0"/>
              <a:t>‹#›</a:t>
            </a:fld>
            <a:endParaRPr lang="en-US"/>
          </a:p>
        </p:txBody>
      </p:sp>
      <p:cxnSp>
        <p:nvCxnSpPr>
          <p:cNvPr id="7" name="Straight Connector 6"/>
          <p:cNvCxnSpPr/>
          <p:nvPr/>
        </p:nvCxnSpPr>
        <p:spPr>
          <a:xfrm>
            <a:off x="457200" y="1293970"/>
            <a:ext cx="82296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27635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5"/>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317588-FD32-46DD-91E5-A0326641897B}" type="datetime1">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89D51-CAF5-4EBD-817A-C7E974A45644}" type="slidenum">
              <a:rPr lang="en-US" smtClean="0"/>
              <a:t>‹#›</a:t>
            </a:fld>
            <a:endParaRPr lang="en-US"/>
          </a:p>
        </p:txBody>
      </p:sp>
      <p:cxnSp>
        <p:nvCxnSpPr>
          <p:cNvPr id="7" name="Straight Connector 6"/>
          <p:cNvCxnSpPr/>
          <p:nvPr/>
        </p:nvCxnSpPr>
        <p:spPr>
          <a:xfrm>
            <a:off x="731520" y="4599433"/>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6074158"/>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5"/>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317588-FD32-46DD-91E5-A0326641897B}" type="datetime1">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89D51-CAF5-4EBD-817A-C7E974A45644}" type="slidenum">
              <a:rPr lang="en-US" smtClean="0"/>
              <a:t>‹#›</a:t>
            </a:fld>
            <a:endParaRPr lang="en-US"/>
          </a:p>
        </p:txBody>
      </p:sp>
      <p:cxnSp>
        <p:nvCxnSpPr>
          <p:cNvPr id="7" name="Straight Connector 6"/>
          <p:cNvCxnSpPr/>
          <p:nvPr/>
        </p:nvCxnSpPr>
        <p:spPr>
          <a:xfrm>
            <a:off x="731520" y="4599433"/>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3427091"/>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3D30D1-AAC4-4921-8E76-7CF9E408051E}" type="datetime1">
              <a:rPr lang="en-US" smtClean="0"/>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11699250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68B746-D790-49F5-A5A2-354B8D85781F}" type="datetime1">
              <a:rPr lang="en-US" smtClean="0"/>
              <a:t>3/29/2017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A89D51-CAF5-4EBD-817A-C7E974A45644}"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04467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DA8105-C90C-4256-AB53-6D70DF3BA38A}" type="datetime1">
              <a:rPr lang="en-US" smtClean="0"/>
              <a:t>3/29/2017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11321320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BE7762-C6A5-4D55-B355-A2F763F78F9B}" type="datetime1">
              <a:rPr lang="en-US" smtClean="0"/>
              <a:t>3/29/2017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10389914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2922CB-8DFE-4E50-ADDB-EEB06C1F774D}" type="datetime1">
              <a:rPr lang="en-US" smtClean="0"/>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89D51-CAF5-4EBD-817A-C7E974A45644}"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95647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C8E2A7-744B-4BEC-AB7E-31DE26434D87}" type="datetime1">
              <a:rPr lang="en-US" smtClean="0"/>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140490021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D6BB9E-38EC-4848-917B-957DE01BE519}" type="datetime1">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57524835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046331-012E-4100-9ECF-345FE6B01E50}" type="datetime1">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22770688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41034" y="274638"/>
            <a:ext cx="6779942" cy="1143000"/>
          </a:xfrm>
          <a:prstGeom prst="rect">
            <a:avLst/>
          </a:prstGeom>
        </p:spPr>
        <p:txBody>
          <a:bodyPr/>
          <a:lstStyle>
            <a:lvl1pPr>
              <a:defRPr sz="3600">
                <a:solidFill>
                  <a:schemeClr val="bg1"/>
                </a:solidFill>
                <a:latin typeface="ScalaSansLF-Regular" pitchFamily="2" charset="0"/>
              </a:defRPr>
            </a:lvl1pPr>
          </a:lstStyle>
          <a:p>
            <a:r>
              <a:rPr lang="en-US"/>
              <a:t>Click to edit Master title style</a:t>
            </a:r>
            <a:endParaRPr lang="en-US" dirty="0"/>
          </a:p>
        </p:txBody>
      </p:sp>
      <p:sp>
        <p:nvSpPr>
          <p:cNvPr id="3" name="Text Placeholder 2"/>
          <p:cNvSpPr>
            <a:spLocks noGrp="1"/>
          </p:cNvSpPr>
          <p:nvPr>
            <p:ph type="body" sz="half" idx="1"/>
          </p:nvPr>
        </p:nvSpPr>
        <p:spPr>
          <a:xfrm>
            <a:off x="519113" y="1533525"/>
            <a:ext cx="4000500" cy="3992563"/>
          </a:xfrm>
          <a:prstGeom prst="rect">
            <a:avLst/>
          </a:prstGeom>
        </p:spPr>
        <p:txBody>
          <a:bodyPr/>
          <a:lstStyle>
            <a:lvl1pPr>
              <a:defRPr>
                <a:solidFill>
                  <a:schemeClr val="bg1"/>
                </a:solidFill>
                <a:latin typeface="ScalaSansLF-Regular" pitchFamily="2" charset="0"/>
              </a:defRPr>
            </a:lvl1pPr>
            <a:lvl2pPr>
              <a:defRPr>
                <a:solidFill>
                  <a:schemeClr val="bg1"/>
                </a:solidFill>
                <a:latin typeface="ScalaSansLF-Regular" pitchFamily="2" charset="0"/>
              </a:defRPr>
            </a:lvl2pPr>
            <a:lvl3pPr>
              <a:defRPr>
                <a:solidFill>
                  <a:schemeClr val="bg1"/>
                </a:solidFill>
                <a:latin typeface="ScalaSansLF-Regular" pitchFamily="2" charset="0"/>
              </a:defRPr>
            </a:lvl3pPr>
            <a:lvl4pPr>
              <a:defRPr>
                <a:solidFill>
                  <a:schemeClr val="bg1"/>
                </a:solidFill>
                <a:latin typeface="ScalaSansLF-Regular" pitchFamily="2" charset="0"/>
              </a:defRPr>
            </a:lvl4pPr>
            <a:lvl5pPr>
              <a:defRPr>
                <a:solidFill>
                  <a:schemeClr val="bg1"/>
                </a:solidFill>
                <a:latin typeface="ScalaSansLF-Regular"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72013" y="1533525"/>
            <a:ext cx="4000500" cy="3992563"/>
          </a:xfrm>
          <a:prstGeom prst="rect">
            <a:avLst/>
          </a:prstGeom>
        </p:spPr>
        <p:txBody>
          <a:bodyPr/>
          <a:lstStyle>
            <a:lvl1pPr>
              <a:defRPr>
                <a:solidFill>
                  <a:schemeClr val="bg1"/>
                </a:solidFill>
                <a:latin typeface="ScalaSansLF-Regular" pitchFamily="2" charset="0"/>
              </a:defRPr>
            </a:lvl1pPr>
            <a:lvl2pPr>
              <a:defRPr>
                <a:solidFill>
                  <a:schemeClr val="bg1"/>
                </a:solidFill>
                <a:latin typeface="ScalaSansLF-Regular" pitchFamily="2" charset="0"/>
              </a:defRPr>
            </a:lvl2pPr>
            <a:lvl3pPr>
              <a:defRPr>
                <a:solidFill>
                  <a:schemeClr val="bg1"/>
                </a:solidFill>
                <a:latin typeface="ScalaSansLF-Regular" pitchFamily="2" charset="0"/>
              </a:defRPr>
            </a:lvl3pPr>
            <a:lvl4pPr>
              <a:defRPr>
                <a:solidFill>
                  <a:schemeClr val="bg1"/>
                </a:solidFill>
                <a:latin typeface="ScalaSansLF-Regular" pitchFamily="2" charset="0"/>
              </a:defRPr>
            </a:lvl4pPr>
            <a:lvl5pPr>
              <a:defRPr>
                <a:solidFill>
                  <a:schemeClr val="bg1"/>
                </a:solidFill>
                <a:latin typeface="ScalaSansLF-Regular"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3"/>
          <p:cNvSpPr>
            <a:spLocks noGrp="1" noChangeArrowheads="1"/>
          </p:cNvSpPr>
          <p:nvPr>
            <p:ph type="dt" sz="half" idx="10"/>
          </p:nvPr>
        </p:nvSpPr>
        <p:spPr>
          <a:xfrm>
            <a:off x="457200" y="6245225"/>
            <a:ext cx="2133600" cy="476250"/>
          </a:xfrm>
          <a:prstGeom prst="rect">
            <a:avLst/>
          </a:prstGeom>
          <a:ln/>
        </p:spPr>
        <p:txBody>
          <a:bodyPr/>
          <a:lstStyle>
            <a:lvl1pPr>
              <a:defRPr/>
            </a:lvl1pPr>
          </a:lstStyle>
          <a:p>
            <a:fld id="{EAED834A-B3B4-48B6-B5E2-B149BAC53504}" type="datetime1">
              <a:rPr lang="en-US" smtClean="0"/>
              <a:t>3/29/2017</a:t>
            </a:fld>
            <a:endParaRPr lang="en-US"/>
          </a:p>
        </p:txBody>
      </p:sp>
      <p:sp>
        <p:nvSpPr>
          <p:cNvPr id="6" name="Rectangle 4"/>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endParaRPr lang="en-US"/>
          </a:p>
        </p:txBody>
      </p:sp>
      <p:sp>
        <p:nvSpPr>
          <p:cNvPr id="7" name="Rectangle 5"/>
          <p:cNvSpPr>
            <a:spLocks noGrp="1" noChangeArrowheads="1"/>
          </p:cNvSpPr>
          <p:nvPr>
            <p:ph type="sldNum" sz="quarter" idx="12"/>
          </p:nvPr>
        </p:nvSpPr>
        <p:spPr>
          <a:ln/>
        </p:spPr>
        <p:txBody>
          <a:bodyPr/>
          <a:lstStyle>
            <a:lvl1pPr>
              <a:defRPr/>
            </a:lvl1pPr>
          </a:lstStyle>
          <a:p>
            <a:fld id="{7EA89D51-CAF5-4EBD-817A-C7E974A45644}" type="slidenum">
              <a:rPr lang="en-US" smtClean="0"/>
              <a:t>‹#›</a:t>
            </a:fld>
            <a:endParaRPr lang="en-US"/>
          </a:p>
        </p:txBody>
      </p:sp>
    </p:spTree>
    <p:extLst>
      <p:ext uri="{BB962C8B-B14F-4D97-AF65-F5344CB8AC3E}">
        <p14:creationId xmlns:p14="http://schemas.microsoft.com/office/powerpoint/2010/main" val="253740434"/>
      </p:ext>
    </p:extLst>
  </p:cSld>
  <p:clrMapOvr>
    <a:masterClrMapping/>
  </p:clrMapOvr>
  <p:transition spd="med">
    <p:zoom/>
  </p:transition>
  <p:hf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p:cSld name="text only - 2 column">
    <p:spTree>
      <p:nvGrpSpPr>
        <p:cNvPr id="1" name=""/>
        <p:cNvGrpSpPr/>
        <p:nvPr/>
      </p:nvGrpSpPr>
      <p:grpSpPr>
        <a:xfrm>
          <a:off x="0" y="0"/>
          <a:ext cx="0" cy="0"/>
          <a:chOff x="0" y="0"/>
          <a:chExt cx="0" cy="0"/>
        </a:xfrm>
      </p:grpSpPr>
      <p:sp>
        <p:nvSpPr>
          <p:cNvPr id="4" name="Title 3"/>
          <p:cNvSpPr>
            <a:spLocks noGrp="1"/>
          </p:cNvSpPr>
          <p:nvPr>
            <p:ph type="title"/>
          </p:nvPr>
        </p:nvSpPr>
        <p:spPr>
          <a:xfrm>
            <a:off x="457200" y="571747"/>
            <a:ext cx="8229600" cy="427619"/>
          </a:xfrm>
          <a:prstGeom prst="rect">
            <a:avLst/>
          </a:prstGeom>
        </p:spPr>
        <p:txBody>
          <a:bodyPr vert="horz"/>
          <a:lstStyle>
            <a:lvl1pPr>
              <a:defRPr sz="3200" b="1" i="0" spc="0">
                <a:solidFill>
                  <a:srgbClr val="34383C"/>
                </a:solidFill>
                <a:latin typeface="Scala OT" charset="0"/>
                <a:ea typeface="Scala OT" charset="0"/>
                <a:cs typeface="Scala OT" charset="0"/>
              </a:defRPr>
            </a:lvl1pPr>
          </a:lstStyle>
          <a:p>
            <a:r>
              <a:rPr lang="en-US"/>
              <a:t>Click to edit Master title style</a:t>
            </a:r>
            <a:endParaRPr lang="en-US" dirty="0"/>
          </a:p>
        </p:txBody>
      </p:sp>
      <p:sp>
        <p:nvSpPr>
          <p:cNvPr id="7" name="Text Placeholder 2"/>
          <p:cNvSpPr>
            <a:spLocks noGrp="1"/>
          </p:cNvSpPr>
          <p:nvPr>
            <p:ph type="body" sz="quarter" idx="10"/>
          </p:nvPr>
        </p:nvSpPr>
        <p:spPr>
          <a:xfrm>
            <a:off x="457201" y="1737894"/>
            <a:ext cx="8229600" cy="3649580"/>
          </a:xfrm>
          <a:prstGeom prst="rect">
            <a:avLst/>
          </a:prstGeom>
        </p:spPr>
        <p:txBody>
          <a:bodyPr vert="horz" numCol="2"/>
          <a:lstStyle>
            <a:lvl1pPr>
              <a:defRPr sz="1600" b="0" i="0">
                <a:solidFill>
                  <a:srgbClr val="34383C"/>
                </a:solidFill>
                <a:latin typeface="ScalaSansOT" charset="0"/>
                <a:ea typeface="ScalaSansOT" charset="0"/>
                <a:cs typeface="ScalaSansOT" charset="0"/>
              </a:defRPr>
            </a:lvl1pPr>
            <a:lvl2pPr>
              <a:defRPr sz="1600" b="0" i="0">
                <a:solidFill>
                  <a:srgbClr val="34383C"/>
                </a:solidFill>
                <a:latin typeface="ScalaSansOT" charset="0"/>
                <a:ea typeface="ScalaSansOT" charset="0"/>
                <a:cs typeface="ScalaSansOT" charset="0"/>
              </a:defRPr>
            </a:lvl2pPr>
            <a:lvl3pPr>
              <a:defRPr sz="1600" b="0" i="0">
                <a:solidFill>
                  <a:srgbClr val="34383C"/>
                </a:solidFill>
                <a:latin typeface="ScalaSansOT" charset="0"/>
                <a:ea typeface="ScalaSansOT" charset="0"/>
                <a:cs typeface="ScalaSansOT" charset="0"/>
              </a:defRPr>
            </a:lvl3pPr>
            <a:lvl4pPr>
              <a:defRPr sz="1600" b="0" i="0">
                <a:solidFill>
                  <a:srgbClr val="34383C"/>
                </a:solidFill>
                <a:latin typeface="ScalaSansOT" charset="0"/>
                <a:ea typeface="ScalaSansOT" charset="0"/>
                <a:cs typeface="ScalaSansOT" charset="0"/>
              </a:defRPr>
            </a:lvl4pPr>
            <a:lvl5pPr>
              <a:defRPr sz="1600" b="0" i="0">
                <a:solidFill>
                  <a:srgbClr val="34383C"/>
                </a:solidFill>
                <a:latin typeface="ScalaSansOT" charset="0"/>
                <a:ea typeface="ScalaSansOT" charset="0"/>
                <a:cs typeface="ScalaSansO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p:cNvSpPr>
            <a:spLocks noGrp="1"/>
          </p:cNvSpPr>
          <p:nvPr>
            <p:ph type="body" sz="quarter" idx="11"/>
          </p:nvPr>
        </p:nvSpPr>
        <p:spPr>
          <a:xfrm>
            <a:off x="457200" y="1106827"/>
            <a:ext cx="8229600" cy="316163"/>
          </a:xfrm>
          <a:prstGeom prst="rect">
            <a:avLst/>
          </a:prstGeom>
        </p:spPr>
        <p:txBody>
          <a:bodyPr vert="horz"/>
          <a:lstStyle>
            <a:lvl1pPr marL="0" indent="0">
              <a:buNone/>
              <a:defRPr sz="1800" b="0" i="0">
                <a:solidFill>
                  <a:srgbClr val="34383C"/>
                </a:solidFill>
                <a:latin typeface="ScalaOT" charset="0"/>
                <a:ea typeface="ScalaOT" charset="0"/>
                <a:cs typeface="ScalaOT" charset="0"/>
              </a:defRPr>
            </a:lvl1pPr>
          </a:lstStyle>
          <a:p>
            <a:pPr lvl="0"/>
            <a:r>
              <a:rPr lang="en-US"/>
              <a:t>Click to edit Master text styles</a:t>
            </a:r>
          </a:p>
        </p:txBody>
      </p:sp>
    </p:spTree>
    <p:extLst>
      <p:ext uri="{BB962C8B-B14F-4D97-AF65-F5344CB8AC3E}">
        <p14:creationId xmlns:p14="http://schemas.microsoft.com/office/powerpoint/2010/main" val="1860434943"/>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3D30D1-AAC4-4921-8E76-7CF9E408051E}" type="datetime1">
              <a:rPr lang="en-US" smtClean="0"/>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61492467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36181"/>
            <a:ext cx="7848600" cy="1927225"/>
          </a:xfrm>
        </p:spPr>
        <p:txBody>
          <a:bodyPr anchor="b">
            <a:noAutofit/>
          </a:bodyPr>
          <a:lstStyle>
            <a:lvl1pPr>
              <a:defRPr sz="5400" cap="all" baseline="0">
                <a:solidFill>
                  <a:srgbClr val="3E3D3C"/>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3069780"/>
            <a:ext cx="6400800" cy="1752600"/>
          </a:xfrm>
        </p:spPr>
        <p:txBody>
          <a:bodyPr/>
          <a:lstStyle>
            <a:lvl1pPr marL="0" indent="0" algn="l">
              <a:buNone/>
              <a:defRPr>
                <a:solidFill>
                  <a:srgbClr val="3E3D3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Wednesday, March 29,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2963101"/>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995424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t>Wednesday, March 29,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457200" y="1406704"/>
            <a:ext cx="822960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475887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5"/>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Wednesday, March 29,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3"/>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075890"/>
      </p:ext>
    </p:extLst>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Wednesday, March 29,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07699574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Wednesday, March 29, 2017</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075380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t>Wednesday, March 29, 2017</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190149878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Wednesday, March 29, 2017</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178589487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Wednesday, March 29,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21319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Wednesday, March 29,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125021895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t>Wednesday, March 29,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1450041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68B746-D790-49F5-A5A2-354B8D85781F}" type="datetime1">
              <a:rPr lang="en-US" smtClean="0"/>
              <a:t>3/29/2017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A89D51-CAF5-4EBD-817A-C7E974A45644}"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777058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Wednesday, March 29,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120583749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41034" y="274638"/>
            <a:ext cx="6779942" cy="1143000"/>
          </a:xfrm>
          <a:prstGeom prst="rect">
            <a:avLst/>
          </a:prstGeom>
        </p:spPr>
        <p:txBody>
          <a:bodyPr/>
          <a:lstStyle>
            <a:lvl1pPr>
              <a:defRPr sz="3600">
                <a:solidFill>
                  <a:schemeClr val="bg1"/>
                </a:solidFill>
                <a:latin typeface="ScalaSansLF-Regular" pitchFamily="2" charset="0"/>
              </a:defRPr>
            </a:lvl1pPr>
          </a:lstStyle>
          <a:p>
            <a:r>
              <a:rPr lang="en-US"/>
              <a:t>Click to edit Master title style</a:t>
            </a:r>
            <a:endParaRPr lang="en-US" dirty="0"/>
          </a:p>
        </p:txBody>
      </p:sp>
      <p:sp>
        <p:nvSpPr>
          <p:cNvPr id="3" name="Text Placeholder 2"/>
          <p:cNvSpPr>
            <a:spLocks noGrp="1"/>
          </p:cNvSpPr>
          <p:nvPr>
            <p:ph type="body" sz="half" idx="1"/>
          </p:nvPr>
        </p:nvSpPr>
        <p:spPr>
          <a:xfrm>
            <a:off x="519113" y="1533525"/>
            <a:ext cx="4000500" cy="3992563"/>
          </a:xfrm>
          <a:prstGeom prst="rect">
            <a:avLst/>
          </a:prstGeom>
        </p:spPr>
        <p:txBody>
          <a:bodyPr/>
          <a:lstStyle>
            <a:lvl1pPr>
              <a:defRPr>
                <a:solidFill>
                  <a:schemeClr val="bg1"/>
                </a:solidFill>
                <a:latin typeface="ScalaSansLF-Regular" pitchFamily="2" charset="0"/>
              </a:defRPr>
            </a:lvl1pPr>
            <a:lvl2pPr>
              <a:defRPr>
                <a:solidFill>
                  <a:schemeClr val="bg1"/>
                </a:solidFill>
                <a:latin typeface="ScalaSansLF-Regular" pitchFamily="2" charset="0"/>
              </a:defRPr>
            </a:lvl2pPr>
            <a:lvl3pPr>
              <a:defRPr>
                <a:solidFill>
                  <a:schemeClr val="bg1"/>
                </a:solidFill>
                <a:latin typeface="ScalaSansLF-Regular" pitchFamily="2" charset="0"/>
              </a:defRPr>
            </a:lvl3pPr>
            <a:lvl4pPr>
              <a:defRPr>
                <a:solidFill>
                  <a:schemeClr val="bg1"/>
                </a:solidFill>
                <a:latin typeface="ScalaSansLF-Regular" pitchFamily="2" charset="0"/>
              </a:defRPr>
            </a:lvl4pPr>
            <a:lvl5pPr>
              <a:defRPr>
                <a:solidFill>
                  <a:schemeClr val="bg1"/>
                </a:solidFill>
                <a:latin typeface="ScalaSansLF-Regular"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72013" y="1533525"/>
            <a:ext cx="4000500" cy="3992563"/>
          </a:xfrm>
          <a:prstGeom prst="rect">
            <a:avLst/>
          </a:prstGeom>
        </p:spPr>
        <p:txBody>
          <a:bodyPr/>
          <a:lstStyle>
            <a:lvl1pPr>
              <a:defRPr>
                <a:solidFill>
                  <a:schemeClr val="bg1"/>
                </a:solidFill>
                <a:latin typeface="ScalaSansLF-Regular" pitchFamily="2" charset="0"/>
              </a:defRPr>
            </a:lvl1pPr>
            <a:lvl2pPr>
              <a:defRPr>
                <a:solidFill>
                  <a:schemeClr val="bg1"/>
                </a:solidFill>
                <a:latin typeface="ScalaSansLF-Regular" pitchFamily="2" charset="0"/>
              </a:defRPr>
            </a:lvl2pPr>
            <a:lvl3pPr>
              <a:defRPr>
                <a:solidFill>
                  <a:schemeClr val="bg1"/>
                </a:solidFill>
                <a:latin typeface="ScalaSansLF-Regular" pitchFamily="2" charset="0"/>
              </a:defRPr>
            </a:lvl3pPr>
            <a:lvl4pPr>
              <a:defRPr>
                <a:solidFill>
                  <a:schemeClr val="bg1"/>
                </a:solidFill>
                <a:latin typeface="ScalaSansLF-Regular" pitchFamily="2" charset="0"/>
              </a:defRPr>
            </a:lvl4pPr>
            <a:lvl5pPr>
              <a:defRPr>
                <a:solidFill>
                  <a:schemeClr val="bg1"/>
                </a:solidFill>
                <a:latin typeface="ScalaSansLF-Regular"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3"/>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Rectangle 4"/>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7" name="Rectangle 5"/>
          <p:cNvSpPr>
            <a:spLocks noGrp="1" noChangeArrowheads="1"/>
          </p:cNvSpPr>
          <p:nvPr>
            <p:ph type="sldNum" sz="quarter" idx="12"/>
          </p:nvPr>
        </p:nvSpPr>
        <p:spPr>
          <a:ln/>
        </p:spPr>
        <p:txBody>
          <a:bodyPr/>
          <a:lstStyle>
            <a:lvl1pPr>
              <a:defRPr/>
            </a:lvl1pPr>
          </a:lstStyle>
          <a:p>
            <a:pPr>
              <a:defRPr/>
            </a:pPr>
            <a:fld id="{9035FF7D-CD67-47BE-92C4-30E33F3FAE6F}" type="slidenum">
              <a:rPr lang="en-US"/>
              <a:pPr>
                <a:defRPr/>
              </a:pPr>
              <a:t>‹#›</a:t>
            </a:fld>
            <a:endParaRPr lang="en-US"/>
          </a:p>
        </p:txBody>
      </p:sp>
    </p:spTree>
    <p:extLst>
      <p:ext uri="{BB962C8B-B14F-4D97-AF65-F5344CB8AC3E}">
        <p14:creationId xmlns:p14="http://schemas.microsoft.com/office/powerpoint/2010/main" val="707668954"/>
      </p:ext>
    </p:extLst>
  </p:cSld>
  <p:clrMapOvr>
    <a:masterClrMapping/>
  </p:clrMapOvr>
  <p:transition spd="med">
    <p:zoom/>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text only - 2 column">
    <p:spTree>
      <p:nvGrpSpPr>
        <p:cNvPr id="1" name=""/>
        <p:cNvGrpSpPr/>
        <p:nvPr/>
      </p:nvGrpSpPr>
      <p:grpSpPr>
        <a:xfrm>
          <a:off x="0" y="0"/>
          <a:ext cx="0" cy="0"/>
          <a:chOff x="0" y="0"/>
          <a:chExt cx="0" cy="0"/>
        </a:xfrm>
      </p:grpSpPr>
      <p:sp>
        <p:nvSpPr>
          <p:cNvPr id="4" name="Title 3"/>
          <p:cNvSpPr>
            <a:spLocks noGrp="1"/>
          </p:cNvSpPr>
          <p:nvPr>
            <p:ph type="title"/>
          </p:nvPr>
        </p:nvSpPr>
        <p:spPr>
          <a:xfrm>
            <a:off x="457200" y="571747"/>
            <a:ext cx="8229600" cy="427619"/>
          </a:xfrm>
          <a:prstGeom prst="rect">
            <a:avLst/>
          </a:prstGeom>
        </p:spPr>
        <p:txBody>
          <a:bodyPr vert="horz"/>
          <a:lstStyle>
            <a:lvl1pPr>
              <a:defRPr sz="3200" b="1" i="0" spc="0">
                <a:solidFill>
                  <a:srgbClr val="34383C"/>
                </a:solidFill>
                <a:latin typeface="Scala OT" charset="0"/>
                <a:ea typeface="Scala OT" charset="0"/>
                <a:cs typeface="Scala OT" charset="0"/>
              </a:defRPr>
            </a:lvl1pPr>
          </a:lstStyle>
          <a:p>
            <a:r>
              <a:rPr lang="en-US"/>
              <a:t>Click to edit Master title style</a:t>
            </a:r>
            <a:endParaRPr lang="en-US" dirty="0"/>
          </a:p>
        </p:txBody>
      </p:sp>
      <p:sp>
        <p:nvSpPr>
          <p:cNvPr id="7" name="Text Placeholder 2"/>
          <p:cNvSpPr>
            <a:spLocks noGrp="1"/>
          </p:cNvSpPr>
          <p:nvPr>
            <p:ph type="body" sz="quarter" idx="10"/>
          </p:nvPr>
        </p:nvSpPr>
        <p:spPr>
          <a:xfrm>
            <a:off x="457201" y="1737894"/>
            <a:ext cx="8229600" cy="3649580"/>
          </a:xfrm>
          <a:prstGeom prst="rect">
            <a:avLst/>
          </a:prstGeom>
        </p:spPr>
        <p:txBody>
          <a:bodyPr vert="horz" numCol="2"/>
          <a:lstStyle>
            <a:lvl1pPr>
              <a:defRPr sz="1600" b="0" i="0">
                <a:solidFill>
                  <a:srgbClr val="34383C"/>
                </a:solidFill>
                <a:latin typeface="ScalaSansOT" charset="0"/>
                <a:ea typeface="ScalaSansOT" charset="0"/>
                <a:cs typeface="ScalaSansOT" charset="0"/>
              </a:defRPr>
            </a:lvl1pPr>
            <a:lvl2pPr>
              <a:defRPr sz="1600" b="0" i="0">
                <a:solidFill>
                  <a:srgbClr val="34383C"/>
                </a:solidFill>
                <a:latin typeface="ScalaSansOT" charset="0"/>
                <a:ea typeface="ScalaSansOT" charset="0"/>
                <a:cs typeface="ScalaSansOT" charset="0"/>
              </a:defRPr>
            </a:lvl2pPr>
            <a:lvl3pPr>
              <a:defRPr sz="1600" b="0" i="0">
                <a:solidFill>
                  <a:srgbClr val="34383C"/>
                </a:solidFill>
                <a:latin typeface="ScalaSansOT" charset="0"/>
                <a:ea typeface="ScalaSansOT" charset="0"/>
                <a:cs typeface="ScalaSansOT" charset="0"/>
              </a:defRPr>
            </a:lvl3pPr>
            <a:lvl4pPr>
              <a:defRPr sz="1600" b="0" i="0">
                <a:solidFill>
                  <a:srgbClr val="34383C"/>
                </a:solidFill>
                <a:latin typeface="ScalaSansOT" charset="0"/>
                <a:ea typeface="ScalaSansOT" charset="0"/>
                <a:cs typeface="ScalaSansOT" charset="0"/>
              </a:defRPr>
            </a:lvl4pPr>
            <a:lvl5pPr>
              <a:defRPr sz="1600" b="0" i="0">
                <a:solidFill>
                  <a:srgbClr val="34383C"/>
                </a:solidFill>
                <a:latin typeface="ScalaSansOT" charset="0"/>
                <a:ea typeface="ScalaSansOT" charset="0"/>
                <a:cs typeface="ScalaSansO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p:cNvSpPr>
            <a:spLocks noGrp="1"/>
          </p:cNvSpPr>
          <p:nvPr>
            <p:ph type="body" sz="quarter" idx="11"/>
          </p:nvPr>
        </p:nvSpPr>
        <p:spPr>
          <a:xfrm>
            <a:off x="457200" y="1106827"/>
            <a:ext cx="8229600" cy="316163"/>
          </a:xfrm>
          <a:prstGeom prst="rect">
            <a:avLst/>
          </a:prstGeom>
        </p:spPr>
        <p:txBody>
          <a:bodyPr vert="horz"/>
          <a:lstStyle>
            <a:lvl1pPr marL="0" indent="0">
              <a:buNone/>
              <a:defRPr sz="1800" b="0" i="0">
                <a:solidFill>
                  <a:srgbClr val="34383C"/>
                </a:solidFill>
                <a:latin typeface="ScalaOT" charset="0"/>
                <a:ea typeface="ScalaOT" charset="0"/>
                <a:cs typeface="ScalaOT" charset="0"/>
              </a:defRPr>
            </a:lvl1pPr>
          </a:lstStyle>
          <a:p>
            <a:pPr lvl="0"/>
            <a:r>
              <a:rPr lang="en-US"/>
              <a:t>Click to edit Master text styles</a:t>
            </a:r>
          </a:p>
        </p:txBody>
      </p:sp>
    </p:spTree>
    <p:extLst>
      <p:ext uri="{BB962C8B-B14F-4D97-AF65-F5344CB8AC3E}">
        <p14:creationId xmlns:p14="http://schemas.microsoft.com/office/powerpoint/2010/main" val="1027672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DA8105-C90C-4256-AB53-6D70DF3BA38A}" type="datetime1">
              <a:rPr lang="en-US" smtClean="0"/>
              <a:t>3/29/2017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322780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BE7762-C6A5-4D55-B355-A2F763F78F9B}" type="datetime1">
              <a:rPr lang="en-US" smtClean="0"/>
              <a:t>3/29/2017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432658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2922CB-8DFE-4E50-ADDB-EEB06C1F774D}" type="datetime1">
              <a:rPr lang="en-US" smtClean="0"/>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89D51-CAF5-4EBD-817A-C7E974A45644}"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251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C8E2A7-744B-4BEC-AB7E-31DE26434D87}" type="datetime1">
              <a:rPr lang="en-US" smtClean="0"/>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960773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image" Target="../media/image2.png"/><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7"/>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rot="10800000">
            <a:off x="0" y="0"/>
            <a:ext cx="9144000" cy="228600"/>
          </a:xfrm>
          <a:prstGeom prst="rect">
            <a:avLst/>
          </a:prstGeom>
          <a:solidFill>
            <a:srgbClr val="6F77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AED834A-B3B4-48B6-B5E2-B149BAC53504}" type="datetime1">
              <a:rPr lang="en-US" smtClean="0"/>
              <a:t>3/29/2017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EA89D51-CAF5-4EBD-817A-C7E974A45644}" type="slidenum">
              <a:rPr lang="en-US" smtClean="0"/>
              <a:t>‹#›</a:t>
            </a:fld>
            <a:endParaRPr lang="en-US"/>
          </a:p>
        </p:txBody>
      </p:sp>
      <p:sp>
        <p:nvSpPr>
          <p:cNvPr id="12" name="Rectangle 11"/>
          <p:cNvSpPr/>
          <p:nvPr/>
        </p:nvSpPr>
        <p:spPr>
          <a:xfrm>
            <a:off x="0" y="6803560"/>
            <a:ext cx="9144000" cy="91440"/>
          </a:xfrm>
          <a:prstGeom prst="rect">
            <a:avLst/>
          </a:prstGeom>
          <a:solidFill>
            <a:srgbClr val="6F77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njones\Dropbox (2U)\Work\Designing Slides\Syracuse\03 Engin and CS\logo\logo_SYR-EngAtSYR.png"/>
          <p:cNvPicPr>
            <a:picLocks noChangeAspect="1" noChangeArrowheads="1"/>
          </p:cNvPicPr>
          <p:nvPr/>
        </p:nvPicPr>
        <p:blipFill>
          <a:blip r:embed="rId15" cstate="email">
            <a:extLst>
              <a:ext uri="{28A0092B-C50C-407E-A947-70E740481C1C}">
                <a14:useLocalDpi xmlns:a14="http://schemas.microsoft.com/office/drawing/2010/main" val="0"/>
              </a:ext>
            </a:extLst>
          </a:blip>
          <a:srcRect/>
          <a:stretch>
            <a:fillRect/>
          </a:stretch>
        </p:blipFill>
        <p:spPr bwMode="auto">
          <a:xfrm>
            <a:off x="243121" y="6422102"/>
            <a:ext cx="2032000" cy="182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41153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7"/>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rot="10800000">
            <a:off x="0" y="0"/>
            <a:ext cx="9144000" cy="228600"/>
          </a:xfrm>
          <a:prstGeom prst="rect">
            <a:avLst/>
          </a:prstGeom>
          <a:solidFill>
            <a:srgbClr val="6F77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Wednesday, March 29, 2017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
        <p:nvSpPr>
          <p:cNvPr id="12" name="Rectangle 11"/>
          <p:cNvSpPr/>
          <p:nvPr/>
        </p:nvSpPr>
        <p:spPr>
          <a:xfrm>
            <a:off x="0" y="6803560"/>
            <a:ext cx="9144000" cy="91440"/>
          </a:xfrm>
          <a:prstGeom prst="rect">
            <a:avLst/>
          </a:prstGeom>
          <a:solidFill>
            <a:srgbClr val="6F77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47470395"/>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7"/>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rot="10800000">
            <a:off x="0" y="0"/>
            <a:ext cx="9144000" cy="228600"/>
          </a:xfrm>
          <a:prstGeom prst="rect">
            <a:avLst/>
          </a:prstGeom>
          <a:solidFill>
            <a:srgbClr val="6F77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AED834A-B3B4-48B6-B5E2-B149BAC53504}" type="datetime1">
              <a:rPr lang="en-US" smtClean="0"/>
              <a:t>3/29/2017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EA89D51-CAF5-4EBD-817A-C7E974A45644}" type="slidenum">
              <a:rPr lang="en-US" smtClean="0"/>
              <a:t>‹#›</a:t>
            </a:fld>
            <a:endParaRPr lang="en-US"/>
          </a:p>
        </p:txBody>
      </p:sp>
      <p:sp>
        <p:nvSpPr>
          <p:cNvPr id="12" name="Rectangle 11"/>
          <p:cNvSpPr/>
          <p:nvPr/>
        </p:nvSpPr>
        <p:spPr>
          <a:xfrm>
            <a:off x="0" y="6803560"/>
            <a:ext cx="9144000" cy="91440"/>
          </a:xfrm>
          <a:prstGeom prst="rect">
            <a:avLst/>
          </a:prstGeom>
          <a:solidFill>
            <a:srgbClr val="6F77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njones\Dropbox (2U)\Work\Designing Slides\Syracuse\03 Engin and CS\logo\logo_SYR-EngAtSYR.png"/>
          <p:cNvPicPr>
            <a:picLocks noChangeAspect="1" noChangeArrowheads="1"/>
          </p:cNvPicPr>
          <p:nvPr/>
        </p:nvPicPr>
        <p:blipFill>
          <a:blip r:embed="rId15" cstate="email">
            <a:extLst>
              <a:ext uri="{28A0092B-C50C-407E-A947-70E740481C1C}">
                <a14:useLocalDpi xmlns:a14="http://schemas.microsoft.com/office/drawing/2010/main" val="0"/>
              </a:ext>
            </a:extLst>
          </a:blip>
          <a:srcRect/>
          <a:stretch>
            <a:fillRect/>
          </a:stretch>
        </p:blipFill>
        <p:spPr bwMode="auto">
          <a:xfrm>
            <a:off x="243121" y="6422102"/>
            <a:ext cx="2032000" cy="182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1715818"/>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7"/>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rot="10800000">
            <a:off x="0" y="0"/>
            <a:ext cx="9144000" cy="228600"/>
          </a:xfrm>
          <a:prstGeom prst="rect">
            <a:avLst/>
          </a:prstGeom>
          <a:solidFill>
            <a:srgbClr val="6F77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Wednesday, March 29, 2017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
        <p:nvSpPr>
          <p:cNvPr id="12" name="Rectangle 11"/>
          <p:cNvSpPr/>
          <p:nvPr/>
        </p:nvSpPr>
        <p:spPr>
          <a:xfrm>
            <a:off x="0" y="6803560"/>
            <a:ext cx="9144000" cy="91440"/>
          </a:xfrm>
          <a:prstGeom prst="rect">
            <a:avLst/>
          </a:prstGeom>
          <a:solidFill>
            <a:srgbClr val="6F77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8186681"/>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3" Type="http://schemas.openxmlformats.org/officeDocument/2006/relationships/hyperlink" Target="http://www.ecs.syr.edu/faculty/fawcett/handouts/Coretechnologies/ThreadsAndSynchronization/code/ProcessDemoDotNet/" TargetMode="External"/><Relationship Id="rId2" Type="http://schemas.openxmlformats.org/officeDocument/2006/relationships/hyperlink" Target="http://www.ecs.syr.edu/faculty/fawcett/handouts/Coretechnologies/ThreadsAndSynchronization/code/ProcessDemoWin32/" TargetMode="External"/><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8.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8.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8.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2.xml.rels><?xml version="1.0" encoding="UTF-8" standalone="yes"?>
<Relationships xmlns="http://schemas.openxmlformats.org/package/2006/relationships"><Relationship Id="rId3" Type="http://schemas.openxmlformats.org/officeDocument/2006/relationships/hyperlink" Target="../code/Tasks" TargetMode="External"/><Relationship Id="rId2" Type="http://schemas.openxmlformats.org/officeDocument/2006/relationships/hyperlink" Target="../Code/Tasks_Threads_Continuations" TargetMode="External"/><Relationship Id="rId1" Type="http://schemas.openxmlformats.org/officeDocument/2006/relationships/slideLayout" Target="../slideLayouts/slideLayout28.xml"/><Relationship Id="rId4" Type="http://schemas.openxmlformats.org/officeDocument/2006/relationships/hyperlink" Target="../code/ThreadDemos"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8" Type="http://schemas.openxmlformats.org/officeDocument/2006/relationships/hyperlink" Target="http://msdn.microsoft.com/en-us/library/system.threading(v=vs.110).aspx" TargetMode="External"/><Relationship Id="rId3" Type="http://schemas.openxmlformats.org/officeDocument/2006/relationships/hyperlink" Target="http://msdn.microsoft.com/en-us/library/windows/desktop/ms684841(v=vs.85).aspx" TargetMode="External"/><Relationship Id="rId7" Type="http://schemas.openxmlformats.org/officeDocument/2006/relationships/hyperlink" Target="http://msdn.microsoft.com/en-us/library/gg145014(v=vs.110).aspx" TargetMode="External"/><Relationship Id="rId2" Type="http://schemas.openxmlformats.org/officeDocument/2006/relationships/hyperlink" Target="http://msdn.microsoft.com/en-us/library/windows/desktop/ee663297(v=vs.85).aspx" TargetMode="External"/><Relationship Id="rId1" Type="http://schemas.openxmlformats.org/officeDocument/2006/relationships/slideLayout" Target="../slideLayouts/slideLayout28.xml"/><Relationship Id="rId6" Type="http://schemas.openxmlformats.org/officeDocument/2006/relationships/hyperlink" Target="http://msdn.microsoft.com/en-us/library/windows/desktop/ms686679(v=vs.85).aspx" TargetMode="External"/><Relationship Id="rId11" Type="http://schemas.openxmlformats.org/officeDocument/2006/relationships/hyperlink" Target="http://msdn.microsoft.com/en-us/library/dd321424(v=vs.110).aspx" TargetMode="External"/><Relationship Id="rId5" Type="http://schemas.openxmlformats.org/officeDocument/2006/relationships/hyperlink" Target="http://msdn.microsoft.com/en-us/library/windows/desktop/ms686967(v=vs.85).aspx" TargetMode="External"/><Relationship Id="rId10" Type="http://schemas.openxmlformats.org/officeDocument/2006/relationships/hyperlink" Target="http://msdn.microsoft.com/en-us/library/system.threading.tasks(v=vs.110).aspx" TargetMode="External"/><Relationship Id="rId4" Type="http://schemas.openxmlformats.org/officeDocument/2006/relationships/hyperlink" Target="http://msdn.microsoft.com/en-us/library/windows/desktop/ms686353(v=vs.85).aspx" TargetMode="External"/><Relationship Id="rId9" Type="http://schemas.openxmlformats.org/officeDocument/2006/relationships/hyperlink" Target="http://msdn.microsoft.com/en-us/library/system.threading.thread(v=vs.110).aspx"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3" Type="http://schemas.openxmlformats.org/officeDocument/2006/relationships/hyperlink" Target="http://msdn.microsoft.com/en-us/magazine/jj991977.aspx" TargetMode="External"/><Relationship Id="rId2" Type="http://schemas.openxmlformats.org/officeDocument/2006/relationships/hyperlink" Target="http://dotnetcodr.com/2014/01/01/5-ways-to-start-a-task-in-net-c/" TargetMode="External"/><Relationship Id="rId1" Type="http://schemas.openxmlformats.org/officeDocument/2006/relationships/slideLayout" Target="../slideLayouts/slideLayout28.xml"/><Relationship Id="rId6" Type="http://schemas.openxmlformats.org/officeDocument/2006/relationships/hyperlink" Target="http://blogs.msdn.com/b/dotnet/archive/2012/04/03/async-in-4-5-worth-the-await.aspx" TargetMode="External"/><Relationship Id="rId5" Type="http://schemas.openxmlformats.org/officeDocument/2006/relationships/hyperlink" Target="http://msdn.microsoft.com/en-us/library/ms228969(v=vs.110).aspx" TargetMode="External"/><Relationship Id="rId4" Type="http://schemas.openxmlformats.org/officeDocument/2006/relationships/hyperlink" Target="http://msdn.microsoft.com/en-us/library/hh191443.asp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emoryMapping.pdf" TargetMode="External"/><Relationship Id="rId2" Type="http://schemas.openxmlformats.org/officeDocument/2006/relationships/hyperlink" Target="process.pdf" TargetMode="External"/><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8536"/>
            <a:ext cx="8229600" cy="990600"/>
          </a:xfrm>
        </p:spPr>
        <p:txBody>
          <a:bodyPr/>
          <a:lstStyle/>
          <a:p>
            <a:pPr algn="ctr"/>
            <a:r>
              <a:rPr lang="en-US"/>
              <a:t>Segments</a:t>
            </a:r>
          </a:p>
        </p:txBody>
      </p:sp>
      <p:sp>
        <p:nvSpPr>
          <p:cNvPr id="3" name="Content Placeholder 2"/>
          <p:cNvSpPr>
            <a:spLocks noGrp="1"/>
          </p:cNvSpPr>
          <p:nvPr>
            <p:ph idx="1"/>
          </p:nvPr>
        </p:nvSpPr>
        <p:spPr/>
        <p:txBody>
          <a:bodyPr/>
          <a:lstStyle/>
          <a:p>
            <a:r>
              <a:rPr lang="en-US" dirty="0"/>
              <a:t>Introduction:  slides 3–12	          5 minutes—will skip some</a:t>
            </a:r>
          </a:p>
          <a:p>
            <a:r>
              <a:rPr lang="en-US" dirty="0"/>
              <a:t>Scheduling:	 slides 13–15                                 10 minutes</a:t>
            </a:r>
          </a:p>
          <a:p>
            <a:r>
              <a:rPr lang="en-US" dirty="0"/>
              <a:t>Benefits:  slides 16–18                                      10 minutes</a:t>
            </a:r>
          </a:p>
          <a:p>
            <a:r>
              <a:rPr lang="en-US" dirty="0"/>
              <a:t>Liabilities:  slides 19–20                                    10 minutes</a:t>
            </a:r>
          </a:p>
          <a:p>
            <a:r>
              <a:rPr lang="en-US" dirty="0"/>
              <a:t>Starting:  slides 21, 25, 26                                 10 minutes</a:t>
            </a:r>
          </a:p>
          <a:p>
            <a:r>
              <a:rPr lang="en-US" dirty="0" err="1"/>
              <a:t>Synchron</a:t>
            </a:r>
            <a:r>
              <a:rPr lang="en-US" dirty="0"/>
              <a:t>:  slides 28, 31, 32                              10 minutes</a:t>
            </a:r>
          </a:p>
          <a:p>
            <a:endParaRPr lang="en-US" dirty="0"/>
          </a:p>
        </p:txBody>
      </p:sp>
    </p:spTree>
    <p:extLst>
      <p:ext uri="{BB962C8B-B14F-4D97-AF65-F5344CB8AC3E}">
        <p14:creationId xmlns:p14="http://schemas.microsoft.com/office/powerpoint/2010/main" val="591196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3190"/>
            <a:ext cx="8229600" cy="990600"/>
          </a:xfrm>
        </p:spPr>
        <p:txBody>
          <a:bodyPr/>
          <a:lstStyle/>
          <a:p>
            <a:pPr algn="ctr"/>
            <a:r>
              <a:rPr lang="en-US"/>
              <a:t>Kernel Objects</a:t>
            </a:r>
          </a:p>
        </p:txBody>
      </p:sp>
      <p:sp>
        <p:nvSpPr>
          <p:cNvPr id="3" name="Content Placeholder 2"/>
          <p:cNvSpPr>
            <a:spLocks noGrp="1"/>
          </p:cNvSpPr>
          <p:nvPr>
            <p:ph idx="1"/>
          </p:nvPr>
        </p:nvSpPr>
        <p:spPr/>
        <p:txBody>
          <a:bodyPr/>
          <a:lstStyle/>
          <a:p>
            <a:r>
              <a:rPr lang="en-US" sz="2800" dirty="0"/>
              <a:t>Kernel objects are operating system resources like processes, threads, events, </a:t>
            </a:r>
            <a:r>
              <a:rPr lang="en-US" sz="2800" dirty="0" err="1"/>
              <a:t>mutexes</a:t>
            </a:r>
            <a:r>
              <a:rPr lang="en-US" sz="2800" dirty="0"/>
              <a:t>, semaphores, shared memory, and files.</a:t>
            </a:r>
          </a:p>
          <a:p>
            <a:r>
              <a:rPr lang="en-US" sz="2800" dirty="0"/>
              <a:t>Kernel objects have security attributes and signaled state.</a:t>
            </a:r>
          </a:p>
          <a:p>
            <a:pPr lvl="1"/>
            <a:r>
              <a:rPr lang="en-US" sz="2400" dirty="0"/>
              <a:t>A kernel object is always either signaled or </a:t>
            </a:r>
            <a:r>
              <a:rPr lang="en-US" sz="2400" dirty="0" err="1"/>
              <a:t>unsignaled</a:t>
            </a:r>
            <a:r>
              <a:rPr lang="en-US" sz="2400" dirty="0"/>
              <a:t>.</a:t>
            </a:r>
          </a:p>
          <a:p>
            <a:pPr lvl="1"/>
            <a:r>
              <a:rPr lang="en-US" sz="2400" dirty="0"/>
              <a:t>An object in the </a:t>
            </a:r>
            <a:r>
              <a:rPr lang="en-US" sz="2400" dirty="0" err="1"/>
              <a:t>unsignaled</a:t>
            </a:r>
            <a:r>
              <a:rPr lang="en-US" sz="2400" dirty="0"/>
              <a:t> state will cause any thread that waits on the object’s handle to block.</a:t>
            </a:r>
          </a:p>
          <a:p>
            <a:pPr lvl="1"/>
            <a:r>
              <a:rPr lang="en-US" sz="2400" dirty="0"/>
              <a:t>An object in the signaled state will not block a thread that called wait on its handle.</a:t>
            </a:r>
          </a:p>
          <a:p>
            <a:endParaRPr lang="en-US" dirty="0"/>
          </a:p>
        </p:txBody>
      </p:sp>
    </p:spTree>
    <p:extLst>
      <p:ext uri="{BB962C8B-B14F-4D97-AF65-F5344CB8AC3E}">
        <p14:creationId xmlns:p14="http://schemas.microsoft.com/office/powerpoint/2010/main" val="1560911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232"/>
            <a:ext cx="8229600" cy="990600"/>
          </a:xfrm>
        </p:spPr>
        <p:txBody>
          <a:bodyPr/>
          <a:lstStyle/>
          <a:p>
            <a:pPr algn="ctr"/>
            <a:r>
              <a:rPr lang="en-US"/>
              <a:t>Threads</a:t>
            </a:r>
          </a:p>
        </p:txBody>
      </p:sp>
      <p:sp>
        <p:nvSpPr>
          <p:cNvPr id="3" name="Content Placeholder 2"/>
          <p:cNvSpPr>
            <a:spLocks noGrp="1"/>
          </p:cNvSpPr>
          <p:nvPr>
            <p:ph idx="1"/>
          </p:nvPr>
        </p:nvSpPr>
        <p:spPr/>
        <p:txBody>
          <a:bodyPr>
            <a:normAutofit fontScale="92500"/>
          </a:bodyPr>
          <a:lstStyle/>
          <a:p>
            <a:pPr>
              <a:buClr>
                <a:schemeClr val="bg2">
                  <a:lumMod val="90000"/>
                </a:schemeClr>
              </a:buClr>
              <a:buSzTx/>
              <a:buFont typeface="Arial" charset="0"/>
              <a:buChar char="•"/>
            </a:pPr>
            <a:r>
              <a:rPr lang="en-US" dirty="0"/>
              <a:t>A thread is a path of execution through a program’s code, plus a set of resources (stack, register state, etc.) assigned by the operating system.</a:t>
            </a:r>
            <a:br>
              <a:rPr lang="en-US" dirty="0"/>
            </a:br>
            <a:endParaRPr lang="en-US" dirty="0"/>
          </a:p>
          <a:p>
            <a:pPr>
              <a:buClr>
                <a:schemeClr val="bg2">
                  <a:lumMod val="90000"/>
                </a:schemeClr>
              </a:buClr>
              <a:buSzTx/>
              <a:buFont typeface="Arial" charset="0"/>
              <a:buChar char="•"/>
            </a:pPr>
            <a:r>
              <a:rPr lang="en-US" dirty="0"/>
              <a:t>A thread lives in one and only one process.  A process may have one or more threads.</a:t>
            </a:r>
            <a:br>
              <a:rPr lang="en-US" dirty="0"/>
            </a:br>
            <a:endParaRPr lang="en-US" dirty="0"/>
          </a:p>
          <a:p>
            <a:pPr>
              <a:buClr>
                <a:schemeClr val="bg2">
                  <a:lumMod val="90000"/>
                </a:schemeClr>
              </a:buClr>
              <a:buSzTx/>
              <a:buFont typeface="Arial" charset="0"/>
              <a:buChar char="•"/>
            </a:pPr>
            <a:r>
              <a:rPr lang="en-US" dirty="0"/>
              <a:t>Each thread in the process has its own call stack but shares process code and global data with other threads in the process.</a:t>
            </a:r>
          </a:p>
          <a:p>
            <a:pPr lvl="1">
              <a:buClr>
                <a:schemeClr val="bg2">
                  <a:lumMod val="90000"/>
                </a:schemeClr>
              </a:buClr>
              <a:buSzTx/>
              <a:buFont typeface="Arial" charset="0"/>
              <a:buChar char="•"/>
            </a:pPr>
            <a:r>
              <a:rPr lang="en-US" sz="2400" dirty="0"/>
              <a:t>Thus local data is unique to each thread.</a:t>
            </a:r>
            <a:br>
              <a:rPr lang="en-US" sz="2400" dirty="0"/>
            </a:br>
            <a:endParaRPr lang="en-US" sz="2400" dirty="0"/>
          </a:p>
          <a:p>
            <a:pPr>
              <a:buClr>
                <a:schemeClr val="bg2">
                  <a:lumMod val="90000"/>
                </a:schemeClr>
              </a:buClr>
              <a:buSzTx/>
              <a:buFont typeface="Arial" charset="0"/>
              <a:buChar char="•"/>
            </a:pPr>
            <a:r>
              <a:rPr lang="en-US" dirty="0"/>
              <a:t>Pointers are process specific, so threads can share pointers.</a:t>
            </a:r>
          </a:p>
        </p:txBody>
      </p:sp>
    </p:spTree>
    <p:extLst>
      <p:ext uri="{BB962C8B-B14F-4D97-AF65-F5344CB8AC3E}">
        <p14:creationId xmlns:p14="http://schemas.microsoft.com/office/powerpoint/2010/main" val="1644471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232"/>
            <a:ext cx="8229600" cy="990600"/>
          </a:xfrm>
        </p:spPr>
        <p:txBody>
          <a:bodyPr/>
          <a:lstStyle/>
          <a:p>
            <a:pPr algn="ctr"/>
            <a:r>
              <a:rPr lang="en-US" dirty="0"/>
              <a:t>Starting a Process</a:t>
            </a:r>
          </a:p>
        </p:txBody>
      </p:sp>
      <p:sp>
        <p:nvSpPr>
          <p:cNvPr id="3" name="Content Placeholder 2"/>
          <p:cNvSpPr>
            <a:spLocks noGrp="1"/>
          </p:cNvSpPr>
          <p:nvPr>
            <p:ph idx="1"/>
          </p:nvPr>
        </p:nvSpPr>
        <p:spPr>
          <a:xfrm>
            <a:off x="457200" y="1483818"/>
            <a:ext cx="8229600" cy="4876800"/>
          </a:xfrm>
        </p:spPr>
        <p:txBody>
          <a:bodyPr/>
          <a:lstStyle/>
          <a:p>
            <a:pPr>
              <a:buFont typeface="Arial" charset="0"/>
              <a:buChar char="•"/>
            </a:pPr>
            <a:r>
              <a:rPr lang="en-US" dirty="0"/>
              <a:t>Every time a process starts Windows creates a primary thread.</a:t>
            </a:r>
          </a:p>
          <a:p>
            <a:pPr lvl="1">
              <a:buFont typeface="Arial" charset="0"/>
              <a:buChar char="•"/>
            </a:pPr>
            <a:r>
              <a:rPr lang="en-US" dirty="0"/>
              <a:t>The thread begins execution with the application’s startup code that initializes libraries and enters main</a:t>
            </a:r>
          </a:p>
          <a:p>
            <a:pPr lvl="1">
              <a:buFont typeface="Arial" charset="0"/>
              <a:buChar char="•"/>
            </a:pPr>
            <a:r>
              <a:rPr lang="en-US" dirty="0"/>
              <a:t>The process continues until main exits and library code calls </a:t>
            </a:r>
            <a:r>
              <a:rPr lang="en-US" dirty="0" err="1"/>
              <a:t>ExitProcess</a:t>
            </a:r>
            <a:r>
              <a:rPr lang="en-US" dirty="0"/>
              <a:t>.</a:t>
            </a:r>
          </a:p>
          <a:p>
            <a:pPr>
              <a:buFont typeface="Arial" charset="0"/>
              <a:buChar char="•"/>
            </a:pPr>
            <a:r>
              <a:rPr lang="en-US" dirty="0"/>
              <a:t>You will find demo code for starting a Windows process here:</a:t>
            </a:r>
          </a:p>
          <a:p>
            <a:pPr lvl="1">
              <a:buFont typeface="Arial" charset="0"/>
              <a:buChar char="•"/>
            </a:pPr>
            <a:r>
              <a:rPr lang="en-US" dirty="0">
                <a:hlinkClick r:id="rId2"/>
              </a:rPr>
              <a:t>http://www.ecs.syr.edu/faculty/fawcett/handouts/Coretechnologies/ThreadsAndSynchronization/code/ProcessDemoWin32/</a:t>
            </a:r>
            <a:r>
              <a:rPr lang="en-US" dirty="0"/>
              <a:t> </a:t>
            </a:r>
          </a:p>
          <a:p>
            <a:pPr>
              <a:buFont typeface="Arial" charset="0"/>
              <a:buChar char="•"/>
            </a:pPr>
            <a:r>
              <a:rPr lang="en-US" dirty="0"/>
              <a:t>Here is a demo for starting up a process using C#:</a:t>
            </a:r>
          </a:p>
          <a:p>
            <a:pPr lvl="1">
              <a:buFont typeface="Arial" charset="0"/>
              <a:buChar char="•"/>
            </a:pPr>
            <a:r>
              <a:rPr lang="en-US" dirty="0">
                <a:hlinkClick r:id="rId3"/>
              </a:rPr>
              <a:t>http://www.ecs.syr.edu/faculty/fawcett/handouts/Coretechnologies/ThreadsAndSynchronization/code/ProcessDemoDotNet/</a:t>
            </a:r>
            <a:endParaRPr lang="en-US" dirty="0"/>
          </a:p>
        </p:txBody>
      </p:sp>
    </p:spTree>
    <p:extLst>
      <p:ext uri="{BB962C8B-B14F-4D97-AF65-F5344CB8AC3E}">
        <p14:creationId xmlns:p14="http://schemas.microsoft.com/office/powerpoint/2010/main" val="1430851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3189"/>
            <a:ext cx="8229600" cy="990600"/>
          </a:xfrm>
        </p:spPr>
        <p:txBody>
          <a:bodyPr/>
          <a:lstStyle/>
          <a:p>
            <a:pPr algn="ctr"/>
            <a:r>
              <a:rPr lang="en-US"/>
              <a:t>Scheduling Threads</a:t>
            </a:r>
          </a:p>
        </p:txBody>
      </p:sp>
      <p:sp>
        <p:nvSpPr>
          <p:cNvPr id="3" name="Content Placeholder 2"/>
          <p:cNvSpPr>
            <a:spLocks noGrp="1"/>
          </p:cNvSpPr>
          <p:nvPr>
            <p:ph idx="1"/>
          </p:nvPr>
        </p:nvSpPr>
        <p:spPr/>
        <p:txBody>
          <a:bodyPr/>
          <a:lstStyle/>
          <a:p>
            <a:r>
              <a:rPr lang="en-US" sz="2600" dirty="0"/>
              <a:t>Windows is a preemptive multitasking system. Each task is scheduled to run for some brief time period before another task is given control of a CPU core.</a:t>
            </a:r>
          </a:p>
          <a:p>
            <a:r>
              <a:rPr lang="en-US" sz="2600" dirty="0"/>
              <a:t>Unlike Unix and Linux, in Windows threads are the basic unit of scheduling. A thread can be in one of three possible states:</a:t>
            </a:r>
          </a:p>
          <a:p>
            <a:pPr lvl="1"/>
            <a:r>
              <a:rPr lang="en-US" sz="2300" dirty="0"/>
              <a:t>Running</a:t>
            </a:r>
          </a:p>
          <a:p>
            <a:pPr lvl="1"/>
            <a:r>
              <a:rPr lang="en-US" sz="2300" dirty="0"/>
              <a:t>Blocked or suspended, using virtually no CPU cycles, but consuming about 1 MB of memory per thread</a:t>
            </a:r>
          </a:p>
          <a:p>
            <a:pPr lvl="1"/>
            <a:r>
              <a:rPr lang="en-US" sz="2300" dirty="0"/>
              <a:t>Ready to run, using virtually no CPU cycles</a:t>
            </a:r>
          </a:p>
          <a:p>
            <a:endParaRPr lang="en-US" dirty="0"/>
          </a:p>
        </p:txBody>
      </p:sp>
    </p:spTree>
    <p:extLst>
      <p:ext uri="{BB962C8B-B14F-4D97-AF65-F5344CB8AC3E}">
        <p14:creationId xmlns:p14="http://schemas.microsoft.com/office/powerpoint/2010/main" val="979362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3190"/>
            <a:ext cx="8229600" cy="990600"/>
          </a:xfrm>
        </p:spPr>
        <p:txBody>
          <a:bodyPr/>
          <a:lstStyle/>
          <a:p>
            <a:pPr algn="ctr"/>
            <a:r>
              <a:rPr lang="en-US"/>
              <a:t>Scheduling Activities</a:t>
            </a:r>
          </a:p>
        </p:txBody>
      </p:sp>
      <p:sp>
        <p:nvSpPr>
          <p:cNvPr id="3" name="Content Placeholder 2"/>
          <p:cNvSpPr>
            <a:spLocks noGrp="1"/>
          </p:cNvSpPr>
          <p:nvPr>
            <p:ph idx="1"/>
          </p:nvPr>
        </p:nvSpPr>
        <p:spPr/>
        <p:txBody>
          <a:bodyPr>
            <a:normAutofit/>
          </a:bodyPr>
          <a:lstStyle/>
          <a:p>
            <a:r>
              <a:rPr lang="en-US" sz="2100" dirty="0"/>
              <a:t>A running task is stopped by the scheduler if:</a:t>
            </a:r>
          </a:p>
          <a:p>
            <a:pPr lvl="1"/>
            <a:r>
              <a:rPr lang="en-US" sz="1900" dirty="0"/>
              <a:t>It is blocked waiting for some system event or resource</a:t>
            </a:r>
          </a:p>
          <a:p>
            <a:pPr lvl="1"/>
            <a:r>
              <a:rPr lang="en-US" sz="1900" dirty="0"/>
              <a:t>Its time slice expires and is placed back on the queue of ready-to-run threads</a:t>
            </a:r>
          </a:p>
          <a:p>
            <a:pPr lvl="1"/>
            <a:r>
              <a:rPr lang="en-US" sz="1900" dirty="0"/>
              <a:t>It is suspended by putting itself to sleep for some time, e.g., waiting on a timer</a:t>
            </a:r>
          </a:p>
          <a:p>
            <a:pPr lvl="1"/>
            <a:r>
              <a:rPr lang="en-US" sz="1900" dirty="0"/>
              <a:t>It is suspended by some other thread</a:t>
            </a:r>
          </a:p>
          <a:p>
            <a:pPr lvl="1"/>
            <a:r>
              <a:rPr lang="en-US" sz="1900" dirty="0"/>
              <a:t>It is suspended by Windows while the OS takes care of some critical activity</a:t>
            </a:r>
          </a:p>
          <a:p>
            <a:r>
              <a:rPr lang="en-US" sz="2100" dirty="0"/>
              <a:t>Blocked threads become ready to run when an event or resource they wait on becomes available, e.g., its handle becomes signaled</a:t>
            </a:r>
          </a:p>
          <a:p>
            <a:r>
              <a:rPr lang="en-US" sz="2100" dirty="0"/>
              <a:t>Suspended threads become ready to run when their suspend count is zero</a:t>
            </a:r>
          </a:p>
        </p:txBody>
      </p:sp>
    </p:spTree>
    <p:extLst>
      <p:ext uri="{BB962C8B-B14F-4D97-AF65-F5344CB8AC3E}">
        <p14:creationId xmlns:p14="http://schemas.microsoft.com/office/powerpoint/2010/main" val="1237391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17094"/>
            <a:ext cx="8229600" cy="1092285"/>
          </a:xfrm>
        </p:spPr>
        <p:txBody>
          <a:bodyPr/>
          <a:lstStyle/>
          <a:p>
            <a:pPr algn="ctr"/>
            <a:r>
              <a:rPr lang="en-US"/>
              <a:t>Scheduling Threads</a:t>
            </a:r>
          </a:p>
        </p:txBody>
      </p:sp>
      <p:graphicFrame>
        <p:nvGraphicFramePr>
          <p:cNvPr id="5" name="Object 5"/>
          <p:cNvGraphicFramePr>
            <a:graphicFrameLocks noChangeAspect="1"/>
          </p:cNvGraphicFramePr>
          <p:nvPr>
            <p:extLst>
              <p:ext uri="{D42A27DB-BD31-4B8C-83A1-F6EECF244321}">
                <p14:modId xmlns:p14="http://schemas.microsoft.com/office/powerpoint/2010/main" val="1066926028"/>
              </p:ext>
            </p:extLst>
          </p:nvPr>
        </p:nvGraphicFramePr>
        <p:xfrm>
          <a:off x="457200" y="1509380"/>
          <a:ext cx="8229600" cy="5099276"/>
        </p:xfrm>
        <a:graphic>
          <a:graphicData uri="http://schemas.openxmlformats.org/presentationml/2006/ole">
            <mc:AlternateContent xmlns:mc="http://schemas.openxmlformats.org/markup-compatibility/2006">
              <mc:Choice xmlns:v="urn:schemas-microsoft-com:vml" Requires="v">
                <p:oleObj spid="_x0000_s4108" name="VISIO" r:id="rId3" imgW="8264160" imgH="5978160" progId="Visio.Drawing.6">
                  <p:embed/>
                </p:oleObj>
              </mc:Choice>
              <mc:Fallback>
                <p:oleObj name="VISIO" r:id="rId3" imgW="8264160" imgH="5978160" progId="Visio.Drawing.6">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509380"/>
                        <a:ext cx="8229600" cy="5099276"/>
                      </a:xfrm>
                      <a:prstGeom prst="rect">
                        <a:avLst/>
                      </a:prstGeom>
                      <a:solidFill>
                        <a:schemeClr val="bg1">
                          <a:alpha val="0"/>
                        </a:schemeClr>
                      </a:solidFill>
                      <a:ln>
                        <a:noFill/>
                      </a:ln>
                      <a:effectLst/>
                    </p:spPr>
                  </p:pic>
                </p:oleObj>
              </mc:Fallback>
            </mc:AlternateContent>
          </a:graphicData>
        </a:graphic>
      </p:graphicFrame>
      <p:sp>
        <p:nvSpPr>
          <p:cNvPr id="6" name="Right Arrow 5"/>
          <p:cNvSpPr/>
          <p:nvPr/>
        </p:nvSpPr>
        <p:spPr>
          <a:xfrm>
            <a:off x="6137430" y="2149680"/>
            <a:ext cx="537605" cy="182310"/>
          </a:xfrm>
          <a:prstGeom prst="rightArrow">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997950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232"/>
            <a:ext cx="8229600" cy="990600"/>
          </a:xfrm>
        </p:spPr>
        <p:txBody>
          <a:bodyPr/>
          <a:lstStyle/>
          <a:p>
            <a:pPr algn="ctr"/>
            <a:r>
              <a:rPr lang="en-US"/>
              <a:t>Benefits of Using Threads</a:t>
            </a:r>
          </a:p>
        </p:txBody>
      </p:sp>
      <p:sp>
        <p:nvSpPr>
          <p:cNvPr id="3" name="Content Placeholder 2"/>
          <p:cNvSpPr>
            <a:spLocks noGrp="1"/>
          </p:cNvSpPr>
          <p:nvPr>
            <p:ph idx="1"/>
          </p:nvPr>
        </p:nvSpPr>
        <p:spPr/>
        <p:txBody>
          <a:bodyPr/>
          <a:lstStyle/>
          <a:p>
            <a:pPr>
              <a:buFont typeface="Arial" charset="0"/>
              <a:buChar char="•"/>
            </a:pPr>
            <a:r>
              <a:rPr lang="en-US" dirty="0"/>
              <a:t>Keep user interfaces responsive even if required processing takes a long time to complete.</a:t>
            </a:r>
          </a:p>
          <a:p>
            <a:pPr lvl="1">
              <a:buFont typeface="Arial" charset="0"/>
              <a:buChar char="•"/>
            </a:pPr>
            <a:r>
              <a:rPr lang="en-US" dirty="0"/>
              <a:t>Handle background tasks with one or more threads</a:t>
            </a:r>
          </a:p>
          <a:p>
            <a:pPr lvl="1">
              <a:buFont typeface="Arial" charset="0"/>
              <a:buChar char="•"/>
            </a:pPr>
            <a:r>
              <a:rPr lang="en-US" dirty="0"/>
              <a:t>Service the user interface with a dedicated UI thread</a:t>
            </a:r>
          </a:p>
          <a:p>
            <a:pPr>
              <a:buFont typeface="Arial" charset="0"/>
              <a:buChar char="•"/>
            </a:pPr>
            <a:r>
              <a:rPr lang="en-US" dirty="0"/>
              <a:t>Your program may need to respond to high-priority events, so you can assign that event handler to a high priority thread.</a:t>
            </a:r>
          </a:p>
          <a:p>
            <a:pPr>
              <a:buFont typeface="Arial" charset="0"/>
              <a:buChar char="•"/>
            </a:pPr>
            <a:r>
              <a:rPr lang="en-US" dirty="0"/>
              <a:t>Take advantage of multiple cores available for a computation.</a:t>
            </a:r>
          </a:p>
          <a:p>
            <a:pPr>
              <a:buFont typeface="Arial" charset="0"/>
              <a:buChar char="•"/>
            </a:pPr>
            <a:r>
              <a:rPr lang="en-US" dirty="0"/>
              <a:t>Avoid low CPU activity when a thread is blocked waiting for response from a slow device or human, allowing other threads to continue.</a:t>
            </a:r>
          </a:p>
        </p:txBody>
      </p:sp>
    </p:spTree>
    <p:extLst>
      <p:ext uri="{BB962C8B-B14F-4D97-AF65-F5344CB8AC3E}">
        <p14:creationId xmlns:p14="http://schemas.microsoft.com/office/powerpoint/2010/main" val="989342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5274"/>
            <a:ext cx="8229600" cy="990600"/>
          </a:xfrm>
        </p:spPr>
        <p:txBody>
          <a:bodyPr/>
          <a:lstStyle/>
          <a:p>
            <a:pPr algn="ctr"/>
            <a:r>
              <a:rPr lang="en-US" dirty="0"/>
              <a:t>More Benefits</a:t>
            </a:r>
          </a:p>
        </p:txBody>
      </p:sp>
      <p:sp>
        <p:nvSpPr>
          <p:cNvPr id="3" name="Content Placeholder 2"/>
          <p:cNvSpPr>
            <a:spLocks noGrp="1"/>
          </p:cNvSpPr>
          <p:nvPr>
            <p:ph idx="1"/>
          </p:nvPr>
        </p:nvSpPr>
        <p:spPr/>
        <p:txBody>
          <a:bodyPr>
            <a:normAutofit/>
          </a:bodyPr>
          <a:lstStyle/>
          <a:p>
            <a:r>
              <a:rPr lang="en-US" sz="3200" dirty="0"/>
              <a:t>Support access to server resources by multiple concurrent clients.</a:t>
            </a:r>
          </a:p>
          <a:p>
            <a:r>
              <a:rPr lang="en-US" sz="3200" dirty="0"/>
              <a:t>For processing with several interacting objects the program may be significantly easier to design by assigning one thread to each object.</a:t>
            </a:r>
          </a:p>
        </p:txBody>
      </p:sp>
    </p:spTree>
    <p:extLst>
      <p:ext uri="{BB962C8B-B14F-4D97-AF65-F5344CB8AC3E}">
        <p14:creationId xmlns:p14="http://schemas.microsoft.com/office/powerpoint/2010/main" val="1998708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3189"/>
            <a:ext cx="8229600" cy="990600"/>
          </a:xfrm>
        </p:spPr>
        <p:txBody>
          <a:bodyPr/>
          <a:lstStyle/>
          <a:p>
            <a:pPr algn="ctr"/>
            <a:r>
              <a:rPr lang="en-US"/>
              <a:t>Using Threads to Avoid Blocking</a:t>
            </a:r>
          </a:p>
        </p:txBody>
      </p:sp>
      <p:graphicFrame>
        <p:nvGraphicFramePr>
          <p:cNvPr id="5" name="Object 5"/>
          <p:cNvGraphicFramePr>
            <a:graphicFrameLocks noGrp="1" noChangeAspect="1"/>
          </p:cNvGraphicFramePr>
          <p:nvPr>
            <p:ph idx="1"/>
            <p:extLst>
              <p:ext uri="{D42A27DB-BD31-4B8C-83A1-F6EECF244321}">
                <p14:modId xmlns:p14="http://schemas.microsoft.com/office/powerpoint/2010/main" val="1469478494"/>
              </p:ext>
            </p:extLst>
          </p:nvPr>
        </p:nvGraphicFramePr>
        <p:xfrm>
          <a:off x="457200" y="1554989"/>
          <a:ext cx="8229600" cy="4396632"/>
        </p:xfrm>
        <a:graphic>
          <a:graphicData uri="http://schemas.openxmlformats.org/presentationml/2006/ole">
            <mc:AlternateContent xmlns:mc="http://schemas.openxmlformats.org/markup-compatibility/2006">
              <mc:Choice xmlns:v="urn:schemas-microsoft-com:vml" Requires="v">
                <p:oleObj spid="_x0000_s5132" name="VISIO" r:id="rId3" imgW="8397720" imgH="4242240" progId="Visio.Drawing.6">
                  <p:embed/>
                </p:oleObj>
              </mc:Choice>
              <mc:Fallback>
                <p:oleObj name="VISIO" r:id="rId3" imgW="8397720" imgH="4242240" progId="Visio.Drawing.6">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554989"/>
                        <a:ext cx="8229600" cy="4396632"/>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1245353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232"/>
            <a:ext cx="8229600" cy="990600"/>
          </a:xfrm>
        </p:spPr>
        <p:txBody>
          <a:bodyPr/>
          <a:lstStyle/>
          <a:p>
            <a:pPr algn="ctr"/>
            <a:r>
              <a:rPr lang="en-US"/>
              <a:t>Potential Problems with Threads</a:t>
            </a:r>
          </a:p>
        </p:txBody>
      </p:sp>
      <p:sp>
        <p:nvSpPr>
          <p:cNvPr id="3" name="Content Placeholder 2"/>
          <p:cNvSpPr>
            <a:spLocks noGrp="1"/>
          </p:cNvSpPr>
          <p:nvPr>
            <p:ph idx="1"/>
          </p:nvPr>
        </p:nvSpPr>
        <p:spPr/>
        <p:txBody>
          <a:bodyPr>
            <a:noAutofit/>
          </a:bodyPr>
          <a:lstStyle/>
          <a:p>
            <a:pPr>
              <a:buFont typeface="Arial" charset="0"/>
              <a:buChar char="•"/>
            </a:pPr>
            <a:r>
              <a:rPr lang="en-US" sz="2600" dirty="0"/>
              <a:t>Conflicting access to shared memory</a:t>
            </a:r>
          </a:p>
          <a:p>
            <a:pPr lvl="1">
              <a:buFont typeface="Arial" charset="0"/>
              <a:buChar char="•"/>
            </a:pPr>
            <a:r>
              <a:rPr lang="en-US" sz="2100" dirty="0"/>
              <a:t>One thread begins an operation on shared memory, is suspended, and leaves the memory region incompletely transformed.</a:t>
            </a:r>
          </a:p>
          <a:p>
            <a:pPr lvl="1">
              <a:buFont typeface="Arial" charset="0"/>
              <a:buChar char="•"/>
            </a:pPr>
            <a:r>
              <a:rPr lang="en-US" sz="2100" dirty="0"/>
              <a:t>A second thread is activated and accesses the shared memory in the incomplete state, causing errors in its operation and potentially errors in the operation of the suspended thread when it resumes.</a:t>
            </a:r>
          </a:p>
          <a:p>
            <a:pPr>
              <a:buFont typeface="Arial" charset="0"/>
              <a:buChar char="•"/>
            </a:pPr>
            <a:r>
              <a:rPr lang="en-US" sz="2600" dirty="0"/>
              <a:t>Race conditions occur when:</a:t>
            </a:r>
          </a:p>
          <a:p>
            <a:pPr lvl="1">
              <a:buFont typeface="Arial" charset="0"/>
              <a:buChar char="•"/>
            </a:pPr>
            <a:r>
              <a:rPr lang="en-US" sz="2100" dirty="0"/>
              <a:t>Correct operation depends on the order of completion of two or more independent activities.</a:t>
            </a:r>
          </a:p>
          <a:p>
            <a:pPr lvl="1">
              <a:buFont typeface="Arial" charset="0"/>
              <a:buChar char="•"/>
            </a:pPr>
            <a:r>
              <a:rPr lang="en-US" sz="2100" dirty="0"/>
              <a:t>The order of completion is not deterministic due to use of threads.</a:t>
            </a:r>
          </a:p>
        </p:txBody>
      </p:sp>
    </p:spTree>
    <p:extLst>
      <p:ext uri="{BB962C8B-B14F-4D97-AF65-F5344CB8AC3E}">
        <p14:creationId xmlns:p14="http://schemas.microsoft.com/office/powerpoint/2010/main" val="2116785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9687" y="1113917"/>
            <a:ext cx="8303455" cy="1927225"/>
          </a:xfrm>
        </p:spPr>
        <p:txBody>
          <a:bodyPr>
            <a:normAutofit/>
          </a:bodyPr>
          <a:lstStyle/>
          <a:p>
            <a:r>
              <a:rPr lang="en-US" cap="none" dirty="0">
                <a:latin typeface="Arial" panose="020B0604020202020204" pitchFamily="34" charset="0"/>
                <a:cs typeface="Arial" panose="020B0604020202020204" pitchFamily="34" charset="0"/>
              </a:rPr>
              <a:t>Windows and </a:t>
            </a:r>
            <a:r>
              <a:rPr lang="en-US" cap="none" dirty="0" err="1">
                <a:latin typeface="Arial" panose="020B0604020202020204" pitchFamily="34" charset="0"/>
                <a:cs typeface="Arial" panose="020B0604020202020204" pitchFamily="34" charset="0"/>
              </a:rPr>
              <a:t>.Net</a:t>
            </a:r>
            <a:r>
              <a:rPr lang="en-US" cap="none" dirty="0">
                <a:latin typeface="Arial" panose="020B0604020202020204" pitchFamily="34" charset="0"/>
                <a:cs typeface="Arial" panose="020B0604020202020204" pitchFamily="34" charset="0"/>
              </a:rPr>
              <a:t> Threads</a:t>
            </a:r>
            <a:endParaRPr lang="en-US" dirty="0"/>
          </a:p>
        </p:txBody>
      </p:sp>
      <p:sp>
        <p:nvSpPr>
          <p:cNvPr id="3" name="Subtitle 2"/>
          <p:cNvSpPr>
            <a:spLocks noGrp="1"/>
          </p:cNvSpPr>
          <p:nvPr>
            <p:ph type="subTitle" idx="1"/>
          </p:nvPr>
        </p:nvSpPr>
        <p:spPr>
          <a:xfrm>
            <a:off x="569686" y="3041142"/>
            <a:ext cx="7964713" cy="1752600"/>
          </a:xfrm>
        </p:spPr>
        <p:txBody>
          <a:bodyPr>
            <a:noAutofit/>
          </a:bodyPr>
          <a:lstStyle/>
          <a:p>
            <a:pPr>
              <a:defRPr/>
            </a:pPr>
            <a:r>
              <a:rPr lang="en-US" altLang="en-US" sz="2800" dirty="0"/>
              <a:t>Jim Fawcett</a:t>
            </a:r>
          </a:p>
          <a:p>
            <a:pPr>
              <a:defRPr/>
            </a:pPr>
            <a:r>
              <a:rPr lang="en-US" altLang="en-US" sz="2800" dirty="0"/>
              <a:t>Software Modeling</a:t>
            </a:r>
          </a:p>
          <a:p>
            <a:pPr>
              <a:defRPr/>
            </a:pPr>
            <a:r>
              <a:rPr lang="en-US" altLang="en-US" sz="2800" dirty="0"/>
              <a:t>Copyright © 1999-2017</a:t>
            </a:r>
          </a:p>
        </p:txBody>
      </p:sp>
    </p:spTree>
    <p:extLst>
      <p:ext uri="{BB962C8B-B14F-4D97-AF65-F5344CB8AC3E}">
        <p14:creationId xmlns:p14="http://schemas.microsoft.com/office/powerpoint/2010/main" val="1756347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5274"/>
            <a:ext cx="8229600" cy="990600"/>
          </a:xfrm>
        </p:spPr>
        <p:txBody>
          <a:bodyPr/>
          <a:lstStyle/>
          <a:p>
            <a:pPr algn="ctr"/>
            <a:r>
              <a:rPr lang="en-US"/>
              <a:t>More Problems with Threads</a:t>
            </a:r>
          </a:p>
        </p:txBody>
      </p:sp>
      <p:sp>
        <p:nvSpPr>
          <p:cNvPr id="3" name="Content Placeholder 2"/>
          <p:cNvSpPr>
            <a:spLocks noGrp="1"/>
          </p:cNvSpPr>
          <p:nvPr>
            <p:ph idx="1"/>
          </p:nvPr>
        </p:nvSpPr>
        <p:spPr/>
        <p:txBody>
          <a:bodyPr>
            <a:normAutofit/>
          </a:bodyPr>
          <a:lstStyle/>
          <a:p>
            <a:r>
              <a:rPr lang="en-US" sz="2800" dirty="0"/>
              <a:t>Starvation</a:t>
            </a:r>
          </a:p>
          <a:p>
            <a:pPr lvl="1"/>
            <a:r>
              <a:rPr lang="en-US" sz="2400" dirty="0"/>
              <a:t>A high-priority thread dominates CPU resources, preventing lower priority threads from running often enough or at all.</a:t>
            </a:r>
          </a:p>
          <a:p>
            <a:r>
              <a:rPr lang="en-US" sz="2800" dirty="0"/>
              <a:t>Priority inversion</a:t>
            </a:r>
          </a:p>
          <a:p>
            <a:pPr lvl="1"/>
            <a:r>
              <a:rPr lang="en-US" sz="2400" dirty="0"/>
              <a:t>A low-priority task holds a resource needed by a higher-priority task, blocking it from running.</a:t>
            </a:r>
          </a:p>
          <a:p>
            <a:r>
              <a:rPr lang="en-US" sz="2800" dirty="0"/>
              <a:t>Deadlock</a:t>
            </a:r>
          </a:p>
          <a:p>
            <a:pPr lvl="1"/>
            <a:r>
              <a:rPr lang="en-US" sz="2400" dirty="0"/>
              <a:t>Two or more tasks each own resources needed by the other, preventing either one from running so neither ever completes and never releases its resources.</a:t>
            </a:r>
          </a:p>
        </p:txBody>
      </p:sp>
    </p:spTree>
    <p:extLst>
      <p:ext uri="{BB962C8B-B14F-4D97-AF65-F5344CB8AC3E}">
        <p14:creationId xmlns:p14="http://schemas.microsoft.com/office/powerpoint/2010/main" val="7854491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3189"/>
            <a:ext cx="8229600" cy="990600"/>
          </a:xfrm>
        </p:spPr>
        <p:txBody>
          <a:bodyPr/>
          <a:lstStyle/>
          <a:p>
            <a:pPr algn="ctr"/>
            <a:r>
              <a:rPr lang="en-US" dirty="0"/>
              <a:t>UI and Worker Threads</a:t>
            </a:r>
          </a:p>
        </p:txBody>
      </p:sp>
      <p:sp>
        <p:nvSpPr>
          <p:cNvPr id="3" name="Content Placeholder 2"/>
          <p:cNvSpPr>
            <a:spLocks noGrp="1"/>
          </p:cNvSpPr>
          <p:nvPr>
            <p:ph idx="1"/>
          </p:nvPr>
        </p:nvSpPr>
        <p:spPr/>
        <p:txBody>
          <a:bodyPr>
            <a:noAutofit/>
          </a:bodyPr>
          <a:lstStyle/>
          <a:p>
            <a:r>
              <a:rPr lang="en-US" dirty="0"/>
              <a:t>User interface (UI) threads create windows and process messages sent to those windows.</a:t>
            </a:r>
          </a:p>
          <a:p>
            <a:r>
              <a:rPr lang="en-US" dirty="0"/>
              <a:t>Worker threads receive no direct input from the user.</a:t>
            </a:r>
          </a:p>
          <a:p>
            <a:pPr lvl="1"/>
            <a:r>
              <a:rPr lang="en-US" dirty="0"/>
              <a:t>Worker threads must not directly access a window’s member functions. This will cause exceptions.</a:t>
            </a:r>
          </a:p>
          <a:p>
            <a:pPr lvl="1"/>
            <a:r>
              <a:rPr lang="en-US" dirty="0"/>
              <a:t>Worker threads communicate with a program’s windows by calling the Win32 API </a:t>
            </a:r>
            <a:r>
              <a:rPr lang="en-US" dirty="0" err="1"/>
              <a:t>PostMessage</a:t>
            </a:r>
            <a:r>
              <a:rPr lang="en-US" dirty="0"/>
              <a:t> and </a:t>
            </a:r>
            <a:r>
              <a:rPr lang="en-US" dirty="0" err="1"/>
              <a:t>SendMessage</a:t>
            </a:r>
            <a:r>
              <a:rPr lang="en-US" dirty="0"/>
              <a:t> functions.</a:t>
            </a:r>
          </a:p>
          <a:p>
            <a:pPr lvl="1"/>
            <a:r>
              <a:rPr lang="en-US" dirty="0"/>
              <a:t>With modern GUI frameworks that is handled by calling </a:t>
            </a:r>
            <a:r>
              <a:rPr lang="en-US" dirty="0" err="1"/>
              <a:t>Form.Invoke</a:t>
            </a:r>
            <a:r>
              <a:rPr lang="en-US" dirty="0"/>
              <a:t> or </a:t>
            </a:r>
            <a:r>
              <a:rPr lang="en-US" dirty="0" err="1"/>
              <a:t>Dispatcher.Invoke</a:t>
            </a:r>
            <a:r>
              <a:rPr lang="en-US" dirty="0"/>
              <a:t> passing a delegate to the UI thread bound to a function that handles the worker’s data.</a:t>
            </a:r>
          </a:p>
        </p:txBody>
      </p:sp>
    </p:spTree>
    <p:extLst>
      <p:ext uri="{BB962C8B-B14F-4D97-AF65-F5344CB8AC3E}">
        <p14:creationId xmlns:p14="http://schemas.microsoft.com/office/powerpoint/2010/main" val="8507766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3190"/>
            <a:ext cx="8229600" cy="990600"/>
          </a:xfrm>
        </p:spPr>
        <p:txBody>
          <a:bodyPr/>
          <a:lstStyle/>
          <a:p>
            <a:pPr algn="ctr"/>
            <a:r>
              <a:rPr lang="en-US"/>
              <a:t>Creating Win32 Threads</a:t>
            </a:r>
          </a:p>
        </p:txBody>
      </p:sp>
      <p:sp>
        <p:nvSpPr>
          <p:cNvPr id="3" name="Content Placeholder 2"/>
          <p:cNvSpPr>
            <a:spLocks noGrp="1"/>
          </p:cNvSpPr>
          <p:nvPr>
            <p:ph idx="1"/>
          </p:nvPr>
        </p:nvSpPr>
        <p:spPr/>
        <p:txBody>
          <a:bodyPr>
            <a:normAutofit fontScale="92500"/>
          </a:bodyPr>
          <a:lstStyle/>
          <a:p>
            <a:r>
              <a:rPr lang="en-US" dirty="0"/>
              <a:t>Call </a:t>
            </a:r>
            <a:r>
              <a:rPr lang="en-US" dirty="0" err="1"/>
              <a:t>CreateThread</a:t>
            </a:r>
            <a:r>
              <a:rPr lang="en-US" dirty="0"/>
              <a:t>(…) only if you won’t be using ANY language libraries, as these are not initialized by Win32 API functions.</a:t>
            </a:r>
            <a:br>
              <a:rPr lang="en-US" dirty="0"/>
            </a:br>
            <a:endParaRPr lang="en-US" sz="1300" dirty="0"/>
          </a:p>
          <a:p>
            <a:r>
              <a:rPr lang="en-US" sz="1950" dirty="0"/>
              <a:t>HANDLE </a:t>
            </a:r>
            <a:r>
              <a:rPr lang="en-US" sz="1950" dirty="0" err="1"/>
              <a:t>hThrd</a:t>
            </a:r>
            <a:r>
              <a:rPr lang="en-US" sz="1950" dirty="0"/>
              <a:t> = </a:t>
            </a:r>
            <a:br>
              <a:rPr lang="en-US" sz="1950" dirty="0"/>
            </a:br>
            <a:r>
              <a:rPr lang="en-US" sz="1950" dirty="0"/>
              <a:t>     (HANDLE)_</a:t>
            </a:r>
            <a:r>
              <a:rPr lang="en-US" sz="1950" dirty="0" err="1"/>
              <a:t>beginthread</a:t>
            </a:r>
            <a:r>
              <a:rPr lang="en-US" sz="1950" dirty="0"/>
              <a:t>(</a:t>
            </a:r>
            <a:r>
              <a:rPr lang="en-US" sz="1950" dirty="0" err="1"/>
              <a:t>ThreadFunc</a:t>
            </a:r>
            <a:r>
              <a:rPr lang="en-US" sz="1950" dirty="0"/>
              <a:t>, 0, &amp;</a:t>
            </a:r>
            <a:r>
              <a:rPr lang="en-US" sz="1950" dirty="0" err="1"/>
              <a:t>ThreadInfo</a:t>
            </a:r>
            <a:r>
              <a:rPr lang="en-US" sz="1950" dirty="0"/>
              <a:t>);</a:t>
            </a:r>
            <a:br>
              <a:rPr lang="en-US" dirty="0"/>
            </a:br>
            <a:endParaRPr lang="en-US" sz="1300" dirty="0"/>
          </a:p>
          <a:p>
            <a:r>
              <a:rPr lang="en-US" dirty="0" err="1"/>
              <a:t>ThreadFunc</a:t>
            </a:r>
            <a:r>
              <a:rPr lang="en-US" dirty="0"/>
              <a:t>—the function executed by the new thread</a:t>
            </a:r>
            <a:br>
              <a:rPr lang="en-US" dirty="0"/>
            </a:br>
            <a:endParaRPr lang="en-US" sz="1300" dirty="0"/>
          </a:p>
          <a:p>
            <a:pPr lvl="1"/>
            <a:r>
              <a:rPr lang="en-US" dirty="0"/>
              <a:t>void _</a:t>
            </a:r>
            <a:r>
              <a:rPr lang="en-US" dirty="0" err="1"/>
              <a:t>cdecl</a:t>
            </a:r>
            <a:r>
              <a:rPr lang="en-US" dirty="0"/>
              <a:t> </a:t>
            </a:r>
            <a:r>
              <a:rPr lang="en-US" dirty="0" err="1"/>
              <a:t>ThreadFunc</a:t>
            </a:r>
            <a:r>
              <a:rPr lang="en-US" dirty="0"/>
              <a:t>(void *</a:t>
            </a:r>
            <a:r>
              <a:rPr lang="en-US" dirty="0" err="1"/>
              <a:t>pThreadInfo</a:t>
            </a:r>
            <a:r>
              <a:rPr lang="en-US" dirty="0"/>
              <a:t>);</a:t>
            </a:r>
            <a:br>
              <a:rPr lang="en-US" dirty="0"/>
            </a:br>
            <a:endParaRPr lang="en-US" sz="1300" dirty="0"/>
          </a:p>
          <a:p>
            <a:r>
              <a:rPr lang="en-US" dirty="0" err="1"/>
              <a:t>pThreadInfo</a:t>
            </a:r>
            <a:r>
              <a:rPr lang="en-US" dirty="0"/>
              <a:t>—pointer to input parameters for the thread</a:t>
            </a:r>
          </a:p>
          <a:p>
            <a:r>
              <a:rPr lang="en-US" dirty="0"/>
              <a:t>For threads created with _</a:t>
            </a:r>
            <a:r>
              <a:rPr lang="en-US" dirty="0" err="1"/>
              <a:t>beginthread</a:t>
            </a:r>
            <a:r>
              <a:rPr lang="en-US" dirty="0"/>
              <a:t> the thread function, </a:t>
            </a:r>
            <a:r>
              <a:rPr lang="en-US" dirty="0" err="1"/>
              <a:t>ThreadFunc</a:t>
            </a:r>
            <a:r>
              <a:rPr lang="en-US" dirty="0"/>
              <a:t>, must be a global function or static member function of a class. It cannot be a </a:t>
            </a:r>
            <a:r>
              <a:rPr lang="en-US" dirty="0" err="1"/>
              <a:t>nonstatic</a:t>
            </a:r>
            <a:r>
              <a:rPr lang="en-US" dirty="0"/>
              <a:t> member function.</a:t>
            </a:r>
          </a:p>
        </p:txBody>
      </p:sp>
    </p:spTree>
    <p:extLst>
      <p:ext uri="{BB962C8B-B14F-4D97-AF65-F5344CB8AC3E}">
        <p14:creationId xmlns:p14="http://schemas.microsoft.com/office/powerpoint/2010/main" val="2048832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nSpc>
                <a:spcPct val="120000"/>
              </a:lnSpc>
            </a:pPr>
            <a:r>
              <a:rPr lang="en-US" sz="1200" dirty="0"/>
              <a:t>HANDLE </a:t>
            </a:r>
            <a:r>
              <a:rPr lang="en-US" sz="1200" dirty="0" err="1"/>
              <a:t>hThrd</a:t>
            </a:r>
            <a:r>
              <a:rPr lang="en-US" sz="1200" dirty="0"/>
              <a:t> = (HANDLE)_</a:t>
            </a:r>
            <a:r>
              <a:rPr lang="en-US" sz="1200" dirty="0" err="1"/>
              <a:t>beginthreadex</a:t>
            </a:r>
            <a:r>
              <a:rPr lang="en-US" sz="1200" dirty="0"/>
              <a:t>(      // returns 0 on failure</a:t>
            </a:r>
            <a:br>
              <a:rPr lang="en-US" sz="1200" dirty="0"/>
            </a:br>
            <a:br>
              <a:rPr lang="en-US" sz="600" dirty="0"/>
            </a:br>
            <a:r>
              <a:rPr lang="en-US" sz="1200" dirty="0"/>
              <a:t>      </a:t>
            </a:r>
            <a:r>
              <a:rPr lang="en-US" sz="1200" dirty="0" err="1"/>
              <a:t>pSecurity</a:t>
            </a:r>
            <a:r>
              <a:rPr lang="en-US" sz="1200" dirty="0"/>
              <a:t>, </a:t>
            </a:r>
            <a:r>
              <a:rPr lang="en-US" sz="1200" dirty="0" err="1"/>
              <a:t>stack_size</a:t>
            </a:r>
            <a:r>
              <a:rPr lang="en-US" sz="1200" dirty="0"/>
              <a:t>, </a:t>
            </a:r>
            <a:r>
              <a:rPr lang="en-US" sz="1200" dirty="0" err="1"/>
              <a:t>ThreadFunc</a:t>
            </a:r>
            <a:r>
              <a:rPr lang="en-US" sz="1200" dirty="0"/>
              <a:t>, </a:t>
            </a:r>
            <a:r>
              <a:rPr lang="en-US" sz="1200" dirty="0" err="1"/>
              <a:t>pThreadInfo</a:t>
            </a:r>
            <a:r>
              <a:rPr lang="en-US" sz="1200" dirty="0"/>
              <a:t>, </a:t>
            </a:r>
            <a:r>
              <a:rPr lang="en-US" sz="1200" dirty="0" err="1"/>
              <a:t>initflg</a:t>
            </a:r>
            <a:r>
              <a:rPr lang="en-US" sz="1200" dirty="0"/>
              <a:t>, </a:t>
            </a:r>
            <a:r>
              <a:rPr lang="en-US" sz="1200" dirty="0" err="1"/>
              <a:t>pThrd</a:t>
            </a:r>
            <a:br>
              <a:rPr lang="en-US" sz="1200" dirty="0"/>
            </a:br>
            <a:br>
              <a:rPr lang="en-US" sz="600" dirty="0"/>
            </a:br>
            <a:r>
              <a:rPr lang="en-US" sz="1200" dirty="0"/>
              <a:t>   );</a:t>
            </a:r>
          </a:p>
          <a:p>
            <a:pPr>
              <a:lnSpc>
                <a:spcPct val="120000"/>
              </a:lnSpc>
            </a:pPr>
            <a:endParaRPr lang="en-US" sz="600" dirty="0"/>
          </a:p>
          <a:p>
            <a:pPr>
              <a:lnSpc>
                <a:spcPct val="120000"/>
              </a:lnSpc>
            </a:pPr>
            <a:r>
              <a:rPr lang="en-US" sz="1200" dirty="0"/>
              <a:t>SECURITY_ATTRIBUTES *</a:t>
            </a:r>
            <a:r>
              <a:rPr lang="en-US" sz="1200" dirty="0" err="1"/>
              <a:t>pSecurity</a:t>
            </a:r>
            <a:r>
              <a:rPr lang="en-US" sz="1200" dirty="0"/>
              <a:t> – null for user </a:t>
            </a:r>
            <a:r>
              <a:rPr lang="en-US" sz="1200" dirty="0" err="1"/>
              <a:t>priviledges</a:t>
            </a:r>
            <a:br>
              <a:rPr lang="en-US" sz="1200" dirty="0"/>
            </a:br>
            <a:endParaRPr lang="en-US" sz="600" dirty="0"/>
          </a:p>
          <a:p>
            <a:pPr>
              <a:lnSpc>
                <a:spcPct val="120000"/>
              </a:lnSpc>
            </a:pPr>
            <a:r>
              <a:rPr lang="en-US" sz="1200" dirty="0"/>
              <a:t>unsigned </a:t>
            </a:r>
            <a:r>
              <a:rPr lang="en-US" sz="1200" dirty="0" err="1"/>
              <a:t>int</a:t>
            </a:r>
            <a:r>
              <a:rPr lang="en-US" sz="1200" dirty="0"/>
              <a:t> </a:t>
            </a:r>
            <a:r>
              <a:rPr lang="en-US" sz="1200" dirty="0" err="1"/>
              <a:t>stack_size</a:t>
            </a:r>
            <a:r>
              <a:rPr lang="en-US" sz="1200" dirty="0"/>
              <a:t> – size of stack to use, 0 gives default size</a:t>
            </a:r>
            <a:br>
              <a:rPr lang="en-US" sz="1200" dirty="0"/>
            </a:br>
            <a:r>
              <a:rPr lang="en-US" sz="1200" dirty="0"/>
              <a:t> </a:t>
            </a:r>
            <a:endParaRPr lang="en-US" sz="600" dirty="0"/>
          </a:p>
          <a:p>
            <a:pPr>
              <a:lnSpc>
                <a:spcPct val="120000"/>
              </a:lnSpc>
            </a:pPr>
            <a:r>
              <a:rPr lang="en-US" sz="1200" dirty="0" err="1"/>
              <a:t>ThreadFunc</a:t>
            </a:r>
            <a:r>
              <a:rPr lang="en-US" sz="1200" dirty="0"/>
              <a:t> – the function executed by the new thread</a:t>
            </a:r>
            <a:br>
              <a:rPr lang="en-US" sz="1200" dirty="0"/>
            </a:br>
            <a:br>
              <a:rPr lang="en-US" sz="600" dirty="0"/>
            </a:br>
            <a:r>
              <a:rPr lang="en-US" sz="1200" dirty="0"/>
              <a:t>    unsigned _</a:t>
            </a:r>
            <a:r>
              <a:rPr lang="en-US" sz="1200" dirty="0" err="1"/>
              <a:t>stdcall</a:t>
            </a:r>
            <a:r>
              <a:rPr lang="en-US" sz="1200" dirty="0"/>
              <a:t> </a:t>
            </a:r>
            <a:r>
              <a:rPr lang="en-US" sz="1200" dirty="0" err="1"/>
              <a:t>ThreadFunc</a:t>
            </a:r>
            <a:r>
              <a:rPr lang="en-US" sz="1200" dirty="0"/>
              <a:t>(void *</a:t>
            </a:r>
            <a:r>
              <a:rPr lang="en-US" sz="1200" dirty="0" err="1"/>
              <a:t>pThreadInfo</a:t>
            </a:r>
            <a:r>
              <a:rPr lang="en-US" sz="1200" dirty="0"/>
              <a:t>);   // returns exit code</a:t>
            </a:r>
            <a:br>
              <a:rPr lang="en-US" sz="1200" dirty="0"/>
            </a:br>
            <a:r>
              <a:rPr lang="en-US" sz="1200" dirty="0"/>
              <a:t> </a:t>
            </a:r>
            <a:endParaRPr lang="en-US" sz="600" dirty="0"/>
          </a:p>
          <a:p>
            <a:pPr>
              <a:lnSpc>
                <a:spcPct val="120000"/>
              </a:lnSpc>
            </a:pPr>
            <a:r>
              <a:rPr lang="en-US" sz="1200" dirty="0"/>
              <a:t>void *</a:t>
            </a:r>
            <a:r>
              <a:rPr lang="en-US" sz="1200" dirty="0" err="1"/>
              <a:t>pThreadInfo</a:t>
            </a:r>
            <a:r>
              <a:rPr lang="en-US" sz="1200" dirty="0"/>
              <a:t> – pointer to input parameter structure for use by </a:t>
            </a:r>
            <a:r>
              <a:rPr lang="en-US" sz="1200" dirty="0" err="1"/>
              <a:t>ThreadFunc</a:t>
            </a:r>
            <a:br>
              <a:rPr lang="en-US" sz="1200" dirty="0"/>
            </a:br>
            <a:endParaRPr lang="en-US" sz="600" dirty="0"/>
          </a:p>
          <a:p>
            <a:pPr>
              <a:lnSpc>
                <a:spcPct val="120000"/>
              </a:lnSpc>
            </a:pPr>
            <a:r>
              <a:rPr lang="en-US" sz="1200" dirty="0" err="1"/>
              <a:t>Enum</a:t>
            </a:r>
            <a:r>
              <a:rPr lang="en-US" sz="1200" dirty="0"/>
              <a:t> </a:t>
            </a:r>
            <a:r>
              <a:rPr lang="en-US" sz="1200" dirty="0" err="1"/>
              <a:t>initflg</a:t>
            </a:r>
            <a:r>
              <a:rPr lang="en-US" sz="1200" dirty="0"/>
              <a:t> – 0 to start running or CREATE_SUSPENDED to start suspended</a:t>
            </a:r>
            <a:br>
              <a:rPr lang="en-US" sz="1200" dirty="0"/>
            </a:br>
            <a:endParaRPr lang="en-US" sz="600" dirty="0"/>
          </a:p>
          <a:p>
            <a:pPr>
              <a:lnSpc>
                <a:spcPct val="120000"/>
              </a:lnSpc>
            </a:pPr>
            <a:r>
              <a:rPr lang="en-US" sz="1200" dirty="0"/>
              <a:t>Int32 *</a:t>
            </a:r>
            <a:r>
              <a:rPr lang="en-US" sz="1200" dirty="0" err="1"/>
              <a:t>pThrdID</a:t>
            </a:r>
            <a:r>
              <a:rPr lang="en-US" sz="1200" dirty="0"/>
              <a:t> – returns pointer to </a:t>
            </a:r>
            <a:r>
              <a:rPr lang="en-US" sz="1200" dirty="0" err="1"/>
              <a:t>threadID</a:t>
            </a:r>
            <a:r>
              <a:rPr lang="en-US" sz="1200" dirty="0"/>
              <a:t> if non-null on call, otherwise not used </a:t>
            </a:r>
            <a:br>
              <a:rPr lang="en-US" sz="1200" dirty="0"/>
            </a:br>
            <a:endParaRPr lang="en-US" sz="600" dirty="0"/>
          </a:p>
          <a:p>
            <a:pPr>
              <a:lnSpc>
                <a:spcPct val="120000"/>
              </a:lnSpc>
            </a:pPr>
            <a:r>
              <a:rPr lang="en-US" sz="1200" dirty="0"/>
              <a:t>For threads created with _</a:t>
            </a:r>
            <a:r>
              <a:rPr lang="en-US" sz="1200" dirty="0" err="1"/>
              <a:t>beginthreadex</a:t>
            </a:r>
            <a:r>
              <a:rPr lang="en-US" sz="1200" dirty="0"/>
              <a:t> the thread function, </a:t>
            </a:r>
            <a:r>
              <a:rPr lang="en-US" sz="1200" dirty="0" err="1"/>
              <a:t>ThreadFunc</a:t>
            </a:r>
            <a:r>
              <a:rPr lang="en-US" sz="1200" dirty="0"/>
              <a:t>, must be a global function or static member function of a class.  It cannot be a </a:t>
            </a:r>
            <a:r>
              <a:rPr lang="en-US" sz="1200" dirty="0" err="1"/>
              <a:t>nonstatic</a:t>
            </a:r>
            <a:r>
              <a:rPr lang="en-US" sz="1200" dirty="0"/>
              <a:t> member function.</a:t>
            </a:r>
          </a:p>
        </p:txBody>
      </p:sp>
      <p:sp>
        <p:nvSpPr>
          <p:cNvPr id="6" name="Title 1"/>
          <p:cNvSpPr>
            <a:spLocks noGrp="1"/>
          </p:cNvSpPr>
          <p:nvPr>
            <p:ph type="title"/>
          </p:nvPr>
        </p:nvSpPr>
        <p:spPr>
          <a:xfrm>
            <a:off x="457200" y="453190"/>
            <a:ext cx="8229600" cy="990600"/>
          </a:xfrm>
        </p:spPr>
        <p:txBody>
          <a:bodyPr/>
          <a:lstStyle/>
          <a:p>
            <a:pPr algn="ctr"/>
            <a:r>
              <a:rPr lang="en-US"/>
              <a:t>Creating Win32 Threads</a:t>
            </a:r>
          </a:p>
        </p:txBody>
      </p:sp>
    </p:spTree>
    <p:extLst>
      <p:ext uri="{BB962C8B-B14F-4D97-AF65-F5344CB8AC3E}">
        <p14:creationId xmlns:p14="http://schemas.microsoft.com/office/powerpoint/2010/main" val="20573829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7147"/>
            <a:ext cx="8229600" cy="990600"/>
          </a:xfrm>
        </p:spPr>
        <p:txBody>
          <a:bodyPr/>
          <a:lstStyle/>
          <a:p>
            <a:pPr algn="ctr"/>
            <a:r>
              <a:rPr lang="en-US"/>
              <a:t>Thread Priority</a:t>
            </a:r>
          </a:p>
        </p:txBody>
      </p:sp>
      <p:sp>
        <p:nvSpPr>
          <p:cNvPr id="3" name="Content Placeholder 2"/>
          <p:cNvSpPr>
            <a:spLocks noGrp="1"/>
          </p:cNvSpPr>
          <p:nvPr>
            <p:ph idx="1"/>
          </p:nvPr>
        </p:nvSpPr>
        <p:spPr/>
        <p:txBody>
          <a:bodyPr>
            <a:normAutofit fontScale="92500" lnSpcReduction="20000"/>
          </a:bodyPr>
          <a:lstStyle/>
          <a:p>
            <a:pPr>
              <a:lnSpc>
                <a:spcPct val="110000"/>
              </a:lnSpc>
            </a:pPr>
            <a:r>
              <a:rPr lang="en-US" dirty="0"/>
              <a:t>You use thread priority to balance processing performance between the interfaces and computations.  </a:t>
            </a:r>
          </a:p>
          <a:p>
            <a:pPr lvl="1">
              <a:lnSpc>
                <a:spcPct val="110000"/>
              </a:lnSpc>
            </a:pPr>
            <a:r>
              <a:rPr lang="en-US" dirty="0"/>
              <a:t>If UI threads have insufficient priority, the display freezes while computation proceeds.</a:t>
            </a:r>
          </a:p>
          <a:p>
            <a:pPr lvl="1">
              <a:lnSpc>
                <a:spcPct val="110000"/>
              </a:lnSpc>
            </a:pPr>
            <a:r>
              <a:rPr lang="en-US" dirty="0"/>
              <a:t>If UI threads have very high priority, the computation may suffer.</a:t>
            </a:r>
          </a:p>
          <a:p>
            <a:pPr lvl="1">
              <a:lnSpc>
                <a:spcPct val="110000"/>
              </a:lnSpc>
            </a:pPr>
            <a:r>
              <a:rPr lang="en-US" dirty="0"/>
              <a:t>We will look at an example that shows this clearly.</a:t>
            </a:r>
            <a:br>
              <a:rPr lang="en-US" dirty="0"/>
            </a:br>
            <a:br>
              <a:rPr lang="en-US" sz="750" dirty="0"/>
            </a:br>
            <a:endParaRPr lang="en-US" sz="750" dirty="0"/>
          </a:p>
          <a:p>
            <a:pPr>
              <a:lnSpc>
                <a:spcPct val="110000"/>
              </a:lnSpc>
            </a:pPr>
            <a:r>
              <a:rPr lang="en-US" dirty="0"/>
              <a:t>Thread priorities take the values:</a:t>
            </a:r>
          </a:p>
          <a:p>
            <a:pPr lvl="1">
              <a:lnSpc>
                <a:spcPct val="110000"/>
              </a:lnSpc>
            </a:pPr>
            <a:r>
              <a:rPr lang="en-US" dirty="0"/>
              <a:t>THREAD_PRIORITY_IDLE</a:t>
            </a:r>
          </a:p>
          <a:p>
            <a:pPr lvl="1">
              <a:lnSpc>
                <a:spcPct val="110000"/>
              </a:lnSpc>
            </a:pPr>
            <a:r>
              <a:rPr lang="en-US" dirty="0"/>
              <a:t>THREAD_PRIORITY_LOWEST</a:t>
            </a:r>
          </a:p>
          <a:p>
            <a:pPr lvl="1">
              <a:lnSpc>
                <a:spcPct val="110000"/>
              </a:lnSpc>
            </a:pPr>
            <a:r>
              <a:rPr lang="en-US" dirty="0"/>
              <a:t>THREAD_PRIORITY_BELOW_NORMAL</a:t>
            </a:r>
          </a:p>
          <a:p>
            <a:pPr lvl="1">
              <a:lnSpc>
                <a:spcPct val="110000"/>
              </a:lnSpc>
            </a:pPr>
            <a:r>
              <a:rPr lang="en-US" dirty="0"/>
              <a:t>THREAD_PRIORITY_NORMAL</a:t>
            </a:r>
          </a:p>
          <a:p>
            <a:pPr lvl="1">
              <a:lnSpc>
                <a:spcPct val="110000"/>
              </a:lnSpc>
            </a:pPr>
            <a:r>
              <a:rPr lang="en-US" dirty="0"/>
              <a:t>THREAD_PRIORITY_ABOVE_NORMAL</a:t>
            </a:r>
          </a:p>
          <a:p>
            <a:pPr lvl="1">
              <a:lnSpc>
                <a:spcPct val="110000"/>
              </a:lnSpc>
            </a:pPr>
            <a:r>
              <a:rPr lang="en-US" dirty="0"/>
              <a:t>THREAD_PRIORITY_HIGHEST</a:t>
            </a:r>
          </a:p>
          <a:p>
            <a:pPr lvl="1">
              <a:lnSpc>
                <a:spcPct val="110000"/>
              </a:lnSpc>
            </a:pPr>
            <a:r>
              <a:rPr lang="en-US" dirty="0"/>
              <a:t>THREAD_PRIORITY_TIME_CRITICAL</a:t>
            </a:r>
          </a:p>
        </p:txBody>
      </p:sp>
    </p:spTree>
    <p:extLst>
      <p:ext uri="{BB962C8B-B14F-4D97-AF65-F5344CB8AC3E}">
        <p14:creationId xmlns:p14="http://schemas.microsoft.com/office/powerpoint/2010/main" val="2108417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233"/>
            <a:ext cx="8229600" cy="990600"/>
          </a:xfrm>
        </p:spPr>
        <p:txBody>
          <a:bodyPr/>
          <a:lstStyle/>
          <a:p>
            <a:pPr algn="ctr"/>
            <a:r>
              <a:rPr lang="en-US" dirty="0"/>
              <a:t>Creating </a:t>
            </a:r>
            <a:r>
              <a:rPr lang="en-US" dirty="0" err="1"/>
              <a:t>.Net</a:t>
            </a:r>
            <a:r>
              <a:rPr lang="en-US" dirty="0"/>
              <a:t> Threads Using C#</a:t>
            </a:r>
          </a:p>
        </p:txBody>
      </p:sp>
      <p:sp>
        <p:nvSpPr>
          <p:cNvPr id="3" name="Content Placeholder 2"/>
          <p:cNvSpPr>
            <a:spLocks noGrp="1"/>
          </p:cNvSpPr>
          <p:nvPr>
            <p:ph idx="1"/>
          </p:nvPr>
        </p:nvSpPr>
        <p:spPr/>
        <p:txBody>
          <a:bodyPr>
            <a:normAutofit/>
          </a:bodyPr>
          <a:lstStyle/>
          <a:p>
            <a:r>
              <a:rPr lang="en-US" dirty="0"/>
              <a:t>Thread t = new Thread(new </a:t>
            </a:r>
            <a:r>
              <a:rPr lang="en-US" dirty="0" err="1"/>
              <a:t>ThreadStart</a:t>
            </a:r>
            <a:r>
              <a:rPr lang="en-US" dirty="0"/>
              <a:t>(</a:t>
            </a:r>
            <a:r>
              <a:rPr lang="en-US" dirty="0" err="1"/>
              <a:t>tProc</a:t>
            </a:r>
            <a:r>
              <a:rPr lang="en-US" dirty="0"/>
              <a:t>));</a:t>
            </a:r>
            <a:br>
              <a:rPr lang="en-US" dirty="0"/>
            </a:br>
            <a:r>
              <a:rPr lang="en-US" dirty="0" err="1"/>
              <a:t>t.Start</a:t>
            </a:r>
            <a:r>
              <a:rPr lang="en-US" dirty="0"/>
              <a:t>()</a:t>
            </a:r>
          </a:p>
          <a:p>
            <a:pPr lvl="1"/>
            <a:r>
              <a:rPr lang="en-US" sz="2400" dirty="0"/>
              <a:t>void </a:t>
            </a:r>
            <a:r>
              <a:rPr lang="en-US" sz="2400" dirty="0" err="1"/>
              <a:t>tProc</a:t>
            </a:r>
            <a:r>
              <a:rPr lang="en-US" sz="2400" dirty="0"/>
              <a:t>() is a static or </a:t>
            </a:r>
            <a:r>
              <a:rPr lang="en-US" sz="2400" dirty="0" err="1"/>
              <a:t>nonstatic</a:t>
            </a:r>
            <a:r>
              <a:rPr lang="en-US" sz="2400" dirty="0"/>
              <a:t> member function of some class.</a:t>
            </a:r>
            <a:br>
              <a:rPr lang="en-US" sz="2400" dirty="0"/>
            </a:br>
            <a:endParaRPr lang="en-US" sz="2400" dirty="0"/>
          </a:p>
          <a:p>
            <a:r>
              <a:rPr lang="en-US" dirty="0"/>
              <a:t>Thread t = new Thread(new </a:t>
            </a:r>
            <a:r>
              <a:rPr lang="en-US" dirty="0" err="1"/>
              <a:t>ParameterizedThreadStart</a:t>
            </a:r>
            <a:r>
              <a:rPr lang="en-US" dirty="0"/>
              <a:t>(</a:t>
            </a:r>
            <a:r>
              <a:rPr lang="en-US" dirty="0" err="1"/>
              <a:t>tProc</a:t>
            </a:r>
            <a:r>
              <a:rPr lang="en-US" dirty="0"/>
              <a:t>))</a:t>
            </a:r>
            <a:br>
              <a:rPr lang="en-US" dirty="0"/>
            </a:br>
            <a:r>
              <a:rPr lang="en-US" dirty="0" err="1"/>
              <a:t>t.Start</a:t>
            </a:r>
            <a:r>
              <a:rPr lang="en-US" dirty="0"/>
              <a:t>(</a:t>
            </a:r>
            <a:r>
              <a:rPr lang="en-US" dirty="0" err="1"/>
              <a:t>inputArgument</a:t>
            </a:r>
            <a:r>
              <a:rPr lang="en-US" dirty="0"/>
              <a:t>)</a:t>
            </a:r>
          </a:p>
          <a:p>
            <a:pPr lvl="1"/>
            <a:r>
              <a:rPr lang="en-US" sz="2400" dirty="0"/>
              <a:t>where void </a:t>
            </a:r>
            <a:r>
              <a:rPr lang="en-US" sz="2400" dirty="0" err="1"/>
              <a:t>tProc</a:t>
            </a:r>
            <a:r>
              <a:rPr lang="en-US" sz="2400" dirty="0"/>
              <a:t>(object </a:t>
            </a:r>
            <a:r>
              <a:rPr lang="en-US" sz="2400" dirty="0" err="1"/>
              <a:t>inputArgument</a:t>
            </a:r>
            <a:r>
              <a:rPr lang="en-US" sz="2400" dirty="0"/>
              <a:t>) is a static or </a:t>
            </a:r>
            <a:r>
              <a:rPr lang="en-US" sz="2400" dirty="0" err="1"/>
              <a:t>nonstatic</a:t>
            </a:r>
            <a:r>
              <a:rPr lang="en-US" sz="2400" dirty="0"/>
              <a:t> function of some class.</a:t>
            </a:r>
          </a:p>
        </p:txBody>
      </p:sp>
    </p:spTree>
    <p:extLst>
      <p:ext uri="{BB962C8B-B14F-4D97-AF65-F5344CB8AC3E}">
        <p14:creationId xmlns:p14="http://schemas.microsoft.com/office/powerpoint/2010/main" val="2092495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5273"/>
            <a:ext cx="8229600" cy="990600"/>
          </a:xfrm>
        </p:spPr>
        <p:txBody>
          <a:bodyPr/>
          <a:lstStyle/>
          <a:p>
            <a:pPr algn="ctr"/>
            <a:r>
              <a:rPr lang="en-US" dirty="0"/>
              <a:t>Thread Properties</a:t>
            </a:r>
          </a:p>
        </p:txBody>
      </p:sp>
      <p:sp>
        <p:nvSpPr>
          <p:cNvPr id="3" name="Content Placeholder 2"/>
          <p:cNvSpPr>
            <a:spLocks noGrp="1"/>
          </p:cNvSpPr>
          <p:nvPr>
            <p:ph idx="1"/>
          </p:nvPr>
        </p:nvSpPr>
        <p:spPr/>
        <p:txBody>
          <a:bodyPr>
            <a:normAutofit/>
          </a:bodyPr>
          <a:lstStyle/>
          <a:p>
            <a:r>
              <a:rPr lang="en-US" sz="2200" b="1" i="1" dirty="0" err="1"/>
              <a:t>IsBackground</a:t>
            </a:r>
            <a:r>
              <a:rPr lang="en-US" sz="2200" dirty="0"/>
              <a:t>—get, set</a:t>
            </a:r>
          </a:p>
          <a:p>
            <a:pPr lvl="1"/>
            <a:r>
              <a:rPr lang="en-US" sz="1800" dirty="0"/>
              <a:t>Process does not end until all foreground threads have ended.</a:t>
            </a:r>
          </a:p>
          <a:p>
            <a:pPr lvl="1"/>
            <a:r>
              <a:rPr lang="en-US" sz="1800" dirty="0"/>
              <a:t>Background threads are terminated when application ends.</a:t>
            </a:r>
          </a:p>
          <a:p>
            <a:pPr lvl="1">
              <a:buFontTx/>
              <a:buNone/>
            </a:pPr>
            <a:endParaRPr lang="en-US" sz="900" dirty="0"/>
          </a:p>
          <a:p>
            <a:r>
              <a:rPr lang="en-US" sz="2200" b="1" dirty="0" err="1"/>
              <a:t>CurrentThread</a:t>
            </a:r>
            <a:r>
              <a:rPr lang="en-US" sz="2200" dirty="0"/>
              <a:t>—get, static</a:t>
            </a:r>
          </a:p>
          <a:p>
            <a:pPr lvl="1"/>
            <a:r>
              <a:rPr lang="en-US" sz="1800" dirty="0"/>
              <a:t>Returns thread reference to calling thread</a:t>
            </a:r>
            <a:br>
              <a:rPr lang="en-US" sz="1800" dirty="0"/>
            </a:br>
            <a:endParaRPr lang="en-US" sz="900" dirty="0"/>
          </a:p>
          <a:p>
            <a:r>
              <a:rPr lang="en-US" sz="2200" b="1" i="1" dirty="0" err="1"/>
              <a:t>IsAlive</a:t>
            </a:r>
            <a:r>
              <a:rPr lang="en-US" sz="2200" dirty="0"/>
              <a:t>—get</a:t>
            </a:r>
          </a:p>
          <a:p>
            <a:pPr lvl="1"/>
            <a:r>
              <a:rPr lang="en-US" sz="1800" dirty="0"/>
              <a:t>Has thread started but not terminated?</a:t>
            </a:r>
            <a:br>
              <a:rPr lang="en-US" sz="1800" dirty="0"/>
            </a:br>
            <a:endParaRPr lang="en-US" sz="900" dirty="0"/>
          </a:p>
          <a:p>
            <a:r>
              <a:rPr lang="en-US" sz="2200" b="1" i="1" dirty="0"/>
              <a:t>Priority</a:t>
            </a:r>
            <a:r>
              <a:rPr lang="en-US" sz="2200" dirty="0"/>
              <a:t>—get, set</a:t>
            </a:r>
          </a:p>
          <a:p>
            <a:pPr lvl="1"/>
            <a:r>
              <a:rPr lang="en-US" sz="1800" dirty="0"/>
              <a:t>Highest, </a:t>
            </a:r>
            <a:r>
              <a:rPr lang="en-US" sz="1800" dirty="0" err="1"/>
              <a:t>AboveNormal</a:t>
            </a:r>
            <a:r>
              <a:rPr lang="en-US" sz="1800" dirty="0"/>
              <a:t>, Normal, </a:t>
            </a:r>
            <a:r>
              <a:rPr lang="en-US" sz="1800" dirty="0" err="1"/>
              <a:t>BelowNormal</a:t>
            </a:r>
            <a:r>
              <a:rPr lang="en-US" sz="1800" dirty="0"/>
              <a:t>, Lowest</a:t>
            </a:r>
            <a:br>
              <a:rPr lang="en-US" sz="900" dirty="0"/>
            </a:br>
            <a:endParaRPr lang="en-US" sz="900" dirty="0"/>
          </a:p>
          <a:p>
            <a:r>
              <a:rPr lang="en-US" sz="2200" b="1" i="1" dirty="0" err="1"/>
              <a:t>ThreadState</a:t>
            </a:r>
            <a:r>
              <a:rPr lang="en-US" sz="2200" dirty="0"/>
              <a:t>—get</a:t>
            </a:r>
          </a:p>
          <a:p>
            <a:pPr lvl="1"/>
            <a:r>
              <a:rPr lang="en-US" sz="1800" dirty="0" err="1"/>
              <a:t>Unstarted</a:t>
            </a:r>
            <a:r>
              <a:rPr lang="en-US" sz="1800" dirty="0"/>
              <a:t>, Running, Suspended, Stopped, </a:t>
            </a:r>
            <a:r>
              <a:rPr lang="en-US" sz="1800" dirty="0" err="1"/>
              <a:t>WaitSleepJoin</a:t>
            </a:r>
            <a:r>
              <a:rPr lang="en-US" sz="1800" dirty="0"/>
              <a:t>, ..</a:t>
            </a:r>
          </a:p>
        </p:txBody>
      </p:sp>
    </p:spTree>
    <p:extLst>
      <p:ext uri="{BB962C8B-B14F-4D97-AF65-F5344CB8AC3E}">
        <p14:creationId xmlns:p14="http://schemas.microsoft.com/office/powerpoint/2010/main" val="14864990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231"/>
            <a:ext cx="8229600" cy="990600"/>
          </a:xfrm>
        </p:spPr>
        <p:txBody>
          <a:bodyPr/>
          <a:lstStyle/>
          <a:p>
            <a:pPr algn="ctr"/>
            <a:r>
              <a:rPr lang="en-US"/>
              <a:t>Shared Resources</a:t>
            </a:r>
          </a:p>
        </p:txBody>
      </p:sp>
      <p:sp>
        <p:nvSpPr>
          <p:cNvPr id="3" name="Content Placeholder 2"/>
          <p:cNvSpPr>
            <a:spLocks noGrp="1"/>
          </p:cNvSpPr>
          <p:nvPr>
            <p:ph idx="1"/>
          </p:nvPr>
        </p:nvSpPr>
        <p:spPr>
          <a:xfrm>
            <a:off x="457200" y="1600200"/>
            <a:ext cx="8229600" cy="1303421"/>
          </a:xfrm>
        </p:spPr>
        <p:txBody>
          <a:bodyPr>
            <a:noAutofit/>
          </a:bodyPr>
          <a:lstStyle/>
          <a:p>
            <a:r>
              <a:rPr lang="en-US" sz="2800" dirty="0"/>
              <a:t>A child thread often needs to communicate with its parent thread. It does this via some shared resource, like a queue.</a:t>
            </a:r>
          </a:p>
        </p:txBody>
      </p:sp>
      <p:graphicFrame>
        <p:nvGraphicFramePr>
          <p:cNvPr id="5" name="Object 8"/>
          <p:cNvGraphicFramePr>
            <a:graphicFrameLocks noChangeAspect="1"/>
          </p:cNvGraphicFramePr>
          <p:nvPr>
            <p:extLst>
              <p:ext uri="{D42A27DB-BD31-4B8C-83A1-F6EECF244321}">
                <p14:modId xmlns:p14="http://schemas.microsoft.com/office/powerpoint/2010/main" val="202589280"/>
              </p:ext>
            </p:extLst>
          </p:nvPr>
        </p:nvGraphicFramePr>
        <p:xfrm>
          <a:off x="1671538" y="3166908"/>
          <a:ext cx="5800924" cy="3442440"/>
        </p:xfrm>
        <a:graphic>
          <a:graphicData uri="http://schemas.openxmlformats.org/presentationml/2006/ole">
            <mc:AlternateContent xmlns:mc="http://schemas.openxmlformats.org/markup-compatibility/2006">
              <mc:Choice xmlns:v="urn:schemas-microsoft-com:vml" Requires="v">
                <p:oleObj spid="_x0000_s1036" name="VISIO" r:id="rId3" imgW="5978160" imgH="3692160" progId="Visio.Drawing.6">
                  <p:embed/>
                </p:oleObj>
              </mc:Choice>
              <mc:Fallback>
                <p:oleObj name="VISIO" r:id="rId3" imgW="5978160" imgH="3692160" progId="Visio.Drawing.6">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1538" y="3166908"/>
                        <a:ext cx="5800924" cy="3442440"/>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9713485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5273"/>
            <a:ext cx="8229600" cy="990600"/>
          </a:xfrm>
        </p:spPr>
        <p:txBody>
          <a:bodyPr/>
          <a:lstStyle/>
          <a:p>
            <a:pPr algn="ctr"/>
            <a:r>
              <a:rPr lang="en-US" dirty="0"/>
              <a:t>Synchronization</a:t>
            </a:r>
          </a:p>
        </p:txBody>
      </p:sp>
      <p:sp>
        <p:nvSpPr>
          <p:cNvPr id="3" name="Content Placeholder 2"/>
          <p:cNvSpPr>
            <a:spLocks noGrp="1"/>
          </p:cNvSpPr>
          <p:nvPr>
            <p:ph idx="1"/>
          </p:nvPr>
        </p:nvSpPr>
        <p:spPr/>
        <p:txBody>
          <a:bodyPr>
            <a:noAutofit/>
          </a:bodyPr>
          <a:lstStyle/>
          <a:p>
            <a:r>
              <a:rPr lang="en-US" dirty="0"/>
              <a:t>A program may need multiple threads to share some data.</a:t>
            </a:r>
            <a:br>
              <a:rPr lang="en-US" sz="900" dirty="0"/>
            </a:br>
            <a:endParaRPr lang="en-US" sz="900" dirty="0"/>
          </a:p>
          <a:p>
            <a:r>
              <a:rPr lang="en-US" dirty="0"/>
              <a:t>If access is not controlled to be sequential, then shared data may become corrupted.</a:t>
            </a:r>
          </a:p>
          <a:p>
            <a:pPr lvl="1"/>
            <a:r>
              <a:rPr lang="en-US" dirty="0"/>
              <a:t>One thread accesses the data, begins to modify the data, and then is put to sleep because its time slice has expired. The problem arises when the data is in an incomplete state of modification.</a:t>
            </a:r>
          </a:p>
          <a:p>
            <a:pPr lvl="1"/>
            <a:r>
              <a:rPr lang="en-US" dirty="0"/>
              <a:t>Another thread awakes and accesses the data, which is only partially modified. The result is very likely to be corrupt data.</a:t>
            </a:r>
          </a:p>
          <a:p>
            <a:r>
              <a:rPr lang="en-US" dirty="0"/>
              <a:t>The process of making access serial is called serialization or synchronization.</a:t>
            </a:r>
          </a:p>
        </p:txBody>
      </p:sp>
    </p:spTree>
    <p:extLst>
      <p:ext uri="{BB962C8B-B14F-4D97-AF65-F5344CB8AC3E}">
        <p14:creationId xmlns:p14="http://schemas.microsoft.com/office/powerpoint/2010/main" val="15748539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232"/>
            <a:ext cx="8229600" cy="990600"/>
          </a:xfrm>
        </p:spPr>
        <p:txBody>
          <a:bodyPr/>
          <a:lstStyle/>
          <a:p>
            <a:pPr algn="ctr"/>
            <a:r>
              <a:rPr lang="en-US"/>
              <a:t>Wait for Objects</a:t>
            </a:r>
          </a:p>
        </p:txBody>
      </p:sp>
      <p:sp>
        <p:nvSpPr>
          <p:cNvPr id="3" name="Content Placeholder 2"/>
          <p:cNvSpPr>
            <a:spLocks noGrp="1"/>
          </p:cNvSpPr>
          <p:nvPr>
            <p:ph idx="1"/>
          </p:nvPr>
        </p:nvSpPr>
        <p:spPr/>
        <p:txBody>
          <a:bodyPr>
            <a:normAutofit fontScale="85000" lnSpcReduction="10000"/>
          </a:bodyPr>
          <a:lstStyle/>
          <a:p>
            <a:pPr>
              <a:lnSpc>
                <a:spcPct val="120000"/>
              </a:lnSpc>
            </a:pPr>
            <a:r>
              <a:rPr lang="en-US" b="1" i="1" dirty="0" err="1"/>
              <a:t>WaitForSingleObject</a:t>
            </a:r>
            <a:r>
              <a:rPr lang="en-US" dirty="0"/>
              <a:t> makes one thread wait for:</a:t>
            </a:r>
          </a:p>
          <a:p>
            <a:pPr lvl="1">
              <a:lnSpc>
                <a:spcPct val="120000"/>
              </a:lnSpc>
            </a:pPr>
            <a:r>
              <a:rPr lang="en-US" dirty="0"/>
              <a:t>Termination of another thread</a:t>
            </a:r>
          </a:p>
          <a:p>
            <a:pPr lvl="1">
              <a:lnSpc>
                <a:spcPct val="120000"/>
              </a:lnSpc>
            </a:pPr>
            <a:r>
              <a:rPr lang="en-US" dirty="0"/>
              <a:t>An event</a:t>
            </a:r>
          </a:p>
          <a:p>
            <a:pPr lvl="1">
              <a:lnSpc>
                <a:spcPct val="120000"/>
              </a:lnSpc>
            </a:pPr>
            <a:r>
              <a:rPr lang="en-US" dirty="0"/>
              <a:t>Release of a </a:t>
            </a:r>
            <a:r>
              <a:rPr lang="en-US" dirty="0" err="1"/>
              <a:t>mutex</a:t>
            </a:r>
            <a:endParaRPr lang="en-US" dirty="0"/>
          </a:p>
          <a:p>
            <a:pPr lvl="1">
              <a:lnSpc>
                <a:spcPct val="120000"/>
              </a:lnSpc>
            </a:pPr>
            <a:r>
              <a:rPr lang="en-US" dirty="0"/>
              <a:t>Syntax: </a:t>
            </a:r>
            <a:r>
              <a:rPr lang="en-US" sz="1800" dirty="0" err="1"/>
              <a:t>WaitForSingleObject</a:t>
            </a:r>
            <a:r>
              <a:rPr lang="en-US" sz="1800" dirty="0"/>
              <a:t>(</a:t>
            </a:r>
            <a:r>
              <a:rPr lang="en-US" sz="1800" dirty="0" err="1"/>
              <a:t>objHandle</a:t>
            </a:r>
            <a:r>
              <a:rPr lang="en-US" sz="1800" dirty="0"/>
              <a:t>, </a:t>
            </a:r>
            <a:r>
              <a:rPr lang="en-US" sz="1800" dirty="0" err="1"/>
              <a:t>dwMillisec</a:t>
            </a:r>
            <a:r>
              <a:rPr lang="en-US" sz="1800" dirty="0"/>
              <a:t>)</a:t>
            </a:r>
            <a:br>
              <a:rPr lang="en-US" sz="1800" dirty="0"/>
            </a:br>
            <a:br>
              <a:rPr lang="en-US" sz="1300" dirty="0"/>
            </a:br>
            <a:endParaRPr lang="en-US" sz="1200" dirty="0"/>
          </a:p>
          <a:p>
            <a:pPr>
              <a:lnSpc>
                <a:spcPct val="120000"/>
              </a:lnSpc>
            </a:pPr>
            <a:r>
              <a:rPr lang="en-US" b="1" i="1" dirty="0" err="1"/>
              <a:t>WaitForMultipleObjects</a:t>
            </a:r>
            <a:r>
              <a:rPr lang="en-US" dirty="0"/>
              <a:t> makes one thread wait for the elements of an array of kernel objects, e.g., threads, events, </a:t>
            </a:r>
            <a:r>
              <a:rPr lang="en-US" dirty="0" err="1"/>
              <a:t>mutexes</a:t>
            </a:r>
            <a:r>
              <a:rPr lang="en-US" dirty="0"/>
              <a:t>.</a:t>
            </a:r>
          </a:p>
          <a:p>
            <a:pPr lvl="1">
              <a:lnSpc>
                <a:spcPct val="120000"/>
              </a:lnSpc>
            </a:pPr>
            <a:r>
              <a:rPr lang="en-US" dirty="0"/>
              <a:t>Syntax: </a:t>
            </a:r>
            <a:r>
              <a:rPr lang="en-US" sz="1800" dirty="0" err="1"/>
              <a:t>WaitForMultipleObjects</a:t>
            </a:r>
            <a:r>
              <a:rPr lang="en-US" sz="1800" dirty="0"/>
              <a:t>(</a:t>
            </a:r>
            <a:r>
              <a:rPr lang="en-US" sz="1800" dirty="0" err="1"/>
              <a:t>nCount</a:t>
            </a:r>
            <a:r>
              <a:rPr lang="en-US" sz="1800" dirty="0"/>
              <a:t>, </a:t>
            </a:r>
            <a:r>
              <a:rPr lang="en-US" sz="1800" dirty="0" err="1"/>
              <a:t>lpHandles</a:t>
            </a:r>
            <a:r>
              <a:rPr lang="en-US" sz="1800" dirty="0"/>
              <a:t>, </a:t>
            </a:r>
            <a:r>
              <a:rPr lang="en-US" sz="1800" dirty="0" err="1"/>
              <a:t>fwait</a:t>
            </a:r>
            <a:r>
              <a:rPr lang="en-US" sz="1800" dirty="0"/>
              <a:t>, </a:t>
            </a:r>
            <a:r>
              <a:rPr lang="en-US" sz="1800" dirty="0" err="1"/>
              <a:t>dwMillisec</a:t>
            </a:r>
            <a:r>
              <a:rPr lang="en-US" sz="1800" dirty="0"/>
              <a:t>)</a:t>
            </a:r>
          </a:p>
          <a:p>
            <a:pPr lvl="1">
              <a:lnSpc>
                <a:spcPct val="120000"/>
              </a:lnSpc>
            </a:pPr>
            <a:r>
              <a:rPr lang="en-US" dirty="0" err="1"/>
              <a:t>nCount</a:t>
            </a:r>
            <a:r>
              <a:rPr lang="en-US" dirty="0"/>
              <a:t>: number of objects in array of handles</a:t>
            </a:r>
          </a:p>
          <a:p>
            <a:pPr lvl="1">
              <a:lnSpc>
                <a:spcPct val="120000"/>
              </a:lnSpc>
            </a:pPr>
            <a:r>
              <a:rPr lang="en-US" dirty="0" err="1"/>
              <a:t>lpHandles</a:t>
            </a:r>
            <a:r>
              <a:rPr lang="en-US" dirty="0"/>
              <a:t>: array of handles to kernel objects</a:t>
            </a:r>
          </a:p>
          <a:p>
            <a:pPr lvl="1">
              <a:lnSpc>
                <a:spcPct val="120000"/>
              </a:lnSpc>
            </a:pPr>
            <a:r>
              <a:rPr lang="en-US" dirty="0" err="1"/>
              <a:t>fwait</a:t>
            </a:r>
            <a:r>
              <a:rPr lang="en-US" dirty="0"/>
              <a:t>: TRUE =&gt; wait for all objects, FALSE =&gt; wait for first object</a:t>
            </a:r>
          </a:p>
          <a:p>
            <a:pPr lvl="1">
              <a:lnSpc>
                <a:spcPct val="120000"/>
              </a:lnSpc>
            </a:pPr>
            <a:r>
              <a:rPr lang="en-US" dirty="0" err="1"/>
              <a:t>dwMillisec</a:t>
            </a:r>
            <a:r>
              <a:rPr lang="en-US" dirty="0"/>
              <a:t>: time to wait, can be INFINITE</a:t>
            </a:r>
          </a:p>
        </p:txBody>
      </p:sp>
    </p:spTree>
    <p:extLst>
      <p:ext uri="{BB962C8B-B14F-4D97-AF65-F5344CB8AC3E}">
        <p14:creationId xmlns:p14="http://schemas.microsoft.com/office/powerpoint/2010/main" val="170910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232"/>
            <a:ext cx="8229600" cy="990600"/>
          </a:xfrm>
        </p:spPr>
        <p:txBody>
          <a:bodyPr/>
          <a:lstStyle/>
          <a:p>
            <a:pPr algn="ctr"/>
            <a:r>
              <a:rPr lang="en-US"/>
              <a:t>Windows API</a:t>
            </a:r>
          </a:p>
        </p:txBody>
      </p:sp>
      <p:sp>
        <p:nvSpPr>
          <p:cNvPr id="3" name="Content Placeholder 2"/>
          <p:cNvSpPr>
            <a:spLocks noGrp="1"/>
          </p:cNvSpPr>
          <p:nvPr>
            <p:ph idx="1"/>
          </p:nvPr>
        </p:nvSpPr>
        <p:spPr/>
        <p:txBody>
          <a:bodyPr/>
          <a:lstStyle/>
          <a:p>
            <a:pPr>
              <a:buFont typeface="Arial" charset="0"/>
              <a:buChar char="•"/>
            </a:pPr>
            <a:r>
              <a:rPr lang="en-US" sz="3200" dirty="0"/>
              <a:t>Create, style, and manage windows</a:t>
            </a:r>
          </a:p>
          <a:p>
            <a:pPr>
              <a:buFont typeface="Arial" charset="0"/>
              <a:buChar char="•"/>
            </a:pPr>
            <a:r>
              <a:rPr lang="en-US" sz="3200" dirty="0"/>
              <a:t>Manage files and directories</a:t>
            </a:r>
          </a:p>
          <a:p>
            <a:pPr>
              <a:buFont typeface="Arial" charset="0"/>
              <a:buChar char="•"/>
            </a:pPr>
            <a:r>
              <a:rPr lang="en-US" sz="3200" dirty="0"/>
              <a:t>Create and manage processes, threads, and synchronizers</a:t>
            </a:r>
          </a:p>
          <a:p>
            <a:pPr>
              <a:buFont typeface="Arial" charset="0"/>
              <a:buChar char="•"/>
            </a:pPr>
            <a:r>
              <a:rPr lang="en-US" sz="3200" dirty="0"/>
              <a:t>Load and unload dynamic-link libraries</a:t>
            </a:r>
          </a:p>
          <a:p>
            <a:pPr>
              <a:buFont typeface="Arial" charset="0"/>
              <a:buChar char="•"/>
            </a:pPr>
            <a:r>
              <a:rPr lang="en-US" sz="3200" dirty="0"/>
              <a:t>Create and manage timers</a:t>
            </a:r>
          </a:p>
          <a:p>
            <a:pPr>
              <a:buFont typeface="Arial" charset="0"/>
              <a:buChar char="•"/>
            </a:pPr>
            <a:r>
              <a:rPr lang="en-US" sz="3200" dirty="0"/>
              <a:t>Read and write to the registry</a:t>
            </a:r>
          </a:p>
        </p:txBody>
      </p:sp>
    </p:spTree>
    <p:extLst>
      <p:ext uri="{BB962C8B-B14F-4D97-AF65-F5344CB8AC3E}">
        <p14:creationId xmlns:p14="http://schemas.microsoft.com/office/powerpoint/2010/main" val="2086026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232"/>
            <a:ext cx="8229600" cy="990600"/>
          </a:xfrm>
        </p:spPr>
        <p:txBody>
          <a:bodyPr/>
          <a:lstStyle/>
          <a:p>
            <a:pPr algn="ctr"/>
            <a:r>
              <a:rPr lang="en-US" dirty="0"/>
              <a:t>Win32 </a:t>
            </a:r>
            <a:r>
              <a:rPr lang="en-US"/>
              <a:t>Thread Synchronization</a:t>
            </a:r>
            <a:endParaRPr lang="en-US" dirty="0"/>
          </a:p>
        </p:txBody>
      </p:sp>
      <p:sp>
        <p:nvSpPr>
          <p:cNvPr id="3" name="Content Placeholder 2"/>
          <p:cNvSpPr>
            <a:spLocks noGrp="1"/>
          </p:cNvSpPr>
          <p:nvPr>
            <p:ph idx="1"/>
          </p:nvPr>
        </p:nvSpPr>
        <p:spPr/>
        <p:txBody>
          <a:bodyPr>
            <a:normAutofit fontScale="62500" lnSpcReduction="20000"/>
          </a:bodyPr>
          <a:lstStyle/>
          <a:p>
            <a:pPr>
              <a:lnSpc>
                <a:spcPct val="120000"/>
              </a:lnSpc>
            </a:pPr>
            <a:r>
              <a:rPr lang="en-US" dirty="0"/>
              <a:t>Synchronizing threads means that every access to data shared between threads is protected so that when any thread starts an operation on the shared data no other thread is allowed access until the first thread is done.</a:t>
            </a:r>
            <a:br>
              <a:rPr lang="en-US" dirty="0"/>
            </a:br>
            <a:endParaRPr lang="en-US" sz="900" dirty="0"/>
          </a:p>
          <a:p>
            <a:pPr>
              <a:lnSpc>
                <a:spcPct val="120000"/>
              </a:lnSpc>
            </a:pPr>
            <a:r>
              <a:rPr lang="en-US" dirty="0"/>
              <a:t>The principle means of synchronizing access to shared data within the Win32 API are:</a:t>
            </a:r>
          </a:p>
          <a:p>
            <a:pPr lvl="1">
              <a:lnSpc>
                <a:spcPct val="120000"/>
              </a:lnSpc>
            </a:pPr>
            <a:r>
              <a:rPr lang="en-US" dirty="0"/>
              <a:t>Interlocked increment</a:t>
            </a:r>
          </a:p>
          <a:p>
            <a:pPr lvl="2">
              <a:lnSpc>
                <a:spcPct val="120000"/>
              </a:lnSpc>
            </a:pPr>
            <a:r>
              <a:rPr lang="en-US" dirty="0"/>
              <a:t>Only for incrementing or decrementing integral types</a:t>
            </a:r>
          </a:p>
          <a:p>
            <a:pPr lvl="1">
              <a:lnSpc>
                <a:spcPct val="120000"/>
              </a:lnSpc>
            </a:pPr>
            <a:r>
              <a:rPr lang="en-US" dirty="0"/>
              <a:t>Critical section</a:t>
            </a:r>
          </a:p>
          <a:p>
            <a:pPr lvl="2">
              <a:lnSpc>
                <a:spcPct val="120000"/>
              </a:lnSpc>
            </a:pPr>
            <a:r>
              <a:rPr lang="en-US" dirty="0"/>
              <a:t>Good only inside one process</a:t>
            </a:r>
          </a:p>
          <a:p>
            <a:pPr lvl="1">
              <a:lnSpc>
                <a:spcPct val="120000"/>
              </a:lnSpc>
            </a:pPr>
            <a:r>
              <a:rPr lang="en-US" dirty="0" err="1"/>
              <a:t>Mutex</a:t>
            </a:r>
            <a:r>
              <a:rPr lang="en-US" dirty="0"/>
              <a:t> (kernel object)</a:t>
            </a:r>
          </a:p>
          <a:p>
            <a:pPr lvl="2">
              <a:lnSpc>
                <a:spcPct val="120000"/>
              </a:lnSpc>
            </a:pPr>
            <a:r>
              <a:rPr lang="en-US" dirty="0"/>
              <a:t>Named </a:t>
            </a:r>
            <a:r>
              <a:rPr lang="en-US" dirty="0" err="1"/>
              <a:t>mutexes</a:t>
            </a:r>
            <a:r>
              <a:rPr lang="en-US" dirty="0"/>
              <a:t> can be shared by threads in different processes.</a:t>
            </a:r>
          </a:p>
          <a:p>
            <a:pPr lvl="1">
              <a:lnSpc>
                <a:spcPct val="120000"/>
              </a:lnSpc>
            </a:pPr>
            <a:r>
              <a:rPr lang="en-US" dirty="0"/>
              <a:t>Event (kernel object)</a:t>
            </a:r>
          </a:p>
          <a:p>
            <a:pPr lvl="2">
              <a:lnSpc>
                <a:spcPct val="120000"/>
              </a:lnSpc>
            </a:pPr>
            <a:r>
              <a:rPr lang="en-US" dirty="0"/>
              <a:t>Useful for synchronization as well as other event notifications</a:t>
            </a:r>
          </a:p>
          <a:p>
            <a:pPr lvl="1">
              <a:lnSpc>
                <a:spcPct val="120000"/>
              </a:lnSpc>
            </a:pPr>
            <a:r>
              <a:rPr lang="en-US" dirty="0" err="1"/>
              <a:t>Semiphore</a:t>
            </a:r>
            <a:r>
              <a:rPr lang="en-US" dirty="0"/>
              <a:t> (kernel object)</a:t>
            </a:r>
          </a:p>
          <a:p>
            <a:pPr lvl="2">
              <a:lnSpc>
                <a:spcPct val="120000"/>
              </a:lnSpc>
            </a:pPr>
            <a:r>
              <a:rPr lang="en-US" dirty="0"/>
              <a:t>Allows a specified number of threads to use a resource</a:t>
            </a:r>
          </a:p>
          <a:p>
            <a:pPr lvl="1">
              <a:lnSpc>
                <a:spcPct val="120000"/>
              </a:lnSpc>
            </a:pPr>
            <a:r>
              <a:rPr lang="en-US" dirty="0" err="1"/>
              <a:t>SlimReaderWriter</a:t>
            </a:r>
            <a:r>
              <a:rPr lang="en-US" dirty="0"/>
              <a:t> lock</a:t>
            </a:r>
          </a:p>
          <a:p>
            <a:pPr lvl="2">
              <a:lnSpc>
                <a:spcPct val="120000"/>
              </a:lnSpc>
            </a:pPr>
            <a:r>
              <a:rPr lang="en-US" dirty="0"/>
              <a:t>Supports concurrent reads while making writes and reads sequential</a:t>
            </a:r>
          </a:p>
          <a:p>
            <a:pPr lvl="1">
              <a:lnSpc>
                <a:spcPct val="120000"/>
              </a:lnSpc>
            </a:pPr>
            <a:r>
              <a:rPr lang="en-US" dirty="0"/>
              <a:t>Condition variable (kernel object)</a:t>
            </a:r>
          </a:p>
          <a:p>
            <a:pPr lvl="2">
              <a:lnSpc>
                <a:spcPct val="120000"/>
              </a:lnSpc>
            </a:pPr>
            <a:r>
              <a:rPr lang="en-US" dirty="0"/>
              <a:t>Used in conjunction with a critical section or </a:t>
            </a:r>
            <a:r>
              <a:rPr lang="en-US" dirty="0" err="1"/>
              <a:t>mutex</a:t>
            </a:r>
            <a:r>
              <a:rPr lang="en-US" dirty="0"/>
              <a:t> to signal an event that allows one or more threads to proceed.</a:t>
            </a:r>
          </a:p>
        </p:txBody>
      </p:sp>
    </p:spTree>
    <p:extLst>
      <p:ext uri="{BB962C8B-B14F-4D97-AF65-F5344CB8AC3E}">
        <p14:creationId xmlns:p14="http://schemas.microsoft.com/office/powerpoint/2010/main" val="10039232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5274"/>
            <a:ext cx="8229600" cy="990600"/>
          </a:xfrm>
        </p:spPr>
        <p:txBody>
          <a:bodyPr/>
          <a:lstStyle/>
          <a:p>
            <a:pPr algn="ctr"/>
            <a:r>
              <a:rPr lang="en-US" dirty="0" err="1"/>
              <a:t>.Net</a:t>
            </a:r>
            <a:r>
              <a:rPr lang="en-US" dirty="0"/>
              <a:t> Synchronization</a:t>
            </a:r>
          </a:p>
        </p:txBody>
      </p:sp>
      <p:sp>
        <p:nvSpPr>
          <p:cNvPr id="3" name="Content Placeholder 2"/>
          <p:cNvSpPr>
            <a:spLocks noGrp="1"/>
          </p:cNvSpPr>
          <p:nvPr>
            <p:ph idx="1"/>
          </p:nvPr>
        </p:nvSpPr>
        <p:spPr/>
        <p:txBody>
          <a:bodyPr>
            <a:normAutofit fontScale="32500" lnSpcReduction="20000"/>
          </a:bodyPr>
          <a:lstStyle/>
          <a:p>
            <a:pPr marL="51435" indent="0">
              <a:lnSpc>
                <a:spcPct val="120000"/>
              </a:lnSpc>
              <a:buNone/>
            </a:pPr>
            <a:r>
              <a:rPr lang="en-US" sz="4300" dirty="0" err="1"/>
              <a:t>.Net</a:t>
            </a:r>
            <a:r>
              <a:rPr lang="en-US" sz="4300" dirty="0"/>
              <a:t> wraps most of the Win32 synchronizers:</a:t>
            </a:r>
            <a:br>
              <a:rPr lang="en-US" sz="4300" dirty="0"/>
            </a:br>
            <a:endParaRPr lang="en-US" sz="4300" dirty="0"/>
          </a:p>
          <a:p>
            <a:pPr>
              <a:lnSpc>
                <a:spcPct val="120000"/>
              </a:lnSpc>
            </a:pPr>
            <a:r>
              <a:rPr lang="en-US" sz="4300" dirty="0"/>
              <a:t>Monitor</a:t>
            </a:r>
          </a:p>
          <a:p>
            <a:pPr lvl="1">
              <a:lnSpc>
                <a:spcPct val="120000"/>
              </a:lnSpc>
            </a:pPr>
            <a:r>
              <a:rPr lang="en-US" sz="3700" dirty="0"/>
              <a:t>Wraps a critical section and a condition variable to support both locking and notification</a:t>
            </a:r>
          </a:p>
          <a:p>
            <a:pPr>
              <a:lnSpc>
                <a:spcPct val="120000"/>
              </a:lnSpc>
            </a:pPr>
            <a:r>
              <a:rPr lang="en-US" sz="4300" dirty="0"/>
              <a:t>Lock</a:t>
            </a:r>
          </a:p>
          <a:p>
            <a:pPr lvl="1">
              <a:lnSpc>
                <a:spcPct val="120000"/>
              </a:lnSpc>
            </a:pPr>
            <a:r>
              <a:rPr lang="en-US" sz="3700" dirty="0"/>
              <a:t>Encapsulates a monitor and try {} finally {} to ensure that the lock is released even if an exception is thrown</a:t>
            </a:r>
          </a:p>
          <a:p>
            <a:pPr>
              <a:lnSpc>
                <a:spcPct val="120000"/>
              </a:lnSpc>
            </a:pPr>
            <a:r>
              <a:rPr lang="en-US" sz="4300" dirty="0" err="1"/>
              <a:t>Mutex</a:t>
            </a:r>
            <a:endParaRPr lang="en-US" sz="4300" dirty="0"/>
          </a:p>
          <a:p>
            <a:pPr lvl="1">
              <a:lnSpc>
                <a:spcPct val="120000"/>
              </a:lnSpc>
            </a:pPr>
            <a:r>
              <a:rPr lang="en-US" sz="3700" dirty="0"/>
              <a:t>Wraps the Win32 </a:t>
            </a:r>
            <a:r>
              <a:rPr lang="en-US" sz="3700" dirty="0" err="1"/>
              <a:t>mutex</a:t>
            </a:r>
            <a:endParaRPr lang="en-US" sz="3700" dirty="0"/>
          </a:p>
          <a:p>
            <a:pPr>
              <a:lnSpc>
                <a:spcPct val="120000"/>
              </a:lnSpc>
            </a:pPr>
            <a:r>
              <a:rPr lang="en-US" sz="4300" dirty="0" err="1"/>
              <a:t>ReaderWriterLock</a:t>
            </a:r>
            <a:endParaRPr lang="en-US" sz="4300" dirty="0"/>
          </a:p>
          <a:p>
            <a:pPr lvl="1">
              <a:lnSpc>
                <a:spcPct val="120000"/>
              </a:lnSpc>
            </a:pPr>
            <a:r>
              <a:rPr lang="en-US" sz="3700" dirty="0"/>
              <a:t>Wraps the Win32 </a:t>
            </a:r>
            <a:r>
              <a:rPr lang="en-US" sz="3700" dirty="0" err="1"/>
              <a:t>SlimReaderWriter</a:t>
            </a:r>
            <a:endParaRPr lang="en-US" sz="3700" dirty="0"/>
          </a:p>
          <a:p>
            <a:pPr>
              <a:lnSpc>
                <a:spcPct val="120000"/>
              </a:lnSpc>
            </a:pPr>
            <a:r>
              <a:rPr lang="en-US" sz="4300" dirty="0"/>
              <a:t>Interlocked</a:t>
            </a:r>
          </a:p>
          <a:p>
            <a:pPr lvl="1">
              <a:lnSpc>
                <a:spcPct val="120000"/>
              </a:lnSpc>
            </a:pPr>
            <a:r>
              <a:rPr lang="en-US" sz="3700" dirty="0"/>
              <a:t>Wraps the Win32 interlocked</a:t>
            </a:r>
          </a:p>
          <a:p>
            <a:pPr>
              <a:lnSpc>
                <a:spcPct val="120000"/>
              </a:lnSpc>
            </a:pPr>
            <a:r>
              <a:rPr lang="en-US" sz="4300" dirty="0" err="1"/>
              <a:t>SpinLock</a:t>
            </a:r>
            <a:endParaRPr lang="en-US" sz="4300" dirty="0"/>
          </a:p>
          <a:p>
            <a:pPr lvl="1">
              <a:lnSpc>
                <a:spcPct val="120000"/>
              </a:lnSpc>
            </a:pPr>
            <a:r>
              <a:rPr lang="en-US" sz="3700" dirty="0"/>
              <a:t>Supports low overhead short-term locks</a:t>
            </a:r>
          </a:p>
          <a:p>
            <a:pPr>
              <a:lnSpc>
                <a:spcPct val="120000"/>
              </a:lnSpc>
            </a:pPr>
            <a:r>
              <a:rPr lang="en-US" sz="4300" dirty="0"/>
              <a:t>Semaphore</a:t>
            </a:r>
          </a:p>
          <a:p>
            <a:pPr lvl="1">
              <a:lnSpc>
                <a:spcPct val="120000"/>
              </a:lnSpc>
            </a:pPr>
            <a:r>
              <a:rPr lang="en-US" sz="3700" dirty="0"/>
              <a:t>Wraps the Win32 semaphore</a:t>
            </a:r>
          </a:p>
          <a:p>
            <a:pPr>
              <a:lnSpc>
                <a:spcPct val="120000"/>
              </a:lnSpc>
            </a:pPr>
            <a:r>
              <a:rPr lang="en-US" sz="4300" dirty="0" err="1"/>
              <a:t>WaitHandle</a:t>
            </a:r>
            <a:endParaRPr lang="en-US" sz="4300" dirty="0"/>
          </a:p>
          <a:p>
            <a:pPr lvl="1">
              <a:lnSpc>
                <a:spcPct val="120000"/>
              </a:lnSpc>
            </a:pPr>
            <a:r>
              <a:rPr lang="en-US" sz="3700" dirty="0"/>
              <a:t>Threads block by calling </a:t>
            </a:r>
            <a:r>
              <a:rPr lang="en-US" sz="3700" dirty="0" err="1"/>
              <a:t>WaitOne</a:t>
            </a:r>
            <a:r>
              <a:rPr lang="en-US" sz="3700" dirty="0"/>
              <a:t> on the handle. They are released by the kernel object to which the handle refers.</a:t>
            </a:r>
          </a:p>
          <a:p>
            <a:endParaRPr lang="en-US" dirty="0"/>
          </a:p>
        </p:txBody>
      </p:sp>
    </p:spTree>
    <p:extLst>
      <p:ext uri="{BB962C8B-B14F-4D97-AF65-F5344CB8AC3E}">
        <p14:creationId xmlns:p14="http://schemas.microsoft.com/office/powerpoint/2010/main" val="457571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5274"/>
            <a:ext cx="8229600" cy="990600"/>
          </a:xfrm>
        </p:spPr>
        <p:txBody>
          <a:bodyPr/>
          <a:lstStyle/>
          <a:p>
            <a:pPr algn="ctr"/>
            <a:r>
              <a:rPr lang="en-US" dirty="0"/>
              <a:t>Tasks and </a:t>
            </a:r>
            <a:r>
              <a:rPr lang="en-US" dirty="0" err="1"/>
              <a:t>Async</a:t>
            </a:r>
            <a:r>
              <a:rPr lang="en-US" dirty="0"/>
              <a:t> Await Pattern</a:t>
            </a:r>
          </a:p>
        </p:txBody>
      </p:sp>
      <p:sp>
        <p:nvSpPr>
          <p:cNvPr id="3" name="Content Placeholder 2"/>
          <p:cNvSpPr>
            <a:spLocks noGrp="1"/>
          </p:cNvSpPr>
          <p:nvPr>
            <p:ph idx="1"/>
          </p:nvPr>
        </p:nvSpPr>
        <p:spPr/>
        <p:txBody>
          <a:bodyPr>
            <a:normAutofit lnSpcReduction="10000"/>
          </a:bodyPr>
          <a:lstStyle/>
          <a:p>
            <a:pPr marL="51435" indent="0">
              <a:lnSpc>
                <a:spcPct val="110000"/>
              </a:lnSpc>
              <a:buNone/>
            </a:pPr>
            <a:r>
              <a:rPr lang="en-US" dirty="0" err="1"/>
              <a:t>.Net</a:t>
            </a:r>
            <a:r>
              <a:rPr lang="en-US" dirty="0"/>
              <a:t> 4 introduced some new asynchronous programming constructs centered on the Task class.</a:t>
            </a:r>
          </a:p>
          <a:p>
            <a:pPr>
              <a:lnSpc>
                <a:spcPct val="110000"/>
              </a:lnSpc>
            </a:pPr>
            <a:r>
              <a:rPr lang="en-US" dirty="0" err="1"/>
              <a:t>Task.Run</a:t>
            </a:r>
            <a:r>
              <a:rPr lang="en-US" dirty="0"/>
              <a:t>(…) runs a task defined by an action or lambda that has no return value on a thread-pool thread.</a:t>
            </a:r>
          </a:p>
          <a:p>
            <a:pPr>
              <a:lnSpc>
                <a:spcPct val="110000"/>
              </a:lnSpc>
            </a:pPr>
            <a:r>
              <a:rPr lang="en-US" dirty="0"/>
              <a:t>Task&lt;T&gt;.Run(…) runs a task defined by a </a:t>
            </a:r>
            <a:r>
              <a:rPr lang="en-US" dirty="0" err="1"/>
              <a:t>Funct</a:t>
            </a:r>
            <a:r>
              <a:rPr lang="en-US" dirty="0"/>
              <a:t>&lt;T&gt; or lambda that returns an instance of T.</a:t>
            </a:r>
            <a:br>
              <a:rPr lang="en-US" dirty="0"/>
            </a:br>
            <a:endParaRPr lang="en-US" sz="1050" dirty="0"/>
          </a:p>
          <a:p>
            <a:pPr marL="51435" indent="0">
              <a:lnSpc>
                <a:spcPct val="110000"/>
              </a:lnSpc>
              <a:buNone/>
            </a:pPr>
            <a:r>
              <a:rPr lang="en-US" dirty="0"/>
              <a:t>This topic is quite accessible if you look at some simple code demos:</a:t>
            </a:r>
            <a:endParaRPr lang="en-US" dirty="0">
              <a:hlinkClick r:id="rId2" action="ppaction://hlinkfile"/>
            </a:endParaRPr>
          </a:p>
          <a:p>
            <a:pPr>
              <a:lnSpc>
                <a:spcPct val="110000"/>
              </a:lnSpc>
            </a:pPr>
            <a:r>
              <a:rPr lang="en-US" dirty="0">
                <a:hlinkClick r:id="rId2" action="ppaction://hlinkfile"/>
              </a:rPr>
              <a:t>Tasks, Threads, and Continuations</a:t>
            </a:r>
            <a:endParaRPr lang="en-US" dirty="0"/>
          </a:p>
          <a:p>
            <a:pPr>
              <a:lnSpc>
                <a:spcPct val="110000"/>
              </a:lnSpc>
            </a:pPr>
            <a:r>
              <a:rPr lang="en-US" dirty="0">
                <a:hlinkClick r:id="rId3" action="ppaction://hlinkfile"/>
              </a:rPr>
              <a:t>Abstract Task Model</a:t>
            </a:r>
            <a:endParaRPr lang="en-US" dirty="0"/>
          </a:p>
          <a:p>
            <a:pPr>
              <a:lnSpc>
                <a:spcPct val="110000"/>
              </a:lnSpc>
            </a:pPr>
            <a:r>
              <a:rPr lang="en-US" dirty="0">
                <a:hlinkClick r:id="rId4" action="ppaction://hlinkfile"/>
              </a:rPr>
              <a:t>WPF Thread Demos</a:t>
            </a:r>
            <a:endParaRPr lang="en-US" dirty="0"/>
          </a:p>
        </p:txBody>
      </p:sp>
    </p:spTree>
    <p:extLst>
      <p:ext uri="{BB962C8B-B14F-4D97-AF65-F5344CB8AC3E}">
        <p14:creationId xmlns:p14="http://schemas.microsoft.com/office/powerpoint/2010/main" val="17317783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p:cNvSpPr txBox="1">
            <a:spLocks/>
          </p:cNvSpPr>
          <p:nvPr/>
        </p:nvSpPr>
        <p:spPr>
          <a:xfrm>
            <a:off x="914400" y="1219200"/>
            <a:ext cx="7391400" cy="365125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US" sz="5200" dirty="0"/>
              <a:t>Appendix: </a:t>
            </a:r>
          </a:p>
          <a:p>
            <a:pPr algn="ctr"/>
            <a:r>
              <a:rPr lang="en-US" sz="4400" dirty="0"/>
              <a:t>More Details on Some of the Synchronization Operations</a:t>
            </a:r>
          </a:p>
        </p:txBody>
      </p:sp>
    </p:spTree>
    <p:extLst>
      <p:ext uri="{BB962C8B-B14F-4D97-AF65-F5344CB8AC3E}">
        <p14:creationId xmlns:p14="http://schemas.microsoft.com/office/powerpoint/2010/main" val="13596237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232"/>
            <a:ext cx="8229600" cy="990600"/>
          </a:xfrm>
        </p:spPr>
        <p:txBody>
          <a:bodyPr/>
          <a:lstStyle/>
          <a:p>
            <a:pPr algn="ctr"/>
            <a:r>
              <a:rPr lang="en-US"/>
              <a:t>Win32 Interlocked Operations</a:t>
            </a:r>
          </a:p>
        </p:txBody>
      </p:sp>
      <p:sp>
        <p:nvSpPr>
          <p:cNvPr id="3" name="Content Placeholder 2"/>
          <p:cNvSpPr>
            <a:spLocks noGrp="1"/>
          </p:cNvSpPr>
          <p:nvPr>
            <p:ph idx="1"/>
          </p:nvPr>
        </p:nvSpPr>
        <p:spPr/>
        <p:txBody>
          <a:bodyPr/>
          <a:lstStyle/>
          <a:p>
            <a:r>
              <a:rPr lang="en-US" dirty="0" err="1"/>
              <a:t>InterlockedIncrement</a:t>
            </a:r>
            <a:r>
              <a:rPr lang="en-US" dirty="0"/>
              <a:t> increments a 32-bit integer as an atomic operation. It is guaranteed to complete before the incrementing thread is suspended.</a:t>
            </a:r>
            <a:br>
              <a:rPr lang="en-US" dirty="0"/>
            </a:br>
            <a:br>
              <a:rPr lang="en-US" sz="1400" dirty="0"/>
            </a:br>
            <a:r>
              <a:rPr lang="en-US" dirty="0"/>
              <a:t>   long value = 5;</a:t>
            </a:r>
            <a:br>
              <a:rPr lang="en-US" dirty="0"/>
            </a:br>
            <a:r>
              <a:rPr lang="en-US" dirty="0"/>
              <a:t>   </a:t>
            </a:r>
            <a:r>
              <a:rPr lang="en-US" dirty="0" err="1"/>
              <a:t>InterlockedIncrement</a:t>
            </a:r>
            <a:r>
              <a:rPr lang="en-US" dirty="0"/>
              <a:t>(&amp;value);</a:t>
            </a:r>
            <a:br>
              <a:rPr lang="en-US" dirty="0"/>
            </a:br>
            <a:endParaRPr lang="en-US" sz="1400" dirty="0"/>
          </a:p>
          <a:p>
            <a:r>
              <a:rPr lang="en-US" dirty="0" err="1"/>
              <a:t>InterlockedDecrement</a:t>
            </a:r>
            <a:r>
              <a:rPr lang="en-US" dirty="0"/>
              <a:t> decrements a 32-bit integer as an atomic operation:</a:t>
            </a:r>
            <a:br>
              <a:rPr lang="en-US" dirty="0"/>
            </a:br>
            <a:br>
              <a:rPr lang="en-US" sz="1400" dirty="0"/>
            </a:br>
            <a:r>
              <a:rPr lang="en-US" dirty="0"/>
              <a:t>    </a:t>
            </a:r>
            <a:r>
              <a:rPr lang="en-US" dirty="0" err="1"/>
              <a:t>InterlockedDecrement</a:t>
            </a:r>
            <a:r>
              <a:rPr lang="en-US" dirty="0"/>
              <a:t>(&amp;value);</a:t>
            </a:r>
          </a:p>
        </p:txBody>
      </p:sp>
    </p:spTree>
    <p:extLst>
      <p:ext uri="{BB962C8B-B14F-4D97-AF65-F5344CB8AC3E}">
        <p14:creationId xmlns:p14="http://schemas.microsoft.com/office/powerpoint/2010/main" val="16404514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232"/>
            <a:ext cx="8229600" cy="990600"/>
          </a:xfrm>
        </p:spPr>
        <p:txBody>
          <a:bodyPr/>
          <a:lstStyle/>
          <a:p>
            <a:pPr algn="ctr"/>
            <a:r>
              <a:rPr lang="en-US" dirty="0" err="1"/>
              <a:t>.Net</a:t>
            </a:r>
            <a:r>
              <a:rPr lang="en-US" dirty="0"/>
              <a:t> Interlocked—Atomic Operations</a:t>
            </a:r>
          </a:p>
        </p:txBody>
      </p:sp>
      <p:sp>
        <p:nvSpPr>
          <p:cNvPr id="3" name="Content Placeholder 2"/>
          <p:cNvSpPr>
            <a:spLocks noGrp="1"/>
          </p:cNvSpPr>
          <p:nvPr>
            <p:ph idx="1"/>
          </p:nvPr>
        </p:nvSpPr>
        <p:spPr/>
        <p:txBody>
          <a:bodyPr/>
          <a:lstStyle/>
          <a:p>
            <a:r>
              <a:rPr lang="en-US" sz="3200" dirty="0"/>
              <a:t>static </a:t>
            </a:r>
            <a:r>
              <a:rPr lang="en-US" sz="3200" dirty="0" err="1"/>
              <a:t>int</a:t>
            </a:r>
            <a:r>
              <a:rPr lang="en-US" sz="3200" dirty="0"/>
              <a:t> count = 0;</a:t>
            </a:r>
          </a:p>
          <a:p>
            <a:r>
              <a:rPr lang="en-US" sz="3200" dirty="0" err="1"/>
              <a:t>Interlocked.Increment</a:t>
            </a:r>
            <a:r>
              <a:rPr lang="en-US" sz="3200" dirty="0"/>
              <a:t>(ref count);</a:t>
            </a:r>
          </a:p>
          <a:p>
            <a:r>
              <a:rPr lang="en-US" sz="3200" dirty="0" err="1"/>
              <a:t>Interlocked.Decrement</a:t>
            </a:r>
            <a:r>
              <a:rPr lang="en-US" sz="3200" dirty="0"/>
              <a:t>(ref count);</a:t>
            </a:r>
          </a:p>
          <a:p>
            <a:r>
              <a:rPr lang="en-US" sz="3200" dirty="0" err="1"/>
              <a:t>Interlocked.Exchange</a:t>
            </a:r>
            <a:r>
              <a:rPr lang="en-US" sz="3200" dirty="0"/>
              <a:t>(ref count, 1);</a:t>
            </a:r>
          </a:p>
          <a:p>
            <a:r>
              <a:rPr lang="en-US" sz="3200" dirty="0"/>
              <a:t>Long </a:t>
            </a:r>
            <a:r>
              <a:rPr lang="en-US" sz="3200" dirty="0" err="1"/>
              <a:t>cnt</a:t>
            </a:r>
            <a:r>
              <a:rPr lang="en-US" sz="3200" dirty="0"/>
              <a:t> = </a:t>
            </a:r>
            <a:r>
              <a:rPr lang="en-US" sz="3200" dirty="0" err="1"/>
              <a:t>Interlocked.Read</a:t>
            </a:r>
            <a:r>
              <a:rPr lang="en-US" sz="3200" dirty="0"/>
              <a:t>(ref count);</a:t>
            </a:r>
          </a:p>
          <a:p>
            <a:endParaRPr lang="en-US" dirty="0"/>
          </a:p>
        </p:txBody>
      </p:sp>
    </p:spTree>
    <p:extLst>
      <p:ext uri="{BB962C8B-B14F-4D97-AF65-F5344CB8AC3E}">
        <p14:creationId xmlns:p14="http://schemas.microsoft.com/office/powerpoint/2010/main" val="20486389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232"/>
            <a:ext cx="8229600" cy="990600"/>
          </a:xfrm>
        </p:spPr>
        <p:txBody>
          <a:bodyPr/>
          <a:lstStyle/>
          <a:p>
            <a:pPr algn="ctr"/>
            <a:r>
              <a:rPr lang="en-US"/>
              <a:t>Win32 Critical Sections</a:t>
            </a:r>
          </a:p>
        </p:txBody>
      </p:sp>
      <p:sp>
        <p:nvSpPr>
          <p:cNvPr id="3" name="Content Placeholder 2"/>
          <p:cNvSpPr>
            <a:spLocks noGrp="1"/>
          </p:cNvSpPr>
          <p:nvPr>
            <p:ph idx="1"/>
          </p:nvPr>
        </p:nvSpPr>
        <p:spPr/>
        <p:txBody>
          <a:bodyPr>
            <a:normAutofit/>
          </a:bodyPr>
          <a:lstStyle/>
          <a:p>
            <a:r>
              <a:rPr lang="en-US" sz="1800" dirty="0"/>
              <a:t>Threads within a single process can use </a:t>
            </a:r>
            <a:r>
              <a:rPr lang="en-US" sz="1800" u="sng" dirty="0"/>
              <a:t>critical sections</a:t>
            </a:r>
            <a:r>
              <a:rPr lang="en-US" sz="1800" dirty="0"/>
              <a:t> to ensure mutually exclusive access to critical regions of code. To use a critical section you:</a:t>
            </a:r>
          </a:p>
          <a:p>
            <a:pPr lvl="1"/>
            <a:r>
              <a:rPr lang="en-US" sz="1600" dirty="0"/>
              <a:t>Allocate a critical section structure.</a:t>
            </a:r>
          </a:p>
          <a:p>
            <a:pPr lvl="1"/>
            <a:r>
              <a:rPr lang="en-US" sz="1600" dirty="0"/>
              <a:t>Initialize the critical section structure by calling a win32 API function.</a:t>
            </a:r>
          </a:p>
          <a:p>
            <a:pPr lvl="1"/>
            <a:r>
              <a:rPr lang="en-US" sz="1600" dirty="0"/>
              <a:t>Enter the critical section by invoking a win32 API function.</a:t>
            </a:r>
          </a:p>
          <a:p>
            <a:pPr lvl="1"/>
            <a:r>
              <a:rPr lang="en-US" sz="1600" dirty="0"/>
              <a:t>Leave the critical section by invoking another win32 function.</a:t>
            </a:r>
          </a:p>
          <a:p>
            <a:pPr lvl="1"/>
            <a:r>
              <a:rPr lang="en-US" sz="1600" dirty="0"/>
              <a:t>When one thread has entered a critical section, other threads requesting entry are suspended and queued waiting for release by the first thread.</a:t>
            </a:r>
            <a:br>
              <a:rPr lang="en-US" sz="1600" dirty="0"/>
            </a:br>
            <a:endParaRPr lang="en-US" sz="1100" dirty="0"/>
          </a:p>
          <a:p>
            <a:r>
              <a:rPr lang="en-US" sz="1800" dirty="0"/>
              <a:t>The win32 API critical section functions are:</a:t>
            </a:r>
          </a:p>
          <a:p>
            <a:pPr lvl="1"/>
            <a:r>
              <a:rPr lang="en-US" sz="1600" dirty="0"/>
              <a:t>CRITICAL_SECTION </a:t>
            </a:r>
            <a:r>
              <a:rPr lang="en-US" sz="1600" dirty="0" err="1"/>
              <a:t>critsec</a:t>
            </a:r>
            <a:r>
              <a:rPr lang="en-US" sz="1600" dirty="0"/>
              <a:t>;</a:t>
            </a:r>
          </a:p>
          <a:p>
            <a:pPr lvl="1"/>
            <a:r>
              <a:rPr lang="en-US" sz="1600" dirty="0" err="1"/>
              <a:t>InitializeCriticalSection</a:t>
            </a:r>
            <a:r>
              <a:rPr lang="en-US" sz="1600" dirty="0"/>
              <a:t>(&amp;</a:t>
            </a:r>
            <a:r>
              <a:rPr lang="en-US" sz="1600" dirty="0" err="1"/>
              <a:t>critsec</a:t>
            </a:r>
            <a:r>
              <a:rPr lang="en-US" sz="1600" dirty="0"/>
              <a:t>);</a:t>
            </a:r>
          </a:p>
          <a:p>
            <a:pPr lvl="1"/>
            <a:r>
              <a:rPr lang="en-US" sz="1600" dirty="0" err="1"/>
              <a:t>EnterCriticalSection</a:t>
            </a:r>
            <a:r>
              <a:rPr lang="en-US" sz="1600" dirty="0"/>
              <a:t>(&amp;</a:t>
            </a:r>
            <a:r>
              <a:rPr lang="en-US" sz="1600" dirty="0" err="1"/>
              <a:t>critsec</a:t>
            </a:r>
            <a:r>
              <a:rPr lang="en-US" sz="1600" dirty="0"/>
              <a:t>);</a:t>
            </a:r>
          </a:p>
          <a:p>
            <a:pPr lvl="1"/>
            <a:r>
              <a:rPr lang="en-US" sz="1600" dirty="0" err="1"/>
              <a:t>TryEnterCriticalSection</a:t>
            </a:r>
            <a:r>
              <a:rPr lang="en-US" sz="1600" dirty="0"/>
              <a:t>(&amp;</a:t>
            </a:r>
            <a:r>
              <a:rPr lang="en-US" sz="1600" dirty="0" err="1"/>
              <a:t>critsec</a:t>
            </a:r>
            <a:r>
              <a:rPr lang="en-US" sz="1600" dirty="0"/>
              <a:t>);</a:t>
            </a:r>
          </a:p>
          <a:p>
            <a:pPr lvl="1"/>
            <a:r>
              <a:rPr lang="en-US" sz="1600" dirty="0" err="1"/>
              <a:t>LeaveCriticalSection</a:t>
            </a:r>
            <a:r>
              <a:rPr lang="en-US" sz="1600" dirty="0"/>
              <a:t>(&amp;</a:t>
            </a:r>
            <a:r>
              <a:rPr lang="en-US" sz="1600" dirty="0" err="1"/>
              <a:t>critsec</a:t>
            </a:r>
            <a:r>
              <a:rPr lang="en-US" sz="1600" dirty="0"/>
              <a:t>);</a:t>
            </a:r>
          </a:p>
          <a:p>
            <a:pPr lvl="1"/>
            <a:r>
              <a:rPr lang="en-US" sz="1600" dirty="0" err="1"/>
              <a:t>DeleteCriticalSection</a:t>
            </a:r>
            <a:r>
              <a:rPr lang="en-US" sz="1600" dirty="0"/>
              <a:t>(&amp;</a:t>
            </a:r>
            <a:r>
              <a:rPr lang="en-US" sz="1600" dirty="0" err="1"/>
              <a:t>critsec</a:t>
            </a:r>
            <a:r>
              <a:rPr lang="en-US" sz="1600" dirty="0"/>
              <a:t>);</a:t>
            </a:r>
          </a:p>
        </p:txBody>
      </p:sp>
    </p:spTree>
    <p:extLst>
      <p:ext uri="{BB962C8B-B14F-4D97-AF65-F5344CB8AC3E}">
        <p14:creationId xmlns:p14="http://schemas.microsoft.com/office/powerpoint/2010/main" val="19425892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5273"/>
            <a:ext cx="8229600" cy="990600"/>
          </a:xfrm>
        </p:spPr>
        <p:txBody>
          <a:bodyPr/>
          <a:lstStyle/>
          <a:p>
            <a:pPr algn="ctr"/>
            <a:r>
              <a:rPr lang="en-US" dirty="0" err="1"/>
              <a:t>.Net</a:t>
            </a:r>
            <a:r>
              <a:rPr lang="en-US" dirty="0"/>
              <a:t> Lock—Most Commonly Used</a:t>
            </a:r>
          </a:p>
        </p:txBody>
      </p:sp>
      <p:sp>
        <p:nvSpPr>
          <p:cNvPr id="3" name="Content Placeholder 2"/>
          <p:cNvSpPr>
            <a:spLocks noGrp="1"/>
          </p:cNvSpPr>
          <p:nvPr>
            <p:ph idx="1"/>
          </p:nvPr>
        </p:nvSpPr>
        <p:spPr/>
        <p:txBody>
          <a:bodyPr>
            <a:normAutofit/>
          </a:bodyPr>
          <a:lstStyle/>
          <a:p>
            <a:pPr>
              <a:buFont typeface="Arial" charset="0"/>
              <a:buChar char="•"/>
            </a:pPr>
            <a:r>
              <a:rPr lang="en-US" sz="2800" dirty="0"/>
              <a:t>static object synch_;</a:t>
            </a:r>
          </a:p>
          <a:p>
            <a:pPr>
              <a:buFont typeface="Arial" charset="0"/>
              <a:buChar char="•"/>
            </a:pPr>
            <a:r>
              <a:rPr lang="en-US" sz="2800" dirty="0"/>
              <a:t>Lock(synch_)</a:t>
            </a:r>
            <a:br>
              <a:rPr lang="en-US" sz="2800" dirty="0"/>
            </a:br>
            <a:r>
              <a:rPr lang="en-US" sz="2800" dirty="0"/>
              <a:t>{</a:t>
            </a:r>
            <a:br>
              <a:rPr lang="en-US" sz="2800" dirty="0"/>
            </a:br>
            <a:r>
              <a:rPr lang="en-US" sz="2800" dirty="0"/>
              <a:t>    // use shared resource safely</a:t>
            </a:r>
            <a:br>
              <a:rPr lang="en-US" sz="2800" dirty="0"/>
            </a:br>
            <a:r>
              <a:rPr lang="en-US" sz="2800" dirty="0"/>
              <a:t>    // lock is released if exception is thrown in</a:t>
            </a:r>
            <a:br>
              <a:rPr lang="en-US" sz="2800" dirty="0"/>
            </a:br>
            <a:r>
              <a:rPr lang="en-US" sz="2800" dirty="0"/>
              <a:t>    //   locked region</a:t>
            </a:r>
            <a:br>
              <a:rPr lang="en-US" sz="2800" dirty="0"/>
            </a:br>
            <a:r>
              <a:rPr lang="en-US" sz="2800" dirty="0"/>
              <a:t>}</a:t>
            </a:r>
          </a:p>
          <a:p>
            <a:pPr>
              <a:buFont typeface="Arial" charset="0"/>
              <a:buChar char="•"/>
            </a:pPr>
            <a:r>
              <a:rPr lang="en-US" sz="2800" dirty="0"/>
              <a:t>Note: synch_ must be a reference type, as shown here.</a:t>
            </a:r>
          </a:p>
        </p:txBody>
      </p:sp>
    </p:spTree>
    <p:extLst>
      <p:ext uri="{BB962C8B-B14F-4D97-AF65-F5344CB8AC3E}">
        <p14:creationId xmlns:p14="http://schemas.microsoft.com/office/powerpoint/2010/main" val="3733149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232"/>
            <a:ext cx="8229600" cy="990600"/>
          </a:xfrm>
        </p:spPr>
        <p:txBody>
          <a:bodyPr/>
          <a:lstStyle/>
          <a:p>
            <a:pPr algn="ctr"/>
            <a:r>
              <a:rPr lang="en-US" dirty="0" err="1"/>
              <a:t>.Net</a:t>
            </a:r>
            <a:r>
              <a:rPr lang="en-US" dirty="0"/>
              <a:t> Monitor</a:t>
            </a:r>
          </a:p>
        </p:txBody>
      </p:sp>
      <p:sp>
        <p:nvSpPr>
          <p:cNvPr id="3" name="Content Placeholder 2"/>
          <p:cNvSpPr>
            <a:spLocks noGrp="1"/>
          </p:cNvSpPr>
          <p:nvPr>
            <p:ph idx="1"/>
          </p:nvPr>
        </p:nvSpPr>
        <p:spPr/>
        <p:txBody>
          <a:bodyPr>
            <a:normAutofit/>
          </a:bodyPr>
          <a:lstStyle/>
          <a:p>
            <a:pPr marL="51435" indent="0">
              <a:buNone/>
            </a:pPr>
            <a:r>
              <a:rPr lang="en-US" sz="2800" dirty="0"/>
              <a:t>Used for locking and signaling</a:t>
            </a:r>
            <a:br>
              <a:rPr lang="en-US" sz="2800" dirty="0"/>
            </a:br>
            <a:endParaRPr lang="en-US" sz="1200" dirty="0"/>
          </a:p>
          <a:p>
            <a:r>
              <a:rPr lang="en-US" sz="2800" dirty="0"/>
              <a:t>static object sync_;</a:t>
            </a:r>
          </a:p>
          <a:p>
            <a:r>
              <a:rPr lang="en-US" sz="2800" dirty="0" err="1"/>
              <a:t>Monitor.Enter</a:t>
            </a:r>
            <a:r>
              <a:rPr lang="en-US" sz="2800" dirty="0"/>
              <a:t>(sync_);     // enters protected region</a:t>
            </a:r>
          </a:p>
          <a:p>
            <a:r>
              <a:rPr lang="en-US" sz="2800" dirty="0" err="1"/>
              <a:t>Monitor.Exit</a:t>
            </a:r>
            <a:r>
              <a:rPr lang="en-US" sz="2800" dirty="0"/>
              <a:t>(sync_);      // leaves protected region</a:t>
            </a:r>
          </a:p>
          <a:p>
            <a:r>
              <a:rPr lang="en-US" sz="2800" dirty="0" err="1"/>
              <a:t>Monitor.Pulse</a:t>
            </a:r>
            <a:r>
              <a:rPr lang="en-US" sz="2800" dirty="0"/>
              <a:t>(resource);  // notifies waiting thread</a:t>
            </a:r>
          </a:p>
          <a:p>
            <a:r>
              <a:rPr lang="en-US" sz="2800" dirty="0" err="1"/>
              <a:t>Monitor.PulseAll</a:t>
            </a:r>
            <a:r>
              <a:rPr lang="en-US" sz="2800" dirty="0"/>
              <a:t>(resource);</a:t>
            </a:r>
          </a:p>
        </p:txBody>
      </p:sp>
    </p:spTree>
    <p:extLst>
      <p:ext uri="{BB962C8B-B14F-4D97-AF65-F5344CB8AC3E}">
        <p14:creationId xmlns:p14="http://schemas.microsoft.com/office/powerpoint/2010/main" val="1747999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800" dirty="0"/>
              <a:t>Mutually exclusive access to a resource can be guaranteed through the use of </a:t>
            </a:r>
            <a:r>
              <a:rPr lang="en-US" sz="1800" u="sng" dirty="0" err="1"/>
              <a:t>mutexes</a:t>
            </a:r>
            <a:r>
              <a:rPr lang="en-US" sz="1800" dirty="0"/>
              <a:t>. To use a </a:t>
            </a:r>
            <a:r>
              <a:rPr lang="en-US" sz="1800" dirty="0" err="1"/>
              <a:t>mutex</a:t>
            </a:r>
            <a:r>
              <a:rPr lang="en-US" sz="1800" dirty="0"/>
              <a:t> object you:</a:t>
            </a:r>
          </a:p>
          <a:p>
            <a:pPr lvl="1"/>
            <a:r>
              <a:rPr lang="en-US" sz="1600" dirty="0"/>
              <a:t>Identify the resource (section of code, shared data, a device) being shared by two or more threads.</a:t>
            </a:r>
          </a:p>
          <a:p>
            <a:pPr lvl="1"/>
            <a:r>
              <a:rPr lang="en-US" sz="1600" dirty="0"/>
              <a:t>Declare a global </a:t>
            </a:r>
            <a:r>
              <a:rPr lang="en-US" sz="1600" dirty="0" err="1"/>
              <a:t>mutex</a:t>
            </a:r>
            <a:r>
              <a:rPr lang="en-US" sz="1600" dirty="0"/>
              <a:t> object.</a:t>
            </a:r>
          </a:p>
          <a:p>
            <a:pPr lvl="1"/>
            <a:r>
              <a:rPr lang="en-US" sz="1600" dirty="0"/>
              <a:t>Program each thread to call the </a:t>
            </a:r>
            <a:r>
              <a:rPr lang="en-US" sz="1600" dirty="0" err="1"/>
              <a:t>mutex’s</a:t>
            </a:r>
            <a:r>
              <a:rPr lang="en-US" sz="1600" dirty="0"/>
              <a:t> acquire operation before using the shared resource.</a:t>
            </a:r>
          </a:p>
          <a:p>
            <a:pPr lvl="1"/>
            <a:r>
              <a:rPr lang="en-US" sz="1600" dirty="0"/>
              <a:t>Call the </a:t>
            </a:r>
            <a:r>
              <a:rPr lang="en-US" sz="1600" dirty="0" err="1"/>
              <a:t>mutex’s</a:t>
            </a:r>
            <a:r>
              <a:rPr lang="en-US" sz="1600" dirty="0"/>
              <a:t> release operation after finishing with the shared resource.</a:t>
            </a:r>
            <a:br>
              <a:rPr lang="en-US" sz="1600" dirty="0"/>
            </a:br>
            <a:endParaRPr lang="en-US" sz="1600" dirty="0"/>
          </a:p>
          <a:p>
            <a:r>
              <a:rPr lang="en-US" sz="1800" dirty="0"/>
              <a:t>The </a:t>
            </a:r>
            <a:r>
              <a:rPr lang="en-US" sz="1800" dirty="0" err="1"/>
              <a:t>mutex</a:t>
            </a:r>
            <a:r>
              <a:rPr lang="en-US" sz="1800" dirty="0"/>
              <a:t> functions are:</a:t>
            </a:r>
          </a:p>
          <a:p>
            <a:pPr lvl="1"/>
            <a:r>
              <a:rPr lang="en-US" sz="1600" dirty="0" err="1"/>
              <a:t>hMutex</a:t>
            </a:r>
            <a:r>
              <a:rPr lang="en-US" sz="1600" dirty="0"/>
              <a:t> = </a:t>
            </a:r>
            <a:r>
              <a:rPr lang="en-US" sz="1600" dirty="0" err="1"/>
              <a:t>CreateMutex</a:t>
            </a:r>
            <a:r>
              <a:rPr lang="en-US" sz="1600" dirty="0"/>
              <a:t>(0,FALSE,0);</a:t>
            </a:r>
          </a:p>
          <a:p>
            <a:pPr lvl="1"/>
            <a:r>
              <a:rPr lang="en-US" sz="1600" dirty="0" err="1"/>
              <a:t>WaitForSingleObject</a:t>
            </a:r>
            <a:r>
              <a:rPr lang="en-US" sz="1600" dirty="0"/>
              <a:t>(</a:t>
            </a:r>
            <a:r>
              <a:rPr lang="en-US" sz="1600" dirty="0" err="1"/>
              <a:t>hMutex,INFINITE</a:t>
            </a:r>
            <a:r>
              <a:rPr lang="en-US" sz="1600" dirty="0"/>
              <a:t>);</a:t>
            </a:r>
          </a:p>
          <a:p>
            <a:pPr lvl="1"/>
            <a:r>
              <a:rPr lang="en-US" sz="1600" dirty="0" err="1"/>
              <a:t>WaitForMultipleObjects</a:t>
            </a:r>
            <a:r>
              <a:rPr lang="en-US" sz="1600" dirty="0"/>
              <a:t>(</a:t>
            </a:r>
            <a:r>
              <a:rPr lang="en-US" sz="1600" dirty="0" err="1"/>
              <a:t>count,MTXs,TRUE,INFINITE</a:t>
            </a:r>
            <a:r>
              <a:rPr lang="en-US" sz="1600" dirty="0"/>
              <a:t>);</a:t>
            </a:r>
          </a:p>
          <a:p>
            <a:pPr lvl="1"/>
            <a:r>
              <a:rPr lang="en-US" sz="1600" dirty="0" err="1"/>
              <a:t>ReleaseMutex</a:t>
            </a:r>
            <a:r>
              <a:rPr lang="en-US" sz="1600" dirty="0"/>
              <a:t>(</a:t>
            </a:r>
            <a:r>
              <a:rPr lang="en-US" sz="1600" dirty="0" err="1"/>
              <a:t>hMutex</a:t>
            </a:r>
            <a:r>
              <a:rPr lang="en-US" sz="1600" dirty="0"/>
              <a:t>);</a:t>
            </a:r>
          </a:p>
          <a:p>
            <a:pPr lvl="1"/>
            <a:r>
              <a:rPr lang="en-US" sz="1600" dirty="0" err="1"/>
              <a:t>CloseHandle</a:t>
            </a:r>
            <a:r>
              <a:rPr lang="en-US" sz="1600" dirty="0"/>
              <a:t>(</a:t>
            </a:r>
            <a:r>
              <a:rPr lang="en-US" sz="1600" dirty="0" err="1"/>
              <a:t>hMutex</a:t>
            </a:r>
            <a:r>
              <a:rPr lang="en-US" sz="1600" dirty="0"/>
              <a:t>);</a:t>
            </a:r>
          </a:p>
        </p:txBody>
      </p:sp>
      <p:sp>
        <p:nvSpPr>
          <p:cNvPr id="6" name="Title 1"/>
          <p:cNvSpPr>
            <a:spLocks noGrp="1"/>
          </p:cNvSpPr>
          <p:nvPr>
            <p:ph type="title"/>
          </p:nvPr>
        </p:nvSpPr>
        <p:spPr>
          <a:xfrm>
            <a:off x="457200" y="485274"/>
            <a:ext cx="8229600" cy="990600"/>
          </a:xfrm>
        </p:spPr>
        <p:txBody>
          <a:bodyPr/>
          <a:lstStyle/>
          <a:p>
            <a:pPr algn="ctr"/>
            <a:r>
              <a:rPr lang="en-US" dirty="0"/>
              <a:t>Win32 </a:t>
            </a:r>
            <a:r>
              <a:rPr lang="en-US" dirty="0" err="1"/>
              <a:t>Mutexes</a:t>
            </a:r>
            <a:endParaRPr lang="en-US" dirty="0"/>
          </a:p>
        </p:txBody>
      </p:sp>
    </p:spTree>
    <p:extLst>
      <p:ext uri="{BB962C8B-B14F-4D97-AF65-F5344CB8AC3E}">
        <p14:creationId xmlns:p14="http://schemas.microsoft.com/office/powerpoint/2010/main" val="486709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231"/>
            <a:ext cx="8229600" cy="990600"/>
          </a:xfrm>
        </p:spPr>
        <p:txBody>
          <a:bodyPr/>
          <a:lstStyle/>
          <a:p>
            <a:pPr algn="ctr"/>
            <a:r>
              <a:rPr lang="en-US" dirty="0"/>
              <a:t>Windows Resources—MSDN</a:t>
            </a:r>
          </a:p>
        </p:txBody>
      </p:sp>
      <p:sp>
        <p:nvSpPr>
          <p:cNvPr id="3" name="Content Placeholder 2"/>
          <p:cNvSpPr>
            <a:spLocks noGrp="1"/>
          </p:cNvSpPr>
          <p:nvPr>
            <p:ph idx="1"/>
          </p:nvPr>
        </p:nvSpPr>
        <p:spPr/>
        <p:txBody>
          <a:bodyPr>
            <a:noAutofit/>
          </a:bodyPr>
          <a:lstStyle/>
          <a:p>
            <a:r>
              <a:rPr lang="en-US" dirty="0">
                <a:hlinkClick r:id="rId2"/>
              </a:rPr>
              <a:t>Windows System Services</a:t>
            </a:r>
            <a:endParaRPr lang="en-US" dirty="0"/>
          </a:p>
          <a:p>
            <a:r>
              <a:rPr lang="en-US" dirty="0">
                <a:hlinkClick r:id="rId3"/>
              </a:rPr>
              <a:t>Processes and Threads</a:t>
            </a:r>
            <a:endParaRPr lang="en-US" dirty="0"/>
          </a:p>
          <a:p>
            <a:r>
              <a:rPr lang="en-US" dirty="0">
                <a:hlinkClick r:id="rId4"/>
              </a:rPr>
              <a:t>Synchronization</a:t>
            </a:r>
            <a:endParaRPr lang="en-US" dirty="0"/>
          </a:p>
          <a:p>
            <a:pPr lvl="1"/>
            <a:r>
              <a:rPr lang="en-US" dirty="0">
                <a:hlinkClick r:id="rId5"/>
              </a:rPr>
              <a:t>Using Synchronization</a:t>
            </a:r>
            <a:endParaRPr lang="en-US" dirty="0"/>
          </a:p>
          <a:p>
            <a:pPr lvl="1"/>
            <a:r>
              <a:rPr lang="en-US" dirty="0">
                <a:hlinkClick r:id="rId6"/>
              </a:rPr>
              <a:t>Synchronization Reference</a:t>
            </a:r>
            <a:endParaRPr lang="en-US" dirty="0"/>
          </a:p>
          <a:p>
            <a:r>
              <a:rPr lang="en-US" dirty="0">
                <a:hlinkClick r:id="rId7"/>
              </a:rPr>
              <a:t>System.Threading Namespaces</a:t>
            </a:r>
            <a:endParaRPr lang="en-US" dirty="0"/>
          </a:p>
          <a:p>
            <a:pPr lvl="1"/>
            <a:r>
              <a:rPr lang="en-US" dirty="0">
                <a:hlinkClick r:id="rId8"/>
              </a:rPr>
              <a:t>System.Threading Namespace</a:t>
            </a:r>
            <a:endParaRPr lang="en-US" dirty="0"/>
          </a:p>
          <a:p>
            <a:pPr lvl="1"/>
            <a:r>
              <a:rPr lang="en-US" dirty="0">
                <a:hlinkClick r:id="rId9"/>
              </a:rPr>
              <a:t>Thread Class</a:t>
            </a:r>
            <a:endParaRPr lang="en-US" dirty="0"/>
          </a:p>
          <a:p>
            <a:pPr lvl="1"/>
            <a:r>
              <a:rPr lang="en-US" dirty="0">
                <a:hlinkClick r:id="rId10"/>
              </a:rPr>
              <a:t>System.Threading.Tasks Namespace</a:t>
            </a:r>
            <a:r>
              <a:rPr lang="en-US" dirty="0"/>
              <a:t> </a:t>
            </a:r>
          </a:p>
          <a:p>
            <a:pPr lvl="2"/>
            <a:r>
              <a:rPr lang="en-US" dirty="0">
                <a:hlinkClick r:id="rId10"/>
              </a:rPr>
              <a:t>Task Class</a:t>
            </a:r>
            <a:endParaRPr lang="en-US" dirty="0"/>
          </a:p>
          <a:p>
            <a:pPr lvl="2"/>
            <a:r>
              <a:rPr lang="en-US" dirty="0">
                <a:hlinkClick r:id="rId11"/>
              </a:rPr>
              <a:t>Task&lt;TResult&gt; Class</a:t>
            </a:r>
            <a:endParaRPr lang="en-US" dirty="0"/>
          </a:p>
        </p:txBody>
      </p:sp>
    </p:spTree>
    <p:extLst>
      <p:ext uri="{BB962C8B-B14F-4D97-AF65-F5344CB8AC3E}">
        <p14:creationId xmlns:p14="http://schemas.microsoft.com/office/powerpoint/2010/main" val="7945492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5274"/>
            <a:ext cx="8229600" cy="990600"/>
          </a:xfrm>
        </p:spPr>
        <p:txBody>
          <a:bodyPr/>
          <a:lstStyle/>
          <a:p>
            <a:pPr algn="ctr"/>
            <a:r>
              <a:rPr lang="en-US" dirty="0" err="1"/>
              <a:t>.Net</a:t>
            </a:r>
            <a:r>
              <a:rPr lang="en-US" dirty="0"/>
              <a:t> </a:t>
            </a:r>
            <a:r>
              <a:rPr lang="en-US" dirty="0" err="1"/>
              <a:t>Mutex</a:t>
            </a:r>
            <a:endParaRPr lang="en-US" dirty="0"/>
          </a:p>
        </p:txBody>
      </p:sp>
      <p:sp>
        <p:nvSpPr>
          <p:cNvPr id="3" name="Content Placeholder 2"/>
          <p:cNvSpPr>
            <a:spLocks noGrp="1"/>
          </p:cNvSpPr>
          <p:nvPr>
            <p:ph idx="1"/>
          </p:nvPr>
        </p:nvSpPr>
        <p:spPr/>
        <p:txBody>
          <a:bodyPr>
            <a:normAutofit/>
          </a:bodyPr>
          <a:lstStyle/>
          <a:p>
            <a:pPr marL="51435" indent="0">
              <a:buNone/>
            </a:pPr>
            <a:r>
              <a:rPr lang="en-US" sz="2800" dirty="0"/>
              <a:t>Used for system-wide synchronization</a:t>
            </a:r>
            <a:br>
              <a:rPr lang="en-US" sz="2800" dirty="0"/>
            </a:br>
            <a:endParaRPr lang="en-US" sz="2800" dirty="0"/>
          </a:p>
          <a:p>
            <a:r>
              <a:rPr lang="en-US" sz="2800" dirty="0" err="1"/>
              <a:t>Mutex</a:t>
            </a:r>
            <a:r>
              <a:rPr lang="en-US" sz="2800" dirty="0"/>
              <a:t> </a:t>
            </a:r>
            <a:r>
              <a:rPr lang="en-US" sz="2800" dirty="0" err="1"/>
              <a:t>mutex</a:t>
            </a:r>
            <a:r>
              <a:rPr lang="en-US" sz="2800" dirty="0"/>
              <a:t> = new </a:t>
            </a:r>
            <a:r>
              <a:rPr lang="en-US" sz="2800" dirty="0" err="1"/>
              <a:t>Mutex</a:t>
            </a:r>
            <a:r>
              <a:rPr lang="en-US" sz="2800" dirty="0"/>
              <a:t>(false);</a:t>
            </a:r>
          </a:p>
          <a:p>
            <a:r>
              <a:rPr lang="en-US" sz="2800" dirty="0" err="1"/>
              <a:t>mutex.WaitOne</a:t>
            </a:r>
            <a:r>
              <a:rPr lang="en-US" sz="2800" dirty="0"/>
              <a:t>();         // enter protected region</a:t>
            </a:r>
          </a:p>
          <a:p>
            <a:r>
              <a:rPr lang="en-US" sz="2800" dirty="0" err="1"/>
              <a:t>mutex.ReleaseMutex</a:t>
            </a:r>
            <a:r>
              <a:rPr lang="en-US" sz="2800" dirty="0"/>
              <a:t>();    // leave protected region</a:t>
            </a:r>
          </a:p>
          <a:p>
            <a:r>
              <a:rPr lang="en-US" sz="2800" dirty="0" err="1"/>
              <a:t>mutex.Close</a:t>
            </a:r>
            <a:r>
              <a:rPr lang="en-US" sz="2800" dirty="0"/>
              <a:t>();           // decrement object’s ref count</a:t>
            </a:r>
          </a:p>
        </p:txBody>
      </p:sp>
    </p:spTree>
    <p:extLst>
      <p:ext uri="{BB962C8B-B14F-4D97-AF65-F5344CB8AC3E}">
        <p14:creationId xmlns:p14="http://schemas.microsoft.com/office/powerpoint/2010/main" val="16409091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000" u="sng" dirty="0"/>
              <a:t>Events</a:t>
            </a:r>
            <a:r>
              <a:rPr lang="en-US" sz="2000" dirty="0"/>
              <a:t> are objects which threads can use to serialize access to resources by setting an event when they have access to a resource and resetting the event when through. All threads use </a:t>
            </a:r>
            <a:r>
              <a:rPr lang="en-US" sz="2000" dirty="0" err="1"/>
              <a:t>WaitForSingleObject</a:t>
            </a:r>
            <a:r>
              <a:rPr lang="en-US" sz="2000" dirty="0"/>
              <a:t> or </a:t>
            </a:r>
            <a:r>
              <a:rPr lang="en-US" sz="2000" dirty="0" err="1"/>
              <a:t>WaitForMultipleObjects</a:t>
            </a:r>
            <a:r>
              <a:rPr lang="en-US" sz="2000" dirty="0"/>
              <a:t> before attempting access to the shared resource.</a:t>
            </a:r>
            <a:br>
              <a:rPr lang="en-US" sz="2000" dirty="0"/>
            </a:br>
            <a:endParaRPr lang="en-US" sz="900" dirty="0"/>
          </a:p>
          <a:p>
            <a:r>
              <a:rPr lang="en-US" sz="2000" dirty="0"/>
              <a:t>Unlike </a:t>
            </a:r>
            <a:r>
              <a:rPr lang="en-US" sz="2000" dirty="0" err="1"/>
              <a:t>mutexes</a:t>
            </a:r>
            <a:r>
              <a:rPr lang="en-US" sz="2000" dirty="0"/>
              <a:t> and semaphores, events have no predefined semantics.</a:t>
            </a:r>
          </a:p>
          <a:p>
            <a:pPr lvl="1"/>
            <a:r>
              <a:rPr lang="en-US" sz="1600" dirty="0"/>
              <a:t>An event object stays in the </a:t>
            </a:r>
            <a:r>
              <a:rPr lang="en-US" sz="1600" dirty="0" err="1"/>
              <a:t>nonsignaled</a:t>
            </a:r>
            <a:r>
              <a:rPr lang="en-US" sz="1600" dirty="0"/>
              <a:t> stated until your program sets its state to signaled, presumably because the program detected some corresponding important event.</a:t>
            </a:r>
          </a:p>
          <a:p>
            <a:pPr lvl="1"/>
            <a:r>
              <a:rPr lang="en-US" sz="1600" u="sng" dirty="0"/>
              <a:t>Auto-reset events</a:t>
            </a:r>
            <a:r>
              <a:rPr lang="en-US" sz="1600" dirty="0"/>
              <a:t> will be automatically set back to the </a:t>
            </a:r>
            <a:r>
              <a:rPr lang="en-US" sz="1600" dirty="0" err="1"/>
              <a:t>nonsignaled</a:t>
            </a:r>
            <a:r>
              <a:rPr lang="en-US" sz="1600" dirty="0"/>
              <a:t> state after a thread completes a wait on that event.</a:t>
            </a:r>
          </a:p>
          <a:p>
            <a:pPr lvl="1"/>
            <a:r>
              <a:rPr lang="en-US" sz="1600" dirty="0"/>
              <a:t>After a thread completes a wait on a </a:t>
            </a:r>
            <a:r>
              <a:rPr lang="en-US" sz="1600" u="sng" dirty="0"/>
              <a:t>manual-reset event</a:t>
            </a:r>
            <a:r>
              <a:rPr lang="en-US" sz="1600" dirty="0"/>
              <a:t> the event will return to the </a:t>
            </a:r>
            <a:r>
              <a:rPr lang="en-US" sz="1600" dirty="0" err="1"/>
              <a:t>nonsignaled</a:t>
            </a:r>
            <a:r>
              <a:rPr lang="en-US" sz="1600" dirty="0"/>
              <a:t> state only when reset by your program.</a:t>
            </a:r>
          </a:p>
        </p:txBody>
      </p:sp>
      <p:sp>
        <p:nvSpPr>
          <p:cNvPr id="5" name="Title 1"/>
          <p:cNvSpPr>
            <a:spLocks noGrp="1"/>
          </p:cNvSpPr>
          <p:nvPr>
            <p:ph type="title"/>
          </p:nvPr>
        </p:nvSpPr>
        <p:spPr>
          <a:xfrm>
            <a:off x="457200" y="485274"/>
            <a:ext cx="8229600" cy="990600"/>
          </a:xfrm>
        </p:spPr>
        <p:txBody>
          <a:bodyPr/>
          <a:lstStyle/>
          <a:p>
            <a:pPr algn="ctr"/>
            <a:r>
              <a:rPr lang="en-US" dirty="0"/>
              <a:t>Win32 Events</a:t>
            </a:r>
          </a:p>
        </p:txBody>
      </p:sp>
    </p:spTree>
    <p:extLst>
      <p:ext uri="{BB962C8B-B14F-4D97-AF65-F5344CB8AC3E}">
        <p14:creationId xmlns:p14="http://schemas.microsoft.com/office/powerpoint/2010/main" val="1581734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800" dirty="0"/>
              <a:t>Event functions are:</a:t>
            </a:r>
          </a:p>
          <a:p>
            <a:pPr lvl="1"/>
            <a:r>
              <a:rPr lang="en-US" sz="2400" dirty="0"/>
              <a:t>HANDLE </a:t>
            </a:r>
            <a:r>
              <a:rPr lang="en-US" sz="2400" dirty="0" err="1"/>
              <a:t>hEvent</a:t>
            </a:r>
            <a:r>
              <a:rPr lang="en-US" sz="2400" dirty="0"/>
              <a:t> = </a:t>
            </a:r>
            <a:r>
              <a:rPr lang="en-US" sz="2400" dirty="0" err="1"/>
              <a:t>CreateEvent</a:t>
            </a:r>
            <a:r>
              <a:rPr lang="en-US" sz="2400" dirty="0"/>
              <a:t>(0,FALSE,TRUE,0);</a:t>
            </a:r>
          </a:p>
          <a:p>
            <a:pPr lvl="1"/>
            <a:r>
              <a:rPr lang="en-US" sz="2400" dirty="0" err="1"/>
              <a:t>OpenEvent</a:t>
            </a:r>
            <a:r>
              <a:rPr lang="en-US" sz="2400" dirty="0"/>
              <a:t> – not used too often</a:t>
            </a:r>
          </a:p>
          <a:p>
            <a:pPr lvl="1"/>
            <a:r>
              <a:rPr lang="en-US" sz="2400" dirty="0" err="1"/>
              <a:t>SetEvent</a:t>
            </a:r>
            <a:r>
              <a:rPr lang="en-US" sz="2400" dirty="0"/>
              <a:t>(</a:t>
            </a:r>
            <a:r>
              <a:rPr lang="en-US" sz="2400" dirty="0" err="1"/>
              <a:t>hEvent</a:t>
            </a:r>
            <a:r>
              <a:rPr lang="en-US" sz="2400" dirty="0"/>
              <a:t>);</a:t>
            </a:r>
          </a:p>
          <a:p>
            <a:pPr lvl="1"/>
            <a:r>
              <a:rPr lang="en-US" sz="2400" dirty="0" err="1"/>
              <a:t>ResetEvent</a:t>
            </a:r>
            <a:r>
              <a:rPr lang="en-US" sz="2400" dirty="0"/>
              <a:t>(</a:t>
            </a:r>
            <a:r>
              <a:rPr lang="en-US" sz="2400" dirty="0" err="1"/>
              <a:t>hEvent</a:t>
            </a:r>
            <a:r>
              <a:rPr lang="en-US" sz="2400" dirty="0"/>
              <a:t>);</a:t>
            </a:r>
          </a:p>
          <a:p>
            <a:pPr lvl="1"/>
            <a:r>
              <a:rPr lang="en-US" sz="2400" dirty="0" err="1"/>
              <a:t>PulseEvent</a:t>
            </a:r>
            <a:r>
              <a:rPr lang="en-US" sz="2400" dirty="0"/>
              <a:t>(</a:t>
            </a:r>
            <a:r>
              <a:rPr lang="en-US" sz="2400" dirty="0" err="1"/>
              <a:t>hEvent</a:t>
            </a:r>
            <a:r>
              <a:rPr lang="en-US" sz="2400" dirty="0"/>
              <a:t>);</a:t>
            </a:r>
          </a:p>
          <a:p>
            <a:pPr lvl="1"/>
            <a:r>
              <a:rPr lang="en-US" sz="2400" dirty="0" err="1"/>
              <a:t>WaitForSingleObject</a:t>
            </a:r>
            <a:r>
              <a:rPr lang="en-US" sz="2400" dirty="0"/>
              <a:t>(</a:t>
            </a:r>
            <a:r>
              <a:rPr lang="en-US" sz="2400" dirty="0" err="1"/>
              <a:t>hEvent,INFINITE</a:t>
            </a:r>
            <a:r>
              <a:rPr lang="en-US" sz="2400" dirty="0"/>
              <a:t>);</a:t>
            </a:r>
          </a:p>
          <a:p>
            <a:pPr lvl="1"/>
            <a:r>
              <a:rPr lang="en-US" sz="2400" dirty="0" err="1"/>
              <a:t>WaitForMultipleObjects</a:t>
            </a:r>
            <a:r>
              <a:rPr lang="en-US" sz="2400" dirty="0"/>
              <a:t>(</a:t>
            </a:r>
            <a:r>
              <a:rPr lang="en-US" sz="2400" dirty="0" err="1"/>
              <a:t>count,Events,TRUE,INFINITE</a:t>
            </a:r>
            <a:r>
              <a:rPr lang="en-US" sz="2400" dirty="0"/>
              <a:t>);</a:t>
            </a:r>
          </a:p>
        </p:txBody>
      </p:sp>
      <p:sp>
        <p:nvSpPr>
          <p:cNvPr id="7" name="Title 1"/>
          <p:cNvSpPr>
            <a:spLocks noGrp="1"/>
          </p:cNvSpPr>
          <p:nvPr>
            <p:ph type="title"/>
          </p:nvPr>
        </p:nvSpPr>
        <p:spPr>
          <a:xfrm>
            <a:off x="457200" y="485274"/>
            <a:ext cx="8229600" cy="990600"/>
          </a:xfrm>
        </p:spPr>
        <p:txBody>
          <a:bodyPr/>
          <a:lstStyle/>
          <a:p>
            <a:pPr algn="ctr"/>
            <a:r>
              <a:rPr lang="en-US" dirty="0"/>
              <a:t>Win32 Events</a:t>
            </a:r>
          </a:p>
        </p:txBody>
      </p:sp>
    </p:spTree>
    <p:extLst>
      <p:ext uri="{BB962C8B-B14F-4D97-AF65-F5344CB8AC3E}">
        <p14:creationId xmlns:p14="http://schemas.microsoft.com/office/powerpoint/2010/main" val="11952943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a:t>static </a:t>
            </a:r>
            <a:r>
              <a:rPr lang="en-US" sz="2800" dirty="0" err="1"/>
              <a:t>ManualResetEvent</a:t>
            </a:r>
            <a:r>
              <a:rPr lang="en-US" sz="2800" dirty="0"/>
              <a:t> </a:t>
            </a:r>
            <a:r>
              <a:rPr lang="en-US" sz="2800" dirty="0" err="1"/>
              <a:t>mre</a:t>
            </a:r>
            <a:r>
              <a:rPr lang="en-US" sz="2800" dirty="0"/>
              <a:t> = new </a:t>
            </a:r>
            <a:r>
              <a:rPr lang="en-US" sz="2800" dirty="0" err="1"/>
              <a:t>ManualResetEvent</a:t>
            </a:r>
            <a:r>
              <a:rPr lang="en-US" sz="2800" dirty="0"/>
              <a:t>(false);</a:t>
            </a:r>
          </a:p>
          <a:p>
            <a:r>
              <a:rPr lang="en-US" sz="2800" dirty="0" err="1"/>
              <a:t>mre.Set</a:t>
            </a:r>
            <a:r>
              <a:rPr lang="en-US" sz="2800" dirty="0"/>
              <a:t>();      //  threads will not block on </a:t>
            </a:r>
            <a:r>
              <a:rPr lang="en-US" sz="2800" dirty="0" err="1"/>
              <a:t>WaitOne</a:t>
            </a:r>
            <a:r>
              <a:rPr lang="en-US" sz="2800" dirty="0"/>
              <a:t>()</a:t>
            </a:r>
          </a:p>
          <a:p>
            <a:r>
              <a:rPr lang="en-US" sz="2800" dirty="0" err="1"/>
              <a:t>mre.Reset</a:t>
            </a:r>
            <a:r>
              <a:rPr lang="en-US" sz="2800" dirty="0"/>
              <a:t>();    // threads that call </a:t>
            </a:r>
            <a:r>
              <a:rPr lang="en-US" sz="2800" dirty="0" err="1"/>
              <a:t>WaitOne</a:t>
            </a:r>
            <a:r>
              <a:rPr lang="en-US" sz="2800" dirty="0"/>
              <a:t>() will block</a:t>
            </a:r>
          </a:p>
          <a:p>
            <a:r>
              <a:rPr lang="en-US" sz="2800" dirty="0" err="1"/>
              <a:t>mre.WaitOne</a:t>
            </a:r>
            <a:r>
              <a:rPr lang="en-US" sz="2800" dirty="0"/>
              <a:t>();</a:t>
            </a:r>
          </a:p>
          <a:p>
            <a:r>
              <a:rPr lang="en-US" sz="2800" dirty="0" err="1"/>
              <a:t>mre.close</a:t>
            </a:r>
            <a:r>
              <a:rPr lang="en-US" sz="2800" dirty="0"/>
              <a:t>()</a:t>
            </a:r>
          </a:p>
          <a:p>
            <a:endParaRPr lang="en-US" dirty="0"/>
          </a:p>
        </p:txBody>
      </p:sp>
      <p:sp>
        <p:nvSpPr>
          <p:cNvPr id="5" name="Title 1"/>
          <p:cNvSpPr>
            <a:spLocks noGrp="1"/>
          </p:cNvSpPr>
          <p:nvPr>
            <p:ph type="title"/>
          </p:nvPr>
        </p:nvSpPr>
        <p:spPr>
          <a:xfrm>
            <a:off x="457200" y="485274"/>
            <a:ext cx="8229600" cy="990600"/>
          </a:xfrm>
        </p:spPr>
        <p:txBody>
          <a:bodyPr/>
          <a:lstStyle/>
          <a:p>
            <a:pPr algn="ctr"/>
            <a:r>
              <a:rPr lang="en-US" dirty="0" err="1"/>
              <a:t>.Net</a:t>
            </a:r>
            <a:r>
              <a:rPr lang="en-US" dirty="0"/>
              <a:t> Manual </a:t>
            </a:r>
            <a:r>
              <a:rPr lang="en-US" dirty="0" err="1"/>
              <a:t>ResetEvent</a:t>
            </a:r>
            <a:endParaRPr lang="en-US" dirty="0"/>
          </a:p>
        </p:txBody>
      </p:sp>
    </p:spTree>
    <p:extLst>
      <p:ext uri="{BB962C8B-B14F-4D97-AF65-F5344CB8AC3E}">
        <p14:creationId xmlns:p14="http://schemas.microsoft.com/office/powerpoint/2010/main" val="16698326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njones\Dropbox (2U)\Work\Designing Slides\Syracuse\03 Engin and CS\logo\logo_SYR-EngAtSY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4836" y="2826679"/>
            <a:ext cx="5715000" cy="514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9946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7148"/>
            <a:ext cx="8229600" cy="990600"/>
          </a:xfrm>
        </p:spPr>
        <p:txBody>
          <a:bodyPr/>
          <a:lstStyle/>
          <a:p>
            <a:pPr algn="ctr"/>
            <a:r>
              <a:rPr lang="en-US"/>
              <a:t>Other Threading Resources</a:t>
            </a:r>
          </a:p>
        </p:txBody>
      </p:sp>
      <p:sp>
        <p:nvSpPr>
          <p:cNvPr id="3" name="Content Placeholder 2"/>
          <p:cNvSpPr>
            <a:spLocks noGrp="1"/>
          </p:cNvSpPr>
          <p:nvPr>
            <p:ph idx="1"/>
          </p:nvPr>
        </p:nvSpPr>
        <p:spPr/>
        <p:txBody>
          <a:bodyPr>
            <a:normAutofit/>
          </a:bodyPr>
          <a:lstStyle/>
          <a:p>
            <a:r>
              <a:rPr lang="en-US" sz="2800" dirty="0">
                <a:hlinkClick r:id="rId2"/>
              </a:rPr>
              <a:t>7 Ways to Start a Task in .NET C#</a:t>
            </a:r>
            <a:endParaRPr lang="en-US" sz="2800" dirty="0"/>
          </a:p>
          <a:p>
            <a:r>
              <a:rPr lang="en-US" sz="2800" dirty="0">
                <a:hlinkClick r:id="rId3"/>
              </a:rPr>
              <a:t>Best Practices in Asynchronous Programming</a:t>
            </a:r>
            <a:endParaRPr lang="en-US" sz="2800" dirty="0"/>
          </a:p>
          <a:p>
            <a:r>
              <a:rPr lang="en-US" sz="2800" dirty="0">
                <a:hlinkClick r:id="rId4"/>
              </a:rPr>
              <a:t>Asynchronous Programming with Async and Await – MSDN</a:t>
            </a:r>
            <a:endParaRPr lang="en-US" sz="2800" dirty="0"/>
          </a:p>
          <a:p>
            <a:r>
              <a:rPr lang="en-US" sz="2800" dirty="0">
                <a:hlinkClick r:id="rId5"/>
              </a:rPr>
              <a:t>Event-Based Asynchronous Pattern</a:t>
            </a:r>
            <a:endParaRPr lang="en-US" sz="2800" dirty="0"/>
          </a:p>
          <a:p>
            <a:r>
              <a:rPr lang="en-US" sz="2800" dirty="0">
                <a:hlinkClick r:id="rId6"/>
              </a:rPr>
              <a:t>Async in 4.5: Worth the Await</a:t>
            </a:r>
            <a:endParaRPr lang="en-US" sz="2800" dirty="0"/>
          </a:p>
        </p:txBody>
      </p:sp>
    </p:spTree>
    <p:extLst>
      <p:ext uri="{BB962C8B-B14F-4D97-AF65-F5344CB8AC3E}">
        <p14:creationId xmlns:p14="http://schemas.microsoft.com/office/powerpoint/2010/main" val="569107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Autofit/>
          </a:bodyPr>
          <a:lstStyle/>
          <a:p>
            <a:pPr algn="ctr"/>
            <a:r>
              <a:rPr lang="en-US" dirty="0"/>
              <a:t>Windows </a:t>
            </a:r>
            <a:r>
              <a:rPr lang="en-US"/>
              <a:t>Processes </a:t>
            </a:r>
            <a:br>
              <a:rPr lang="en-US"/>
            </a:br>
            <a:r>
              <a:rPr lang="en-US"/>
              <a:t>and </a:t>
            </a:r>
            <a:r>
              <a:rPr lang="en-US" dirty="0"/>
              <a:t>Virtual Memory</a:t>
            </a:r>
          </a:p>
        </p:txBody>
      </p:sp>
      <p:sp>
        <p:nvSpPr>
          <p:cNvPr id="3" name="Content Placeholder 2"/>
          <p:cNvSpPr>
            <a:spLocks noGrp="1"/>
          </p:cNvSpPr>
          <p:nvPr>
            <p:ph idx="1"/>
          </p:nvPr>
        </p:nvSpPr>
        <p:spPr/>
        <p:txBody>
          <a:bodyPr/>
          <a:lstStyle/>
          <a:p>
            <a:r>
              <a:rPr lang="en-US" sz="2800" dirty="0"/>
              <a:t>Windows processes are containers for:</a:t>
            </a:r>
          </a:p>
          <a:p>
            <a:pPr lvl="1"/>
            <a:r>
              <a:rPr lang="en-US" sz="2400" dirty="0"/>
              <a:t>Threads—one primary thread at process start</a:t>
            </a:r>
          </a:p>
          <a:p>
            <a:pPr lvl="1"/>
            <a:r>
              <a:rPr lang="en-US" sz="2400" dirty="0"/>
              <a:t>File handles</a:t>
            </a:r>
          </a:p>
          <a:p>
            <a:pPr lvl="1"/>
            <a:r>
              <a:rPr lang="en-US" sz="2400" dirty="0"/>
              <a:t>Other windows objects</a:t>
            </a:r>
          </a:p>
          <a:p>
            <a:pPr lvl="1"/>
            <a:r>
              <a:rPr lang="en-US" sz="2400" dirty="0"/>
              <a:t>Allocated memory</a:t>
            </a:r>
          </a:p>
          <a:p>
            <a:pPr lvl="1"/>
            <a:r>
              <a:rPr lang="en-US" sz="2400" dirty="0">
                <a:hlinkClick r:id="rId2" action="ppaction://hlinkfile"/>
              </a:rPr>
              <a:t>Process Diagram</a:t>
            </a:r>
            <a:endParaRPr lang="en-US" sz="2400" dirty="0"/>
          </a:p>
          <a:p>
            <a:r>
              <a:rPr lang="en-US" sz="2800" dirty="0"/>
              <a:t>Windows uses a paged virtual memory system</a:t>
            </a:r>
          </a:p>
          <a:p>
            <a:pPr lvl="1"/>
            <a:r>
              <a:rPr lang="en-US" sz="2400" dirty="0">
                <a:hlinkClick r:id="rId3" action="ppaction://hlinkfile"/>
              </a:rPr>
              <a:t>Virtual Memory Diagram</a:t>
            </a:r>
            <a:endParaRPr lang="en-US" sz="2400" dirty="0"/>
          </a:p>
          <a:p>
            <a:endParaRPr lang="en-US" dirty="0"/>
          </a:p>
        </p:txBody>
      </p:sp>
    </p:spTree>
    <p:extLst>
      <p:ext uri="{BB962C8B-B14F-4D97-AF65-F5344CB8AC3E}">
        <p14:creationId xmlns:p14="http://schemas.microsoft.com/office/powerpoint/2010/main" val="196765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3190"/>
            <a:ext cx="8229600" cy="990600"/>
          </a:xfrm>
        </p:spPr>
        <p:txBody>
          <a:bodyPr/>
          <a:lstStyle/>
          <a:p>
            <a:pPr algn="ctr"/>
            <a:r>
              <a:rPr lang="en-US"/>
              <a:t>Windows Objects</a:t>
            </a:r>
          </a:p>
        </p:txBody>
      </p:sp>
      <p:sp>
        <p:nvSpPr>
          <p:cNvPr id="3" name="Content Placeholder 2"/>
          <p:cNvSpPr>
            <a:spLocks noGrp="1"/>
          </p:cNvSpPr>
          <p:nvPr>
            <p:ph idx="1"/>
          </p:nvPr>
        </p:nvSpPr>
        <p:spPr/>
        <p:txBody>
          <a:bodyPr>
            <a:noAutofit/>
          </a:bodyPr>
          <a:lstStyle/>
          <a:p>
            <a:r>
              <a:rPr lang="en-US" dirty="0"/>
              <a:t>Windows supports internal objects and provides an API to access and manage them through handles.</a:t>
            </a:r>
          </a:p>
          <a:p>
            <a:r>
              <a:rPr lang="en-US" dirty="0"/>
              <a:t>Kernel objects—named, secured, system-wide</a:t>
            </a:r>
          </a:p>
          <a:p>
            <a:pPr lvl="1"/>
            <a:r>
              <a:rPr lang="en-US" dirty="0"/>
              <a:t>Devices, files, symbolic links, registry keys, threads and processes, events, </a:t>
            </a:r>
            <a:r>
              <a:rPr lang="en-US" dirty="0" err="1"/>
              <a:t>mutexes</a:t>
            </a:r>
            <a:r>
              <a:rPr lang="en-US" dirty="0"/>
              <a:t>, </a:t>
            </a:r>
            <a:r>
              <a:rPr lang="en-US" dirty="0" err="1"/>
              <a:t>semiphores</a:t>
            </a:r>
            <a:r>
              <a:rPr lang="en-US" dirty="0"/>
              <a:t>, memory-mapped files, callbacks, pipes </a:t>
            </a:r>
          </a:p>
          <a:p>
            <a:r>
              <a:rPr lang="en-US" dirty="0"/>
              <a:t>User objects—GUI objects</a:t>
            </a:r>
          </a:p>
          <a:p>
            <a:pPr lvl="1"/>
            <a:r>
              <a:rPr lang="en-US" dirty="0"/>
              <a:t>Window, menu, icon, hook, …</a:t>
            </a:r>
          </a:p>
          <a:p>
            <a:r>
              <a:rPr lang="en-US" dirty="0"/>
              <a:t>GDI objects—drawing objects</a:t>
            </a:r>
          </a:p>
          <a:p>
            <a:pPr lvl="1"/>
            <a:r>
              <a:rPr lang="en-US" dirty="0"/>
              <a:t>Brush, pen, </a:t>
            </a:r>
            <a:r>
              <a:rPr lang="en-US" dirty="0" err="1"/>
              <a:t>DeviceContext</a:t>
            </a:r>
            <a:r>
              <a:rPr lang="en-US" dirty="0"/>
              <a:t>, bitmap, metafile, …</a:t>
            </a:r>
          </a:p>
        </p:txBody>
      </p:sp>
    </p:spTree>
    <p:extLst>
      <p:ext uri="{BB962C8B-B14F-4D97-AF65-F5344CB8AC3E}">
        <p14:creationId xmlns:p14="http://schemas.microsoft.com/office/powerpoint/2010/main" val="1895328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1105"/>
            <a:ext cx="8229600" cy="990600"/>
          </a:xfrm>
        </p:spPr>
        <p:txBody>
          <a:bodyPr/>
          <a:lstStyle/>
          <a:p>
            <a:pPr algn="ctr"/>
            <a:r>
              <a:rPr lang="en-US" dirty="0"/>
              <a:t>Windows Objects and Handles</a:t>
            </a:r>
          </a:p>
        </p:txBody>
      </p:sp>
      <p:sp>
        <p:nvSpPr>
          <p:cNvPr id="3" name="Content Placeholder 2"/>
          <p:cNvSpPr>
            <a:spLocks noGrp="1"/>
          </p:cNvSpPr>
          <p:nvPr>
            <p:ph idx="1"/>
          </p:nvPr>
        </p:nvSpPr>
        <p:spPr/>
        <p:txBody>
          <a:bodyPr>
            <a:normAutofit fontScale="92500"/>
          </a:bodyPr>
          <a:lstStyle/>
          <a:p>
            <a:pPr>
              <a:lnSpc>
                <a:spcPct val="110000"/>
              </a:lnSpc>
            </a:pPr>
            <a:r>
              <a:rPr lang="en-US" sz="2800" dirty="0"/>
              <a:t>A windows object is a data structure that represents a system resource, e.g., file, thread, bitmap</a:t>
            </a:r>
          </a:p>
          <a:p>
            <a:pPr lvl="1">
              <a:lnSpc>
                <a:spcPct val="110000"/>
              </a:lnSpc>
            </a:pPr>
            <a:r>
              <a:rPr lang="en-US" sz="2400" dirty="0"/>
              <a:t>Windows objects are created and accessed using the Win32 API</a:t>
            </a:r>
          </a:p>
          <a:p>
            <a:pPr lvl="1">
              <a:lnSpc>
                <a:spcPct val="110000"/>
              </a:lnSpc>
            </a:pPr>
            <a:r>
              <a:rPr lang="en-US" sz="2400" dirty="0"/>
              <a:t>They reside in Kernel32.dll, User32.dll, or GDI32.dll</a:t>
            </a:r>
          </a:p>
          <a:p>
            <a:pPr>
              <a:lnSpc>
                <a:spcPct val="110000"/>
              </a:lnSpc>
            </a:pPr>
            <a:r>
              <a:rPr lang="en-US" sz="2800" dirty="0"/>
              <a:t>An application accesses those resources through a handle, usually returned from a Create function</a:t>
            </a:r>
          </a:p>
          <a:p>
            <a:pPr>
              <a:lnSpc>
                <a:spcPct val="110000"/>
              </a:lnSpc>
            </a:pPr>
            <a:r>
              <a:rPr lang="en-US" sz="2800" dirty="0"/>
              <a:t>Each handle refers to an entry in an internal object table that contains the address of a resource and means to identify the resource type</a:t>
            </a:r>
          </a:p>
          <a:p>
            <a:endParaRPr lang="en-US" dirty="0"/>
          </a:p>
        </p:txBody>
      </p:sp>
    </p:spTree>
    <p:extLst>
      <p:ext uri="{BB962C8B-B14F-4D97-AF65-F5344CB8AC3E}">
        <p14:creationId xmlns:p14="http://schemas.microsoft.com/office/powerpoint/2010/main" val="380588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7148"/>
            <a:ext cx="8229600" cy="990600"/>
          </a:xfrm>
        </p:spPr>
        <p:txBody>
          <a:bodyPr/>
          <a:lstStyle/>
          <a:p>
            <a:pPr algn="ctr"/>
            <a:r>
              <a:rPr lang="en-US"/>
              <a:t>Object API</a:t>
            </a:r>
          </a:p>
        </p:txBody>
      </p:sp>
      <p:sp>
        <p:nvSpPr>
          <p:cNvPr id="3" name="Content Placeholder 2"/>
          <p:cNvSpPr>
            <a:spLocks noGrp="1"/>
          </p:cNvSpPr>
          <p:nvPr>
            <p:ph idx="1"/>
          </p:nvPr>
        </p:nvSpPr>
        <p:spPr/>
        <p:txBody>
          <a:bodyPr/>
          <a:lstStyle/>
          <a:p>
            <a:r>
              <a:rPr lang="en-US" sz="2800" dirty="0"/>
              <a:t>The Windows API provides functions which:</a:t>
            </a:r>
          </a:p>
          <a:p>
            <a:pPr lvl="1"/>
            <a:r>
              <a:rPr lang="en-US" sz="2400" dirty="0"/>
              <a:t>Create an object, returning a handle</a:t>
            </a:r>
          </a:p>
          <a:p>
            <a:pPr lvl="1"/>
            <a:r>
              <a:rPr lang="en-US" sz="2400" dirty="0"/>
              <a:t>Get an object handle using other information</a:t>
            </a:r>
          </a:p>
          <a:p>
            <a:pPr lvl="1"/>
            <a:r>
              <a:rPr lang="en-US" sz="2400" dirty="0"/>
              <a:t>Get and set information about an object</a:t>
            </a:r>
          </a:p>
          <a:p>
            <a:pPr lvl="1"/>
            <a:r>
              <a:rPr lang="en-US" sz="2400" dirty="0"/>
              <a:t>Close the object handle, possibly destroying the internal object</a:t>
            </a:r>
          </a:p>
          <a:p>
            <a:pPr lvl="2"/>
            <a:r>
              <a:rPr lang="en-US" sz="2000" dirty="0"/>
              <a:t>Objects are reference counted and will be destroyed when all referring handles have been closed</a:t>
            </a:r>
          </a:p>
          <a:p>
            <a:pPr lvl="1"/>
            <a:r>
              <a:rPr lang="en-US" sz="2400" dirty="0"/>
              <a:t>Kernel objects have security functions that manage ACLs</a:t>
            </a:r>
          </a:p>
          <a:p>
            <a:endParaRPr lang="en-US" dirty="0"/>
          </a:p>
        </p:txBody>
      </p:sp>
    </p:spTree>
    <p:extLst>
      <p:ext uri="{BB962C8B-B14F-4D97-AF65-F5344CB8AC3E}">
        <p14:creationId xmlns:p14="http://schemas.microsoft.com/office/powerpoint/2010/main" val="21430348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YR-ENG Template 1">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SYR-ENG Template 1" id="{ED5A1B45-0088-364A-842E-57D2F08FC999}" vid="{189CC797-3EDE-C14C-B5A8-19E6E7008415}"/>
    </a:ext>
  </a:extLst>
</a:theme>
</file>

<file path=ppt/theme/theme2.xml><?xml version="1.0" encoding="utf-8"?>
<a:theme xmlns:a="http://schemas.openxmlformats.org/drawingml/2006/main" name="1_Clarit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1_SYR-ENG Template 1">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SYR-ENG Template 1" id="{ED5A1B45-0088-364A-842E-57D2F08FC999}" vid="{189CC797-3EDE-C14C-B5A8-19E6E7008415}"/>
    </a:ext>
  </a:extLst>
</a:theme>
</file>

<file path=ppt/theme/theme4.xml><?xml version="1.0" encoding="utf-8"?>
<a:theme xmlns:a="http://schemas.openxmlformats.org/drawingml/2006/main" name="2_Clarit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SYR-ENG Template 1</Template>
  <TotalTime>680</TotalTime>
  <Words>1839</Words>
  <Application>Microsoft Office PowerPoint</Application>
  <PresentationFormat>On-screen Show (4:3)</PresentationFormat>
  <Paragraphs>320</Paragraphs>
  <Slides>44</Slides>
  <Notes>0</Notes>
  <HiddenSlides>1</HiddenSlides>
  <MMClips>0</MMClips>
  <ScaleCrop>false</ScaleCrop>
  <HeadingPairs>
    <vt:vector size="8" baseType="variant">
      <vt:variant>
        <vt:lpstr>Fonts Used</vt:lpstr>
      </vt:variant>
      <vt:variant>
        <vt:i4>6</vt:i4>
      </vt:variant>
      <vt:variant>
        <vt:lpstr>Theme</vt:lpstr>
      </vt:variant>
      <vt:variant>
        <vt:i4>4</vt:i4>
      </vt:variant>
      <vt:variant>
        <vt:lpstr>Embedded OLE Servers</vt:lpstr>
      </vt:variant>
      <vt:variant>
        <vt:i4>1</vt:i4>
      </vt:variant>
      <vt:variant>
        <vt:lpstr>Slide Titles</vt:lpstr>
      </vt:variant>
      <vt:variant>
        <vt:i4>44</vt:i4>
      </vt:variant>
    </vt:vector>
  </HeadingPairs>
  <TitlesOfParts>
    <vt:vector size="55" baseType="lpstr">
      <vt:lpstr>Arial</vt:lpstr>
      <vt:lpstr>Calibri</vt:lpstr>
      <vt:lpstr>Scala OT</vt:lpstr>
      <vt:lpstr>ScalaOT</vt:lpstr>
      <vt:lpstr>ScalaSansLF-Regular</vt:lpstr>
      <vt:lpstr>ScalaSansOT</vt:lpstr>
      <vt:lpstr>SYR-ENG Template 1</vt:lpstr>
      <vt:lpstr>1_Clarity</vt:lpstr>
      <vt:lpstr>1_SYR-ENG Template 1</vt:lpstr>
      <vt:lpstr>2_Clarity</vt:lpstr>
      <vt:lpstr>VISIO</vt:lpstr>
      <vt:lpstr>Segments</vt:lpstr>
      <vt:lpstr>Windows and .Net Threads</vt:lpstr>
      <vt:lpstr>Windows API</vt:lpstr>
      <vt:lpstr>Windows Resources—MSDN</vt:lpstr>
      <vt:lpstr>Other Threading Resources</vt:lpstr>
      <vt:lpstr>Windows Processes  and Virtual Memory</vt:lpstr>
      <vt:lpstr>Windows Objects</vt:lpstr>
      <vt:lpstr>Windows Objects and Handles</vt:lpstr>
      <vt:lpstr>Object API</vt:lpstr>
      <vt:lpstr>Kernel Objects</vt:lpstr>
      <vt:lpstr>Threads</vt:lpstr>
      <vt:lpstr>Starting a Process</vt:lpstr>
      <vt:lpstr>Scheduling Threads</vt:lpstr>
      <vt:lpstr>Scheduling Activities</vt:lpstr>
      <vt:lpstr>Scheduling Threads</vt:lpstr>
      <vt:lpstr>Benefits of Using Threads</vt:lpstr>
      <vt:lpstr>More Benefits</vt:lpstr>
      <vt:lpstr>Using Threads to Avoid Blocking</vt:lpstr>
      <vt:lpstr>Potential Problems with Threads</vt:lpstr>
      <vt:lpstr>More Problems with Threads</vt:lpstr>
      <vt:lpstr>UI and Worker Threads</vt:lpstr>
      <vt:lpstr>Creating Win32 Threads</vt:lpstr>
      <vt:lpstr>Creating Win32 Threads</vt:lpstr>
      <vt:lpstr>Thread Priority</vt:lpstr>
      <vt:lpstr>Creating .Net Threads Using C#</vt:lpstr>
      <vt:lpstr>Thread Properties</vt:lpstr>
      <vt:lpstr>Shared Resources</vt:lpstr>
      <vt:lpstr>Synchronization</vt:lpstr>
      <vt:lpstr>Wait for Objects</vt:lpstr>
      <vt:lpstr>Win32 Thread Synchronization</vt:lpstr>
      <vt:lpstr>.Net Synchronization</vt:lpstr>
      <vt:lpstr>Tasks and Async Await Pattern</vt:lpstr>
      <vt:lpstr>PowerPoint Presentation</vt:lpstr>
      <vt:lpstr>Win32 Interlocked Operations</vt:lpstr>
      <vt:lpstr>.Net Interlocked—Atomic Operations</vt:lpstr>
      <vt:lpstr>Win32 Critical Sections</vt:lpstr>
      <vt:lpstr>.Net Lock—Most Commonly Used</vt:lpstr>
      <vt:lpstr>.Net Monitor</vt:lpstr>
      <vt:lpstr>Win32 Mutexes</vt:lpstr>
      <vt:lpstr>.Net Mutex</vt:lpstr>
      <vt:lpstr>Win32 Events</vt:lpstr>
      <vt:lpstr>Win32 Events</vt:lpstr>
      <vt:lpstr>.Net Manual ResetEvent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Windows and .Net Threads</dc:title>
  <dc:creator>James Fawcett</dc:creator>
  <cp:lastModifiedBy>James Fawcett</cp:lastModifiedBy>
  <cp:revision>59</cp:revision>
  <dcterms:created xsi:type="dcterms:W3CDTF">2013-10-19T21:39:04Z</dcterms:created>
  <dcterms:modified xsi:type="dcterms:W3CDTF">2017-03-29T21:36:45Z</dcterms:modified>
</cp:coreProperties>
</file>