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6" r:id="rId2"/>
  </p:sldMasterIdLst>
  <p:notesMasterIdLst>
    <p:notesMasterId r:id="rId80"/>
  </p:notesMasterIdLst>
  <p:handoutMasterIdLst>
    <p:handoutMasterId r:id="rId81"/>
  </p:handoutMasterIdLst>
  <p:sldIdLst>
    <p:sldId id="343" r:id="rId3"/>
    <p:sldId id="342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76" r:id="rId37"/>
    <p:sldId id="377" r:id="rId38"/>
    <p:sldId id="378" r:id="rId39"/>
    <p:sldId id="379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8" r:id="rId49"/>
    <p:sldId id="389" r:id="rId50"/>
    <p:sldId id="390" r:id="rId51"/>
    <p:sldId id="391" r:id="rId52"/>
    <p:sldId id="392" r:id="rId53"/>
    <p:sldId id="393" r:id="rId54"/>
    <p:sldId id="394" r:id="rId55"/>
    <p:sldId id="395" r:id="rId56"/>
    <p:sldId id="396" r:id="rId57"/>
    <p:sldId id="397" r:id="rId58"/>
    <p:sldId id="398" r:id="rId59"/>
    <p:sldId id="327" r:id="rId60"/>
    <p:sldId id="399" r:id="rId61"/>
    <p:sldId id="282" r:id="rId62"/>
    <p:sldId id="283" r:id="rId63"/>
    <p:sldId id="400" r:id="rId64"/>
    <p:sldId id="331" r:id="rId65"/>
    <p:sldId id="401" r:id="rId66"/>
    <p:sldId id="402" r:id="rId67"/>
    <p:sldId id="403" r:id="rId68"/>
    <p:sldId id="288" r:id="rId69"/>
    <p:sldId id="404" r:id="rId70"/>
    <p:sldId id="405" r:id="rId71"/>
    <p:sldId id="406" r:id="rId72"/>
    <p:sldId id="407" r:id="rId73"/>
    <p:sldId id="408" r:id="rId74"/>
    <p:sldId id="409" r:id="rId75"/>
    <p:sldId id="410" r:id="rId76"/>
    <p:sldId id="411" r:id="rId77"/>
    <p:sldId id="412" r:id="rId78"/>
    <p:sldId id="341" r:id="rId7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6"/>
    <p:restoredTop sz="95179"/>
  </p:normalViewPr>
  <p:slideViewPr>
    <p:cSldViewPr>
      <p:cViewPr varScale="1">
        <p:scale>
          <a:sx n="88" d="100"/>
          <a:sy n="88" d="100"/>
        </p:scale>
        <p:origin x="11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B6466B-E451-4AEC-983F-E7897EECB475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A09403-9A47-4307-88AE-B282CCEAA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F3368C-9482-4E1C-89BF-A0EB6C94197E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B11F22-F09B-4753-8800-E2504C1AC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4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6597-4A8F-4C45-ADA7-A8ACAA83C9AA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6199-83CC-4335-B797-B47D1E8CD19C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7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B441-18F3-441D-8C89-A3FE43BDAA4C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0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62D6366-92DE-421C-AE02-180665E4C2E8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Program Structure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15135"/>
      </p:ext>
    </p:extLst>
  </p:cSld>
  <p:clrMapOvr>
    <a:masterClrMapping/>
  </p:clrMapOvr>
  <p:transition spd="med">
    <p:zoom/>
  </p:transition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026282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63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424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56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914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6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3718-7D76-4AF7-B750-F5E85E72D251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20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1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999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32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9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00575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7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9B0B-D57D-4648-87FE-EF73D968C19C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624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DA95-8270-4537-8410-DD39F6CC136B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3021-02F9-49E8-8B9E-852D44099CF3}" type="datetime1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27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B0CF-E09E-4E2E-A234-C40ABEFEE807}" type="datetime1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79F0-ED81-45F9-9E86-EA883F14098C}" type="datetime1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7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2D2E-B07F-4AF2-983B-CA11A4EE341E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27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693F-0F0C-4371-B017-84D56BDA7494}" type="datetime1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Program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62D6366-92DE-421C-AE02-180665E4C2E8}" type="datetime1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Program Structure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E07B5E-AAB6-4D5B-AB4E-21CB23AB9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7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p.net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/code/Parser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oreTechnologies/SocketsAndRemoting/code/WCF_Fawcett_Examples/WCF_Peer_Comm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ProjectCenter.htm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CServ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CSE681/Projects/Pr5Su09.doc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s.syr.edu/faculty/fawcett/handouts/webpages/research.htm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/>
              <a:t>Software Structure</a:t>
            </a:r>
            <a:br>
              <a:rPr lang="en-US"/>
            </a:br>
            <a:r>
              <a:rPr lang="en-US"/>
              <a:t>Presentation </a:t>
            </a:r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Segments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Overview—slides 2–7, time 15 minutes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Data Driven—slides  8–20</a:t>
            </a:r>
          </a:p>
          <a:p>
            <a:pPr lvl="2">
              <a:buFont typeface="Arial" charset="0"/>
              <a:buChar char="•"/>
            </a:pPr>
            <a:r>
              <a:rPr lang="en-US" sz="1600" dirty="0"/>
              <a:t>Client Server—slides 10–15, time 15 minutes</a:t>
            </a:r>
          </a:p>
          <a:p>
            <a:pPr lvl="2">
              <a:buFont typeface="Arial" charset="0"/>
              <a:buChar char="•"/>
            </a:pPr>
            <a:r>
              <a:rPr lang="en-US" sz="1600" dirty="0"/>
              <a:t>Three Tier—slides 16–20, 15 minutes</a:t>
            </a:r>
          </a:p>
          <a:p>
            <a:pPr lvl="2">
              <a:buFont typeface="Arial" charset="0"/>
              <a:buChar char="•"/>
            </a:pPr>
            <a:r>
              <a:rPr lang="en-US" sz="1600" dirty="0"/>
              <a:t>Slides 12, 14, 21–23 are hidden but should stay in deck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Layer Driven—slides 26–29, 10 minutes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Distributed Services—slides 30–34, 10 minutes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Analysis Driven—slides 35–38, 10 minutes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Communication Driven—slides 39–49, 20 minutes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Thread and Event Driven—slides 50–58, 20 minutes</a:t>
            </a:r>
          </a:p>
          <a:p>
            <a:pPr lvl="2">
              <a:buFont typeface="Arial" charset="0"/>
              <a:buChar char="•"/>
            </a:pPr>
            <a:r>
              <a:rPr lang="en-US" sz="1600" dirty="0"/>
              <a:t>Slides  59–63 are hidden but should stay in deck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Enterprise Computing—slides 64–70, 15 minutes</a:t>
            </a:r>
          </a:p>
          <a:p>
            <a:pPr lvl="2">
              <a:buFont typeface="Arial" charset="0"/>
              <a:buChar char="•"/>
            </a:pPr>
            <a:r>
              <a:rPr lang="en-US" sz="1600" dirty="0"/>
              <a:t>Slides 71–76 are hidden but should stay in deck</a:t>
            </a:r>
          </a:p>
          <a:p>
            <a:pPr lvl="1">
              <a:buFont typeface="Arial" charset="0"/>
              <a:buChar char="•"/>
            </a:pPr>
            <a:r>
              <a:rPr lang="en-US" sz="1800" dirty="0"/>
              <a:t>Total time 120 minutes</a:t>
            </a:r>
          </a:p>
        </p:txBody>
      </p:sp>
    </p:spTree>
    <p:extLst>
      <p:ext uri="{BB962C8B-B14F-4D97-AF65-F5344CB8AC3E}">
        <p14:creationId xmlns:p14="http://schemas.microsoft.com/office/powerpoint/2010/main" val="1117014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Data-Driven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program structures are driven by the presentation and management of data:</a:t>
            </a:r>
          </a:p>
          <a:p>
            <a:pPr lvl="1"/>
            <a:r>
              <a:rPr lang="en-US" sz="2800" dirty="0"/>
              <a:t>Client-server</a:t>
            </a:r>
          </a:p>
          <a:p>
            <a:pPr lvl="1"/>
            <a:r>
              <a:rPr lang="en-US" sz="2800" dirty="0"/>
              <a:t>Three-tier</a:t>
            </a:r>
          </a:p>
          <a:p>
            <a:pPr lvl="1"/>
            <a:r>
              <a:rPr lang="en-US" sz="2800" dirty="0"/>
              <a:t>Model-view-controller</a:t>
            </a:r>
          </a:p>
        </p:txBody>
      </p:sp>
    </p:spTree>
    <p:extLst>
      <p:ext uri="{BB962C8B-B14F-4D97-AF65-F5344CB8AC3E}">
        <p14:creationId xmlns:p14="http://schemas.microsoft.com/office/powerpoint/2010/main" val="202302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Structure: Client-Server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Server is passive, waits for client requests.</a:t>
            </a:r>
          </a:p>
          <a:p>
            <a:pPr lvl="1"/>
            <a:r>
              <a:rPr lang="en-US" dirty="0"/>
              <a:t>Server contains data shared among its clients.</a:t>
            </a:r>
          </a:p>
          <a:p>
            <a:pPr lvl="1"/>
            <a:r>
              <a:rPr lang="en-US" dirty="0"/>
              <a:t>Server handles multiple concurrent clients.</a:t>
            </a:r>
          </a:p>
          <a:p>
            <a:pPr lvl="1"/>
            <a:r>
              <a:rPr lang="en-US" dirty="0"/>
              <a:t>Without additional structure system may become tightly coupled and difficult to change.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Web server and browser clients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078" y="5220000"/>
            <a:ext cx="5092733" cy="1257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668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file not f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839200" cy="592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527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file not f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228600"/>
            <a:ext cx="9906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760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381000"/>
            <a:ext cx="8763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223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Sharing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832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Relational databases—SQL Server, </a:t>
            </a:r>
            <a:r>
              <a:rPr lang="en-US" dirty="0" err="1"/>
              <a:t>mySql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ACID—Atomicity, Consistency, Isolation, Durability</a:t>
            </a:r>
          </a:p>
          <a:p>
            <a:pPr lvl="1"/>
            <a:r>
              <a:rPr lang="en-US" dirty="0"/>
              <a:t>ACID =&gt; transactional</a:t>
            </a:r>
          </a:p>
          <a:p>
            <a:r>
              <a:rPr lang="en-US" dirty="0"/>
              <a:t>NoSQL databases—MongoDB, </a:t>
            </a:r>
            <a:r>
              <a:rPr lang="en-US" dirty="0" err="1"/>
              <a:t>CouchDB</a:t>
            </a:r>
            <a:endParaRPr lang="en-US" dirty="0"/>
          </a:p>
          <a:p>
            <a:pPr lvl="1"/>
            <a:r>
              <a:rPr lang="en-US" dirty="0"/>
              <a:t>Key-value, document, hierarchal</a:t>
            </a:r>
          </a:p>
          <a:p>
            <a:pPr lvl="1"/>
            <a:r>
              <a:rPr lang="en-US" dirty="0"/>
              <a:t>Very flexible data structure</a:t>
            </a:r>
          </a:p>
          <a:p>
            <a:pPr lvl="1"/>
            <a:r>
              <a:rPr lang="en-US" dirty="0"/>
              <a:t>Consistency is pushed onto the application</a:t>
            </a:r>
          </a:p>
          <a:p>
            <a:r>
              <a:rPr lang="en-US" dirty="0"/>
              <a:t>File systems</a:t>
            </a:r>
          </a:p>
          <a:p>
            <a:r>
              <a:rPr lang="en-US" dirty="0"/>
              <a:t>Ad hoc in-memory repositories</a:t>
            </a:r>
          </a:p>
          <a:p>
            <a:r>
              <a:rPr lang="en-US" dirty="0"/>
              <a:t>Extensible record stores—Google’s Big Table</a:t>
            </a:r>
          </a:p>
          <a:p>
            <a:pPr lvl="1"/>
            <a:r>
              <a:rPr lang="en-US" dirty="0"/>
              <a:t>Distributed partitioned tables</a:t>
            </a:r>
          </a:p>
          <a:p>
            <a:r>
              <a:rPr lang="en-US" dirty="0"/>
              <a:t>Document stores—</a:t>
            </a:r>
            <a:r>
              <a:rPr lang="en-US" dirty="0" err="1"/>
              <a:t>CouchDB</a:t>
            </a:r>
            <a:endParaRPr lang="en-US" dirty="0"/>
          </a:p>
          <a:p>
            <a:pPr lvl="1"/>
            <a:r>
              <a:rPr lang="en-US" dirty="0"/>
              <a:t>Multi-indexed objects aggregated into domains</a:t>
            </a:r>
          </a:p>
        </p:txBody>
      </p:sp>
    </p:spTree>
    <p:extLst>
      <p:ext uri="{BB962C8B-B14F-4D97-AF65-F5344CB8AC3E}">
        <p14:creationId xmlns:p14="http://schemas.microsoft.com/office/powerpoint/2010/main" val="168421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Except for the simplest of applications it’s not a good idea to bind presentation, control, and data together.</a:t>
            </a:r>
          </a:p>
          <a:p>
            <a:pPr lvl="1"/>
            <a:r>
              <a:rPr lang="en-US" sz="2800" dirty="0"/>
              <a:t>There often are many views, more than one application mode, many sources of data.</a:t>
            </a:r>
          </a:p>
          <a:p>
            <a:pPr lvl="1"/>
            <a:r>
              <a:rPr lang="en-US" sz="2800" dirty="0"/>
              <a:t>If we bind these all together, we get spaghetti code.</a:t>
            </a:r>
          </a:p>
          <a:p>
            <a:pPr lvl="2"/>
            <a:r>
              <a:rPr lang="en-US" sz="2400" dirty="0"/>
              <a:t>Very hard to test, hard to maintain, hard to document</a:t>
            </a:r>
          </a:p>
        </p:txBody>
      </p:sp>
    </p:spTree>
    <p:extLst>
      <p:ext uri="{BB962C8B-B14F-4D97-AF65-F5344CB8AC3E}">
        <p14:creationId xmlns:p14="http://schemas.microsoft.com/office/powerpoint/2010/main" val="1493606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Structure: Three 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Structure:</a:t>
            </a:r>
          </a:p>
          <a:p>
            <a:pPr lvl="1"/>
            <a:r>
              <a:rPr lang="en-US" sz="2800" dirty="0"/>
              <a:t>Partitioned into presentation, application logic, and data management.</a:t>
            </a:r>
          </a:p>
          <a:p>
            <a:pPr lvl="1"/>
            <a:r>
              <a:rPr lang="en-US" sz="2800" dirty="0"/>
              <a:t>Intent is to loosely couple these three aspects of an application to make it resilient to change.</a:t>
            </a:r>
          </a:p>
          <a:p>
            <a:pPr lvl="1"/>
            <a:endParaRPr lang="en-US" sz="2800" dirty="0"/>
          </a:p>
          <a:p>
            <a:r>
              <a:rPr lang="en-US" sz="3200" dirty="0"/>
              <a:t>Examples:</a:t>
            </a:r>
          </a:p>
          <a:p>
            <a:pPr lvl="1"/>
            <a:r>
              <a:rPr lang="en-US" sz="2800" dirty="0"/>
              <a:t>Most well-designed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65799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2800" dirty="0"/>
              <a:t>Structure:</a:t>
            </a:r>
          </a:p>
          <a:p>
            <a:pPr lvl="1"/>
            <a:r>
              <a:rPr lang="en-US" sz="2200" dirty="0"/>
              <a:t>MVC is a refined version of the three-tier structure, intended to support multiple views and data models.</a:t>
            </a:r>
          </a:p>
          <a:p>
            <a:pPr lvl="1"/>
            <a:r>
              <a:rPr lang="en-US" sz="2200" dirty="0"/>
              <a:t>Models do all data storage management.</a:t>
            </a:r>
          </a:p>
          <a:p>
            <a:pPr lvl="1"/>
            <a:r>
              <a:rPr lang="en-US" sz="2200" dirty="0"/>
              <a:t>Views present information to user, format output, but do no other transformations on data.</a:t>
            </a:r>
          </a:p>
          <a:p>
            <a:pPr lvl="1"/>
            <a:r>
              <a:rPr lang="en-US" sz="2200" dirty="0"/>
              <a:t>Controllers accept inputs, implement application processing, and use models and views to provide the application’s behavior.</a:t>
            </a:r>
          </a:p>
          <a:p>
            <a:pPr lvl="1"/>
            <a:r>
              <a:rPr lang="en-US" sz="2200" dirty="0"/>
              <a:t>Application phases often have one controller each.</a:t>
            </a:r>
          </a:p>
          <a:p>
            <a:pPr lvl="1"/>
            <a:r>
              <a:rPr lang="en-US" sz="2200" dirty="0"/>
              <a:t>Models may be shared between controllers.</a:t>
            </a:r>
          </a:p>
          <a:p>
            <a:r>
              <a:rPr lang="en-US" dirty="0"/>
              <a:t>Example: </a:t>
            </a:r>
            <a:r>
              <a:rPr lang="en-US" dirty="0">
                <a:hlinkClick r:id="rId2"/>
              </a:rPr>
              <a:t>Asp.Net</a:t>
            </a:r>
            <a:r>
              <a:rPr lang="en-US" dirty="0"/>
              <a:t> MVC</a:t>
            </a:r>
          </a:p>
        </p:txBody>
      </p:sp>
    </p:spTree>
    <p:extLst>
      <p:ext uri="{BB962C8B-B14F-4D97-AF65-F5344CB8AC3E}">
        <p14:creationId xmlns:p14="http://schemas.microsoft.com/office/powerpoint/2010/main" val="1014726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MVC Structure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2057400"/>
            <a:ext cx="84709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76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Software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6" y="3041142"/>
            <a:ext cx="796471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Jim Fawcett</a:t>
            </a:r>
          </a:p>
          <a:p>
            <a:pPr>
              <a:defRPr/>
            </a:pPr>
            <a:r>
              <a:rPr lang="en-US" altLang="en-US" sz="2800" dirty="0"/>
              <a:t>Software Modeling</a:t>
            </a:r>
          </a:p>
          <a:p>
            <a:pPr>
              <a:defRPr/>
            </a:pPr>
            <a:r>
              <a:rPr lang="en-US" altLang="en-US" sz="2800" dirty="0"/>
              <a:t>Copyright © 1999–2017</a:t>
            </a:r>
          </a:p>
        </p:txBody>
      </p:sp>
    </p:spTree>
    <p:extLst>
      <p:ext uri="{BB962C8B-B14F-4D97-AF65-F5344CB8AC3E}">
        <p14:creationId xmlns:p14="http://schemas.microsoft.com/office/powerpoint/2010/main" val="1702156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MVC—With Views </a:t>
            </a:r>
            <a:br>
              <a:rPr lang="en-US" dirty="0"/>
            </a:br>
            <a:r>
              <a:rPr lang="en-US" dirty="0"/>
              <a:t>and Application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Views and models often have some substructure, e.g.: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00" y="2895600"/>
            <a:ext cx="8475600" cy="301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59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View—View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view is what gets rendered</a:t>
            </a:r>
          </a:p>
          <a:p>
            <a:r>
              <a:rPr lang="en-US" sz="3200" dirty="0"/>
              <a:t>A view model is an abstraction that:</a:t>
            </a:r>
          </a:p>
          <a:p>
            <a:pPr lvl="1"/>
            <a:r>
              <a:rPr lang="en-US" sz="2800" dirty="0"/>
              <a:t>Defines resources that many be used in several places.</a:t>
            </a:r>
          </a:p>
          <a:p>
            <a:pPr lvl="1"/>
            <a:r>
              <a:rPr lang="en-US" sz="2800" dirty="0"/>
              <a:t>Defines styles that may be used in several places</a:t>
            </a:r>
          </a:p>
          <a:p>
            <a:pPr lvl="1"/>
            <a:r>
              <a:rPr lang="en-US" sz="2800" dirty="0"/>
              <a:t>Defines an object model for the application to manipulate</a:t>
            </a:r>
          </a:p>
        </p:txBody>
      </p:sp>
    </p:spTree>
    <p:extLst>
      <p:ext uri="{BB962C8B-B14F-4D97-AF65-F5344CB8AC3E}">
        <p14:creationId xmlns:p14="http://schemas.microsoft.com/office/powerpoint/2010/main" val="1792128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Application vs. Data Models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Application model</a:t>
            </a:r>
          </a:p>
          <a:p>
            <a:pPr lvl="1">
              <a:defRPr/>
            </a:pPr>
            <a:r>
              <a:rPr lang="en-US" sz="2400" dirty="0"/>
              <a:t>Defines classes for all the entities a user knows and cares about, e.g., orders, customers, products</a:t>
            </a:r>
          </a:p>
          <a:p>
            <a:pPr>
              <a:defRPr/>
            </a:pPr>
            <a:r>
              <a:rPr lang="en-US" sz="2800" dirty="0"/>
              <a:t>Data model</a:t>
            </a:r>
          </a:p>
          <a:p>
            <a:pPr lvl="1">
              <a:defRPr/>
            </a:pPr>
            <a:r>
              <a:rPr lang="en-US" sz="2400" dirty="0"/>
              <a:t>Defines wrapper classes for tables and stored procedures</a:t>
            </a:r>
          </a:p>
          <a:p>
            <a:pPr lvl="1">
              <a:defRPr/>
            </a:pPr>
            <a:r>
              <a:rPr lang="en-US" sz="2400" dirty="0"/>
              <a:t>Manages connections</a:t>
            </a:r>
          </a:p>
          <a:p>
            <a:pPr>
              <a:defRPr/>
            </a:pPr>
            <a:r>
              <a:rPr lang="en-US" sz="2800" dirty="0"/>
              <a:t>Object to relational mapping</a:t>
            </a:r>
          </a:p>
          <a:p>
            <a:pPr lvl="1">
              <a:defRPr/>
            </a:pPr>
            <a:r>
              <a:rPr lang="en-US" sz="2400" dirty="0"/>
              <a:t>Relationships between application objects and data objects</a:t>
            </a:r>
          </a:p>
        </p:txBody>
      </p:sp>
    </p:spTree>
    <p:extLst>
      <p:ext uri="{BB962C8B-B14F-4D97-AF65-F5344CB8AC3E}">
        <p14:creationId xmlns:p14="http://schemas.microsoft.com/office/powerpoint/2010/main" val="872964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u="sng"/>
              <a:t>O</a:t>
            </a:r>
            <a:r>
              <a:rPr lang="en-US"/>
              <a:t>bject </a:t>
            </a:r>
            <a:r>
              <a:rPr lang="en-US" u="sng"/>
              <a:t>R</a:t>
            </a:r>
            <a:r>
              <a:rPr lang="en-US"/>
              <a:t>elational </a:t>
            </a:r>
            <a:r>
              <a:rPr lang="en-US" u="sng"/>
              <a:t>M</a:t>
            </a:r>
            <a:r>
              <a:rPr lang="en-US"/>
              <a:t>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layers often have an ORM substructure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Examples: Hibernate, Microsoft Entity Framework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89" y="2209800"/>
            <a:ext cx="7871222" cy="295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40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N-Tier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So, the three-tier MVC has morphed into a five-tier V-VM-C-AM-DM</a:t>
            </a:r>
          </a:p>
          <a:p>
            <a:pPr lvl="1"/>
            <a:r>
              <a:rPr lang="en-US" sz="2400" dirty="0"/>
              <a:t>View—what gets rendered</a:t>
            </a:r>
          </a:p>
          <a:p>
            <a:pPr lvl="1"/>
            <a:r>
              <a:rPr lang="en-US" sz="2400" dirty="0"/>
              <a:t>View model—an abstraction of the view</a:t>
            </a:r>
          </a:p>
          <a:p>
            <a:pPr lvl="1"/>
            <a:r>
              <a:rPr lang="en-US" sz="2400" dirty="0"/>
              <a:t>Controller—routes View events to handlers in the Application model</a:t>
            </a:r>
          </a:p>
          <a:p>
            <a:pPr lvl="1"/>
            <a:r>
              <a:rPr lang="en-US" sz="2400" dirty="0"/>
              <a:t>Application model—classes that model the “business” logic</a:t>
            </a:r>
          </a:p>
          <a:p>
            <a:pPr lvl="1"/>
            <a:r>
              <a:rPr lang="en-US" sz="2400" dirty="0"/>
              <a:t>Data model—models data storage tables</a:t>
            </a:r>
          </a:p>
          <a:p>
            <a:pPr lvl="2"/>
            <a:r>
              <a:rPr lang="en-US" sz="2000" dirty="0"/>
              <a:t>Database, XML file, custom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17946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MVC—Multiple Controllers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1792704"/>
            <a:ext cx="55245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04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Layer-Driven Structures</a:t>
            </a:r>
          </a:p>
        </p:txBody>
      </p:sp>
    </p:spTree>
    <p:extLst>
      <p:ext uri="{BB962C8B-B14F-4D97-AF65-F5344CB8AC3E}">
        <p14:creationId xmlns:p14="http://schemas.microsoft.com/office/powerpoint/2010/main" val="16677611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Component-Layered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Structure:</a:t>
            </a:r>
          </a:p>
          <a:p>
            <a:pPr lvl="1"/>
            <a:r>
              <a:rPr lang="en-US" sz="2400" dirty="0"/>
              <a:t>A componentized system is composed of an application with many pluggable component parts.</a:t>
            </a:r>
          </a:p>
          <a:p>
            <a:pPr lvl="1"/>
            <a:r>
              <a:rPr lang="en-US" sz="2400" dirty="0"/>
              <a:t>A component is pluggable if it implements a plug-in interface, published by the application, provides an object factory for activating its internal objects, and is packaged as a Dynamic Link Library (DLL).</a:t>
            </a:r>
          </a:p>
          <a:p>
            <a:r>
              <a:rPr lang="en-US" sz="2800" dirty="0"/>
              <a:t>Example:</a:t>
            </a:r>
          </a:p>
          <a:p>
            <a:pPr lvl="1"/>
            <a:r>
              <a:rPr lang="en-US" sz="2400" dirty="0">
                <a:hlinkClick r:id="rId2"/>
              </a:rPr>
              <a:t>http://www.ecs.syr.edu/faculty/fawcett/handouts/CSE681/code/Parser/</a:t>
            </a:r>
            <a:r>
              <a:rPr lang="en-US" sz="2400" dirty="0"/>
              <a:t> almost implements</a:t>
            </a:r>
          </a:p>
        </p:txBody>
      </p:sp>
    </p:spTree>
    <p:extLst>
      <p:ext uri="{BB962C8B-B14F-4D97-AF65-F5344CB8AC3E}">
        <p14:creationId xmlns:p14="http://schemas.microsoft.com/office/powerpoint/2010/main" val="302274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Hiding Implementation Details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412" y="1615578"/>
            <a:ext cx="5881176" cy="43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53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Example Componentized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5500"/>
            <a:ext cx="2733518" cy="2769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/>
              <a:t>Separate </a:t>
            </a:r>
            <a:r>
              <a:rPr lang="en-US" sz="3200" dirty="0"/>
              <a:t>presentation from application logic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718" y="1752600"/>
            <a:ext cx="5496082" cy="413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6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/>
              <a:t>Introduction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21656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Service Layered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dirty="0"/>
              <a:t>Provides a structure based on:</a:t>
            </a:r>
          </a:p>
          <a:p>
            <a:pPr lvl="1"/>
            <a:r>
              <a:rPr lang="en-US" sz="2800" dirty="0"/>
              <a:t>System services—things the user doesn’t think about</a:t>
            </a:r>
          </a:p>
          <a:p>
            <a:pPr lvl="2"/>
            <a:r>
              <a:rPr lang="en-US" sz="2400" dirty="0"/>
              <a:t>Communication, storage, security, file caching, …</a:t>
            </a:r>
          </a:p>
          <a:p>
            <a:pPr lvl="1"/>
            <a:r>
              <a:rPr lang="en-US" sz="2800" dirty="0"/>
              <a:t>User services—things the user manipulates as part of the use of the system</a:t>
            </a:r>
          </a:p>
          <a:p>
            <a:pPr lvl="2"/>
            <a:r>
              <a:rPr lang="en-US" sz="2400" dirty="0"/>
              <a:t>Input, Display, Check-in/Check-out, …</a:t>
            </a:r>
          </a:p>
          <a:p>
            <a:pPr lvl="1"/>
            <a:r>
              <a:rPr lang="en-US" sz="2800" dirty="0"/>
              <a:t>Ancillary—things that are not part of the system mission but are necessary</a:t>
            </a:r>
          </a:p>
          <a:p>
            <a:pPr lvl="2"/>
            <a:r>
              <a:rPr lang="en-US" sz="2400" dirty="0"/>
              <a:t>Logging, extension hooks, test hooks, …</a:t>
            </a:r>
          </a:p>
        </p:txBody>
      </p:sp>
    </p:spTree>
    <p:extLst>
      <p:ext uri="{BB962C8B-B14F-4D97-AF65-F5344CB8AC3E}">
        <p14:creationId xmlns:p14="http://schemas.microsoft.com/office/powerpoint/2010/main" val="585294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Distributed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Structure:</a:t>
            </a:r>
          </a:p>
          <a:p>
            <a:pPr lvl="1"/>
            <a:r>
              <a:rPr lang="en-US" dirty="0"/>
              <a:t>Service-oriented systems are simply client server.</a:t>
            </a:r>
          </a:p>
          <a:p>
            <a:pPr lvl="1"/>
            <a:r>
              <a:rPr lang="en-US" dirty="0"/>
              <a:t>Usually the server is implemented with a web service or operating system service.</a:t>
            </a:r>
          </a:p>
          <a:p>
            <a:pPr lvl="2"/>
            <a:r>
              <a:rPr lang="en-US" dirty="0"/>
              <a:t>Web service is a web application that provides an interface for client software to access.</a:t>
            </a:r>
          </a:p>
          <a:p>
            <a:pPr lvl="2"/>
            <a:r>
              <a:rPr lang="en-US" dirty="0"/>
              <a:t>OS service is a system application that provides an interface for requests and an administration interface for setting service startup and shutdown policies.</a:t>
            </a:r>
          </a:p>
          <a:p>
            <a:pPr lvl="1"/>
            <a:r>
              <a:rPr lang="en-US" dirty="0"/>
              <a:t>Windows Communication Foundation (WCF) has extended that model to support hosting in:</a:t>
            </a:r>
          </a:p>
          <a:p>
            <a:pPr lvl="2"/>
            <a:r>
              <a:rPr lang="en-US" dirty="0"/>
              <a:t>Desktop application </a:t>
            </a:r>
          </a:p>
          <a:p>
            <a:pPr lvl="2"/>
            <a:r>
              <a:rPr lang="en-US" dirty="0"/>
              <a:t>Windows service hosted with Windows Service Control Manager (SCM)</a:t>
            </a:r>
          </a:p>
          <a:p>
            <a:pPr lvl="2"/>
            <a:r>
              <a:rPr lang="en-US" dirty="0"/>
              <a:t>Web service hosted by Internet Information Server (IIS).</a:t>
            </a:r>
          </a:p>
        </p:txBody>
      </p:sp>
    </p:spTree>
    <p:extLst>
      <p:ext uri="{BB962C8B-B14F-4D97-AF65-F5344CB8AC3E}">
        <p14:creationId xmlns:p14="http://schemas.microsoft.com/office/powerpoint/2010/main" val="15144622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426849"/>
              </p:ext>
            </p:extLst>
          </p:nvPr>
        </p:nvGraphicFramePr>
        <p:xfrm>
          <a:off x="1295400" y="381000"/>
          <a:ext cx="6705600" cy="581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VISIO" r:id="rId3" imgW="7858440" imgH="6335640" progId="Visio.Drawing.11">
                  <p:embed/>
                </p:oleObj>
              </mc:Choice>
              <mc:Fallback>
                <p:oleObj name="VISIO" r:id="rId3" imgW="7858440" imgH="633564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705600" cy="581164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242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WCF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WCF supports:</a:t>
            </a:r>
          </a:p>
          <a:p>
            <a:pPr lvl="1"/>
            <a:r>
              <a:rPr lang="en-US" sz="2400" dirty="0"/>
              <a:t>Http—SOAP over Http in clear text—</a:t>
            </a:r>
            <a:r>
              <a:rPr lang="en-US" sz="2400" dirty="0" err="1"/>
              <a:t>BasicHttp</a:t>
            </a:r>
            <a:endParaRPr lang="en-US" sz="2400" dirty="0"/>
          </a:p>
          <a:p>
            <a:pPr lvl="1"/>
            <a:r>
              <a:rPr lang="en-US" sz="2400" dirty="0"/>
              <a:t>Http—SOAP with security extensions—</a:t>
            </a:r>
            <a:r>
              <a:rPr lang="en-US" sz="2400" dirty="0" err="1"/>
              <a:t>WsHttp</a:t>
            </a:r>
            <a:endParaRPr lang="en-US" sz="2400" dirty="0"/>
          </a:p>
          <a:p>
            <a:pPr lvl="1"/>
            <a:r>
              <a:rPr lang="en-US" sz="2400" dirty="0" err="1"/>
              <a:t>NetTcp</a:t>
            </a:r>
            <a:r>
              <a:rPr lang="en-US" sz="2400" dirty="0"/>
              <a:t>, SOAP over TCP</a:t>
            </a:r>
          </a:p>
          <a:p>
            <a:r>
              <a:rPr lang="en-US" sz="2800" dirty="0"/>
              <a:t>SOAP—Simple Object Access Protocol</a:t>
            </a:r>
          </a:p>
          <a:p>
            <a:pPr lvl="1"/>
            <a:r>
              <a:rPr lang="en-US" sz="2400" dirty="0"/>
              <a:t>An XML body for HTTP or TCP messages</a:t>
            </a:r>
          </a:p>
          <a:p>
            <a:pPr lvl="1"/>
            <a:r>
              <a:rPr lang="en-US" sz="2400" dirty="0"/>
              <a:t>Usually contains a message body in XML defined by a data contract</a:t>
            </a:r>
          </a:p>
          <a:p>
            <a:r>
              <a:rPr lang="en-US" sz="2800" dirty="0"/>
              <a:t>WCF is a very flexible, relatively easy to use, but heavyweight communication mechanism</a:t>
            </a:r>
          </a:p>
        </p:txBody>
      </p:sp>
    </p:spTree>
    <p:extLst>
      <p:ext uri="{BB962C8B-B14F-4D97-AF65-F5344CB8AC3E}">
        <p14:creationId xmlns:p14="http://schemas.microsoft.com/office/powerpoint/2010/main" val="1418912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u="sng" dirty="0"/>
              <a:t>RE</a:t>
            </a:r>
            <a:r>
              <a:rPr lang="en-US" dirty="0"/>
              <a:t>presentational </a:t>
            </a:r>
            <a:r>
              <a:rPr lang="en-US" u="sng" dirty="0"/>
              <a:t>S</a:t>
            </a:r>
            <a:r>
              <a:rPr lang="en-US" dirty="0"/>
              <a:t>tate </a:t>
            </a:r>
            <a:r>
              <a:rPr lang="en-US" u="sng" dirty="0"/>
              <a:t>T</a:t>
            </a:r>
            <a:r>
              <a:rPr lang="en-US" dirty="0"/>
              <a:t>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REST is a message-passing communication system built on the HTTP protocol, using the web verbs:</a:t>
            </a:r>
          </a:p>
          <a:p>
            <a:pPr lvl="1"/>
            <a:r>
              <a:rPr lang="en-US" sz="2200" dirty="0"/>
              <a:t>Get—retrieve a resource without changing the state of the server</a:t>
            </a:r>
          </a:p>
          <a:p>
            <a:pPr lvl="1"/>
            <a:r>
              <a:rPr lang="en-US" sz="2200" dirty="0"/>
              <a:t>Post—send information to the server that may change its state</a:t>
            </a:r>
          </a:p>
          <a:p>
            <a:pPr lvl="1"/>
            <a:r>
              <a:rPr lang="en-US" sz="2200" dirty="0"/>
              <a:t>Put—place a resource on the server</a:t>
            </a:r>
          </a:p>
          <a:p>
            <a:pPr lvl="1"/>
            <a:r>
              <a:rPr lang="en-US" sz="2200" dirty="0"/>
              <a:t>Delete—remove a resource from the server</a:t>
            </a:r>
          </a:p>
          <a:p>
            <a:r>
              <a:rPr lang="en-US" sz="2600" dirty="0"/>
              <a:t>Its encoding is UTF text, not SOAP or some other complex messaging format, but may use encryption, as in HTTPS.</a:t>
            </a:r>
          </a:p>
        </p:txBody>
      </p:sp>
    </p:spTree>
    <p:extLst>
      <p:ext uri="{BB962C8B-B14F-4D97-AF65-F5344CB8AC3E}">
        <p14:creationId xmlns:p14="http://schemas.microsoft.com/office/powerpoint/2010/main" val="278886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Analysis-Driven Structure</a:t>
            </a:r>
          </a:p>
        </p:txBody>
      </p:sp>
    </p:spTree>
    <p:extLst>
      <p:ext uri="{BB962C8B-B14F-4D97-AF65-F5344CB8AC3E}">
        <p14:creationId xmlns:p14="http://schemas.microsoft.com/office/powerpoint/2010/main" val="1243244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Analysis-Driven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Packages </a:t>
            </a:r>
          </a:p>
          <a:p>
            <a:pPr lvl="1"/>
            <a:r>
              <a:rPr lang="en-US" sz="2800" dirty="0"/>
              <a:t>Gather working set (inputs needed for analysis)</a:t>
            </a:r>
          </a:p>
          <a:p>
            <a:pPr lvl="1"/>
            <a:r>
              <a:rPr lang="en-US" sz="2800" dirty="0"/>
              <a:t>Execute one or more phases of analysis</a:t>
            </a:r>
          </a:p>
          <a:p>
            <a:pPr lvl="1"/>
            <a:r>
              <a:rPr lang="en-US" sz="2800" dirty="0"/>
              <a:t>Filter and interpret resulting data to provide information</a:t>
            </a:r>
          </a:p>
          <a:p>
            <a:pPr lvl="1"/>
            <a:r>
              <a:rPr lang="en-US" sz="2800" dirty="0"/>
              <a:t>Present the analysis information</a:t>
            </a:r>
          </a:p>
        </p:txBody>
      </p:sp>
    </p:spTree>
    <p:extLst>
      <p:ext uri="{BB962C8B-B14F-4D97-AF65-F5344CB8AC3E}">
        <p14:creationId xmlns:p14="http://schemas.microsoft.com/office/powerpoint/2010/main" val="16705182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Package Structure—Analysis Driven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52" y="2011579"/>
            <a:ext cx="7354295" cy="3276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48997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Pipelined Dependency Analysis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1546058"/>
            <a:ext cx="7581900" cy="466424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0984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Communication-Driven Structure</a:t>
            </a:r>
          </a:p>
        </p:txBody>
      </p:sp>
    </p:spTree>
    <p:extLst>
      <p:ext uri="{BB962C8B-B14F-4D97-AF65-F5344CB8AC3E}">
        <p14:creationId xmlns:p14="http://schemas.microsoft.com/office/powerpoint/2010/main" val="206093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What Is Software Structure?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Partitions—classes, packages, systems</a:t>
            </a:r>
          </a:p>
          <a:p>
            <a:pPr lvl="1"/>
            <a:r>
              <a:rPr lang="en-US" sz="2400" dirty="0"/>
              <a:t>Separation of concerns</a:t>
            </a:r>
          </a:p>
          <a:p>
            <a:r>
              <a:rPr lang="en-US" sz="2800" dirty="0"/>
              <a:t>Communication</a:t>
            </a:r>
          </a:p>
          <a:p>
            <a:pPr lvl="1"/>
            <a:r>
              <a:rPr lang="en-US" sz="2400" dirty="0"/>
              <a:t>How do the parts make requests and send notifications?</a:t>
            </a:r>
          </a:p>
          <a:p>
            <a:r>
              <a:rPr lang="en-US" sz="2800" dirty="0"/>
              <a:t>Sharing</a:t>
            </a:r>
          </a:p>
          <a:p>
            <a:pPr lvl="1"/>
            <a:r>
              <a:rPr lang="en-US" sz="2400" dirty="0"/>
              <a:t>How is data shared between the parts?</a:t>
            </a:r>
          </a:p>
          <a:p>
            <a:r>
              <a:rPr lang="en-US" sz="2800" dirty="0"/>
              <a:t>Control</a:t>
            </a:r>
          </a:p>
          <a:p>
            <a:pPr lvl="1"/>
            <a:r>
              <a:rPr lang="en-US" sz="2400" dirty="0"/>
              <a:t>Which parts interact with which other parts?</a:t>
            </a:r>
          </a:p>
        </p:txBody>
      </p:sp>
    </p:spTree>
    <p:extLst>
      <p:ext uri="{BB962C8B-B14F-4D97-AF65-F5344CB8AC3E}">
        <p14:creationId xmlns:p14="http://schemas.microsoft.com/office/powerpoint/2010/main" val="314675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Communication-Driven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When users, data, and application logic are distributed across processes and machines communication becomes important:</a:t>
            </a:r>
          </a:p>
          <a:p>
            <a:pPr lvl="1"/>
            <a:r>
              <a:rPr lang="en-US" sz="2800" dirty="0"/>
              <a:t>Client-server</a:t>
            </a:r>
          </a:p>
          <a:p>
            <a:pPr lvl="1"/>
            <a:r>
              <a:rPr lang="en-US" sz="2800" dirty="0"/>
              <a:t>Peer-to-peer</a:t>
            </a:r>
          </a:p>
          <a:p>
            <a:pPr lvl="1"/>
            <a:r>
              <a:rPr lang="en-US" sz="2800" dirty="0"/>
              <a:t>Communication middleware</a:t>
            </a:r>
          </a:p>
          <a:p>
            <a:pPr lvl="2"/>
            <a:r>
              <a:rPr lang="en-US" sz="2400" dirty="0"/>
              <a:t>RPC (RMI)</a:t>
            </a:r>
          </a:p>
          <a:p>
            <a:pPr lvl="2"/>
            <a:r>
              <a:rPr lang="en-US" sz="2400" dirty="0"/>
              <a:t>Message-Passing</a:t>
            </a:r>
          </a:p>
        </p:txBody>
      </p:sp>
    </p:spTree>
    <p:extLst>
      <p:ext uri="{BB962C8B-B14F-4D97-AF65-F5344CB8AC3E}">
        <p14:creationId xmlns:p14="http://schemas.microsoft.com/office/powerpoint/2010/main" val="1760488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Suppose that processing a request takes T units of time if requester and provider are in the same process. </a:t>
            </a:r>
          </a:p>
          <a:p>
            <a:r>
              <a:rPr lang="en-US" sz="2800" dirty="0"/>
              <a:t>Executing the same request across processes takes about 10 T units of time.</a:t>
            </a:r>
          </a:p>
          <a:p>
            <a:r>
              <a:rPr lang="en-US" sz="2800" dirty="0"/>
              <a:t>Executing the same request across a network takes about 100 T units of time.</a:t>
            </a:r>
          </a:p>
          <a:p>
            <a:r>
              <a:rPr lang="en-US" sz="2800" dirty="0"/>
              <a:t>Executing the same request across the Internet takes about 1,000 T units of time.</a:t>
            </a:r>
          </a:p>
        </p:txBody>
      </p:sp>
    </p:spTree>
    <p:extLst>
      <p:ext uri="{BB962C8B-B14F-4D97-AF65-F5344CB8AC3E}">
        <p14:creationId xmlns:p14="http://schemas.microsoft.com/office/powerpoint/2010/main" val="13606638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Structure: Client-Server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Behavior:</a:t>
            </a:r>
          </a:p>
          <a:p>
            <a:pPr lvl="1"/>
            <a:r>
              <a:rPr lang="en-US" sz="2800" dirty="0"/>
              <a:t>Server is passive, waits for client requests</a:t>
            </a:r>
          </a:p>
          <a:p>
            <a:pPr lvl="1"/>
            <a:r>
              <a:rPr lang="en-US" sz="2800" dirty="0"/>
              <a:t>Server handles multiple concurrent clients</a:t>
            </a:r>
          </a:p>
          <a:p>
            <a:pPr lvl="1"/>
            <a:r>
              <a:rPr lang="en-US" sz="2800" dirty="0"/>
              <a:t>Without additional structure system may become tightly coupled and difficult to change</a:t>
            </a:r>
          </a:p>
          <a:p>
            <a:pPr lvl="1"/>
            <a:endParaRPr lang="en-US" sz="1400" dirty="0"/>
          </a:p>
          <a:p>
            <a:r>
              <a:rPr lang="en-US" sz="3200" dirty="0"/>
              <a:t>Example:</a:t>
            </a:r>
          </a:p>
          <a:p>
            <a:pPr lvl="1"/>
            <a:r>
              <a:rPr lang="en-US" sz="2800" dirty="0"/>
              <a:t>Web server and browser clients</a:t>
            </a:r>
          </a:p>
        </p:txBody>
      </p:sp>
    </p:spTree>
    <p:extLst>
      <p:ext uri="{BB962C8B-B14F-4D97-AF65-F5344CB8AC3E}">
        <p14:creationId xmlns:p14="http://schemas.microsoft.com/office/powerpoint/2010/main" val="16828706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Structure: Peer-to-Peer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Behavior:</a:t>
            </a:r>
          </a:p>
          <a:p>
            <a:pPr lvl="1"/>
            <a:r>
              <a:rPr lang="en-US" dirty="0"/>
              <a:t>Peers interact, sending and receiving messages from each other.</a:t>
            </a:r>
          </a:p>
          <a:p>
            <a:pPr lvl="1"/>
            <a:r>
              <a:rPr lang="en-US" dirty="0"/>
              <a:t>Peers are sometimes identical.</a:t>
            </a:r>
          </a:p>
          <a:p>
            <a:pPr lvl="1"/>
            <a:r>
              <a:rPr lang="en-US" dirty="0"/>
              <a:t>Many peer-to-peer models support central or distributed locater services.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>
                <a:hlinkClick r:id="rId2"/>
              </a:rPr>
              <a:t>http://www.ecs.syr.edu/faculty/fawcett/handouts/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CoreTechnologies/SocketsAndRemoting/code/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WCF_Fawcett_Examples/WCF_Peer_Comm/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BitTorrent</a:t>
            </a:r>
            <a:endParaRPr lang="en-US" dirty="0"/>
          </a:p>
          <a:p>
            <a:pPr lvl="1"/>
            <a:r>
              <a:rPr lang="en-US" dirty="0"/>
              <a:t>Napster</a:t>
            </a:r>
          </a:p>
        </p:txBody>
      </p:sp>
    </p:spTree>
    <p:extLst>
      <p:ext uri="{BB962C8B-B14F-4D97-AF65-F5344CB8AC3E}">
        <p14:creationId xmlns:p14="http://schemas.microsoft.com/office/powerpoint/2010/main" val="17069785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Peer-to-Peer Asynchronous Message-Passing Structure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1845138"/>
            <a:ext cx="5777855" cy="3945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ular Callout 6"/>
          <p:cNvSpPr/>
          <p:nvPr/>
        </p:nvSpPr>
        <p:spPr>
          <a:xfrm>
            <a:off x="609600" y="3505200"/>
            <a:ext cx="3352800" cy="914400"/>
          </a:xfrm>
          <a:prstGeom prst="wedgeRectCallout">
            <a:avLst>
              <a:gd name="adj1" fmla="val 28301"/>
              <a:gd name="adj2" fmla="val 87642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Each Peer is a separate process possibly on separate machines</a:t>
            </a:r>
          </a:p>
        </p:txBody>
      </p:sp>
    </p:spTree>
    <p:extLst>
      <p:ext uri="{BB962C8B-B14F-4D97-AF65-F5344CB8AC3E}">
        <p14:creationId xmlns:p14="http://schemas.microsoft.com/office/powerpoint/2010/main" val="1535204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87" y="531920"/>
            <a:ext cx="7955713" cy="556408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Oval 5"/>
          <p:cNvSpPr/>
          <p:nvPr/>
        </p:nvSpPr>
        <p:spPr>
          <a:xfrm>
            <a:off x="6638279" y="3724558"/>
            <a:ext cx="1057922" cy="23784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Processing</a:t>
            </a:r>
          </a:p>
        </p:txBody>
      </p:sp>
      <p:sp>
        <p:nvSpPr>
          <p:cNvPr id="7" name="Oval 6"/>
          <p:cNvSpPr/>
          <p:nvPr/>
        </p:nvSpPr>
        <p:spPr>
          <a:xfrm>
            <a:off x="1228079" y="5096158"/>
            <a:ext cx="1057922" cy="23784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50000"/>
                  </a:schemeClr>
                </a:solidFill>
              </a:rPr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13132564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Communication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Procedure Call (RPC):</a:t>
            </a:r>
          </a:p>
          <a:p>
            <a:pPr lvl="1"/>
            <a:r>
              <a:rPr lang="en-US" dirty="0"/>
              <a:t>Supports function call semantics between processes and machines.</a:t>
            </a:r>
          </a:p>
          <a:p>
            <a:pPr lvl="1"/>
            <a:r>
              <a:rPr lang="en-US" dirty="0"/>
              <a:t>Sends messages over wire but provides stack frames for client and server to support the function call model.</a:t>
            </a:r>
          </a:p>
          <a:p>
            <a:pPr lvl="1"/>
            <a:r>
              <a:rPr lang="en-US" dirty="0"/>
              <a:t>Examples: COM, CORBA, WCF</a:t>
            </a:r>
          </a:p>
          <a:p>
            <a:pPr lvl="1"/>
            <a:endParaRPr lang="en-US" dirty="0"/>
          </a:p>
          <a:p>
            <a:r>
              <a:rPr lang="en-US" dirty="0"/>
              <a:t>Message passing:</a:t>
            </a:r>
          </a:p>
          <a:p>
            <a:pPr lvl="1"/>
            <a:r>
              <a:rPr lang="en-US" dirty="0"/>
              <a:t>Sends message with encoded request and/or data</a:t>
            </a:r>
          </a:p>
          <a:p>
            <a:pPr lvl="1"/>
            <a:r>
              <a:rPr lang="en-US" dirty="0"/>
              <a:t>Message contains endpoint information for routing</a:t>
            </a:r>
          </a:p>
          <a:p>
            <a:pPr lvl="1"/>
            <a:r>
              <a:rPr lang="en-US" dirty="0"/>
              <a:t>Directly supports asynchronous processing</a:t>
            </a:r>
          </a:p>
          <a:p>
            <a:pPr lvl="1"/>
            <a:r>
              <a:rPr lang="en-US" dirty="0"/>
              <a:t>Examples: Internet, web, SMA and OOD projects</a:t>
            </a:r>
          </a:p>
        </p:txBody>
      </p:sp>
    </p:spTree>
    <p:extLst>
      <p:ext uri="{BB962C8B-B14F-4D97-AF65-F5344CB8AC3E}">
        <p14:creationId xmlns:p14="http://schemas.microsoft.com/office/powerpoint/2010/main" val="1234604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Communication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err="1"/>
              <a:t>TwoWay</a:t>
            </a:r>
            <a:r>
              <a:rPr lang="en-US" sz="2800" u="sng" dirty="0"/>
              <a:t>:</a:t>
            </a:r>
            <a:br>
              <a:rPr lang="en-US" sz="2800" dirty="0"/>
            </a:br>
            <a:r>
              <a:rPr lang="en-US" sz="2800" dirty="0"/>
              <a:t>Synchronous request, wait for reply</a:t>
            </a:r>
          </a:p>
          <a:p>
            <a:r>
              <a:rPr lang="en-US" sz="2800" u="sng" dirty="0"/>
              <a:t>Duplex:</a:t>
            </a:r>
            <a:br>
              <a:rPr lang="en-US" sz="2800" dirty="0"/>
            </a:br>
            <a:r>
              <a:rPr lang="en-US" sz="2800" dirty="0"/>
              <a:t>Asynchronous request, reply sent as callback</a:t>
            </a:r>
          </a:p>
          <a:p>
            <a:r>
              <a:rPr lang="en-US" sz="2800" u="sng" dirty="0" err="1"/>
              <a:t>OneWay</a:t>
            </a:r>
            <a:r>
              <a:rPr lang="en-US" sz="2800" u="sng" dirty="0"/>
              <a:t>:</a:t>
            </a:r>
            <a:br>
              <a:rPr lang="en-US" sz="2800" dirty="0"/>
            </a:br>
            <a:r>
              <a:rPr lang="en-US" sz="2800" dirty="0"/>
              <a:t>Send message and forget</a:t>
            </a:r>
          </a:p>
          <a:p>
            <a:pPr lvl="1"/>
            <a:r>
              <a:rPr lang="en-US" sz="2400" dirty="0"/>
              <a:t>Receiver may send result back to requester as a subsequent </a:t>
            </a:r>
            <a:r>
              <a:rPr lang="en-US" sz="2400" dirty="0" err="1"/>
              <a:t>OneWay</a:t>
            </a:r>
            <a:r>
              <a:rPr lang="en-US" sz="2400" dirty="0"/>
              <a:t> message</a:t>
            </a:r>
          </a:p>
          <a:p>
            <a:r>
              <a:rPr lang="en-US" sz="2800" dirty="0"/>
              <a:t>Examples:</a:t>
            </a:r>
          </a:p>
          <a:p>
            <a:pPr lvl="1"/>
            <a:r>
              <a:rPr lang="en-US" sz="2400" dirty="0"/>
              <a:t>All of the above are supported by WCF</a:t>
            </a:r>
          </a:p>
        </p:txBody>
      </p:sp>
    </p:spTree>
    <p:extLst>
      <p:ext uri="{BB962C8B-B14F-4D97-AF65-F5344CB8AC3E}">
        <p14:creationId xmlns:p14="http://schemas.microsoft.com/office/powerpoint/2010/main" val="13985859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Push model</a:t>
            </a:r>
          </a:p>
          <a:p>
            <a:pPr lvl="1"/>
            <a:r>
              <a:rPr lang="en-US" sz="2400" dirty="0"/>
              <a:t>Send information to a remote endpoint via a service call, perhaps via a message: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void </a:t>
            </a:r>
            <a:r>
              <a:rPr lang="en-US" sz="2400" dirty="0" err="1"/>
              <a:t>PostMessage</a:t>
            </a:r>
            <a:r>
              <a:rPr lang="en-US" sz="2400" dirty="0"/>
              <a:t>(Message </a:t>
            </a:r>
            <a:r>
              <a:rPr lang="en-US" sz="2400" dirty="0" err="1"/>
              <a:t>msg</a:t>
            </a:r>
            <a:r>
              <a:rPr lang="en-US" sz="2400" dirty="0"/>
              <a:t>);</a:t>
            </a:r>
            <a:br>
              <a:rPr lang="en-US" sz="2400" dirty="0"/>
            </a:br>
            <a:endParaRPr lang="en-US" sz="2400" dirty="0"/>
          </a:p>
          <a:p>
            <a:r>
              <a:rPr lang="en-US" sz="2800" dirty="0"/>
              <a:t>Pull model</a:t>
            </a:r>
          </a:p>
          <a:p>
            <a:pPr lvl="1"/>
            <a:r>
              <a:rPr lang="en-US" sz="2400" dirty="0"/>
              <a:t>Retrieve information from a remote endpoint via a service call, perhaps by a streaming download: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Stream </a:t>
            </a:r>
            <a:r>
              <a:rPr lang="en-US" sz="2400" dirty="0" err="1"/>
              <a:t>downLoad</a:t>
            </a:r>
            <a:r>
              <a:rPr lang="en-US" sz="2400" dirty="0"/>
              <a:t>(string filename);</a:t>
            </a:r>
          </a:p>
        </p:txBody>
      </p:sp>
    </p:spTree>
    <p:extLst>
      <p:ext uri="{BB962C8B-B14F-4D97-AF65-F5344CB8AC3E}">
        <p14:creationId xmlns:p14="http://schemas.microsoft.com/office/powerpoint/2010/main" val="8360513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Pull service and caching</a:t>
            </a:r>
          </a:p>
          <a:p>
            <a:pPr lvl="1"/>
            <a:r>
              <a:rPr lang="en-US" sz="2800" dirty="0"/>
              <a:t>A software repository could expose a WCF service that provides information about its package contents including dependencies.</a:t>
            </a:r>
          </a:p>
          <a:p>
            <a:pPr lvl="1"/>
            <a:r>
              <a:rPr lang="en-US" sz="2800" dirty="0"/>
              <a:t>That allows a client, for example, to pull from the repository all files in a package dependency list that are not already in its file cache.</a:t>
            </a:r>
          </a:p>
        </p:txBody>
      </p:sp>
    </p:spTree>
    <p:extLst>
      <p:ext uri="{BB962C8B-B14F-4D97-AF65-F5344CB8AC3E}">
        <p14:creationId xmlns:p14="http://schemas.microsoft.com/office/powerpoint/2010/main" val="159409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Logical—class structure:</a:t>
            </a:r>
          </a:p>
          <a:p>
            <a:pPr lvl="1"/>
            <a:r>
              <a:rPr lang="en-US" dirty="0"/>
              <a:t>Interfaces, classes, and class relationships</a:t>
            </a:r>
          </a:p>
          <a:p>
            <a:r>
              <a:rPr lang="en-US" dirty="0"/>
              <a:t>Package—code file structure:</a:t>
            </a:r>
          </a:p>
          <a:p>
            <a:pPr lvl="1"/>
            <a:r>
              <a:rPr lang="en-US" dirty="0"/>
              <a:t>Package dependency tree, as shown in package diagrams</a:t>
            </a:r>
          </a:p>
          <a:p>
            <a:pPr lvl="1"/>
            <a:r>
              <a:rPr lang="en-US" dirty="0"/>
              <a:t>Subsystems, e.g., collection of packages separated by interfaces with each focused on specialized processing</a:t>
            </a:r>
          </a:p>
          <a:p>
            <a:pPr lvl="2"/>
            <a:r>
              <a:rPr lang="en-US" dirty="0"/>
              <a:t>For a radar those might be signal processing, beam forming, data management, operator control, communication.</a:t>
            </a:r>
          </a:p>
          <a:p>
            <a:r>
              <a:rPr lang="en-US" dirty="0"/>
              <a:t>Execution—binary structure:</a:t>
            </a:r>
          </a:p>
          <a:p>
            <a:pPr lvl="1"/>
            <a:r>
              <a:rPr lang="en-US" dirty="0"/>
              <a:t>Monolithic program, e.g., an exe</a:t>
            </a:r>
          </a:p>
          <a:p>
            <a:pPr lvl="1"/>
            <a:r>
              <a:rPr lang="en-US" dirty="0"/>
              <a:t>Program with loadable Dynamic Link Libraries (DLLs)</a:t>
            </a:r>
          </a:p>
          <a:p>
            <a:pPr lvl="1"/>
            <a:r>
              <a:rPr lang="en-US" dirty="0"/>
              <a:t>Cooperating processes, e.g., client-server, server federation.</a:t>
            </a:r>
          </a:p>
        </p:txBody>
      </p:sp>
    </p:spTree>
    <p:extLst>
      <p:ext uri="{BB962C8B-B14F-4D97-AF65-F5344CB8AC3E}">
        <p14:creationId xmlns:p14="http://schemas.microsoft.com/office/powerpoint/2010/main" val="473488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Thread and Event-Driven Structure</a:t>
            </a:r>
          </a:p>
        </p:txBody>
      </p:sp>
    </p:spTree>
    <p:extLst>
      <p:ext uri="{BB962C8B-B14F-4D97-AF65-F5344CB8AC3E}">
        <p14:creationId xmlns:p14="http://schemas.microsoft.com/office/powerpoint/2010/main" val="112122943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Structure: Publish </a:t>
            </a:r>
            <a:r>
              <a:rPr lang="en-US"/>
              <a:t>and Subscribe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Structure:</a:t>
            </a:r>
          </a:p>
          <a:p>
            <a:pPr lvl="1"/>
            <a:r>
              <a:rPr lang="en-US" sz="2400" dirty="0"/>
              <a:t>Many-to-many connection of publishers and subscribers.</a:t>
            </a:r>
          </a:p>
          <a:p>
            <a:pPr lvl="1"/>
            <a:r>
              <a:rPr lang="en-US" sz="2400" dirty="0"/>
              <a:t>Each subscriber registers for notifications with a specific interface.</a:t>
            </a:r>
          </a:p>
          <a:p>
            <a:pPr lvl="1"/>
            <a:r>
              <a:rPr lang="en-US" sz="2400" dirty="0"/>
              <a:t>Publishers send notifications to all enrolled subscribers when a publisher event occurs.</a:t>
            </a:r>
          </a:p>
          <a:p>
            <a:pPr lvl="1"/>
            <a:r>
              <a:rPr lang="en-US" sz="2400" dirty="0"/>
              <a:t>Publishers can support multiple events.</a:t>
            </a:r>
          </a:p>
          <a:p>
            <a:pPr lvl="1"/>
            <a:r>
              <a:rPr lang="en-US" sz="2400" dirty="0"/>
              <a:t>Publishers don’t need to know anything about the subscriber.</a:t>
            </a:r>
          </a:p>
        </p:txBody>
      </p:sp>
    </p:spTree>
    <p:extLst>
      <p:ext uri="{BB962C8B-B14F-4D97-AF65-F5344CB8AC3E}">
        <p14:creationId xmlns:p14="http://schemas.microsoft.com/office/powerpoint/2010/main" val="7212752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914400"/>
            <a:ext cx="6855275" cy="48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3869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Threading-Driven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program structures are a consequence of specific threading models.</a:t>
            </a:r>
          </a:p>
          <a:p>
            <a:pPr lvl="1"/>
            <a:r>
              <a:rPr lang="en-US" sz="3200" dirty="0"/>
              <a:t>Event-driven and Single-Threaded Apartment (STA)</a:t>
            </a:r>
          </a:p>
          <a:p>
            <a:pPr lvl="1"/>
            <a:r>
              <a:rPr lang="en-US" sz="3200" dirty="0"/>
              <a:t>Parallel execution </a:t>
            </a:r>
          </a:p>
          <a:p>
            <a:pPr lvl="1"/>
            <a:r>
              <a:rPr lang="en-US" sz="3200" dirty="0"/>
              <a:t>Pipelined execution</a:t>
            </a:r>
          </a:p>
        </p:txBody>
      </p:sp>
    </p:spTree>
    <p:extLst>
      <p:ext uri="{BB962C8B-B14F-4D97-AF65-F5344CB8AC3E}">
        <p14:creationId xmlns:p14="http://schemas.microsoft.com/office/powerpoint/2010/main" val="10391475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Structure: Event Driven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Structure:</a:t>
            </a:r>
          </a:p>
          <a:p>
            <a:pPr lvl="1"/>
            <a:r>
              <a:rPr lang="en-US" sz="2800" dirty="0"/>
              <a:t>Events from multiple concurrent sources generate messages which are </a:t>
            </a:r>
            <a:r>
              <a:rPr lang="en-US" sz="2800" dirty="0" err="1"/>
              <a:t>enqueued</a:t>
            </a:r>
            <a:r>
              <a:rPr lang="en-US" sz="2800" dirty="0"/>
              <a:t>, and typically are processed by a single handling thread.</a:t>
            </a:r>
          </a:p>
          <a:p>
            <a:pPr lvl="1"/>
            <a:r>
              <a:rPr lang="en-US" sz="2800" dirty="0"/>
              <a:t>Messages are dispatched to event-handlers for processing.</a:t>
            </a:r>
          </a:p>
          <a:p>
            <a:pPr marL="274320" lvl="1" indent="0">
              <a:buNone/>
            </a:pPr>
            <a:endParaRPr lang="en-US" sz="900" dirty="0"/>
          </a:p>
          <a:p>
            <a:r>
              <a:rPr lang="en-US" sz="3200" dirty="0"/>
              <a:t>Example:</a:t>
            </a:r>
          </a:p>
          <a:p>
            <a:pPr lvl="1"/>
            <a:r>
              <a:rPr lang="en-US" sz="2800" dirty="0"/>
              <a:t>Windows processing</a:t>
            </a:r>
          </a:p>
        </p:txBody>
      </p:sp>
    </p:spTree>
    <p:extLst>
      <p:ext uri="{BB962C8B-B14F-4D97-AF65-F5344CB8AC3E}">
        <p14:creationId xmlns:p14="http://schemas.microsoft.com/office/powerpoint/2010/main" val="17123299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Event Driven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471863"/>
            <a:ext cx="8229600" cy="470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49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Single-Threaded Apartment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Graphical user interfaces all use the STA model.</a:t>
            </a:r>
          </a:p>
          <a:p>
            <a:pPr lvl="1"/>
            <a:r>
              <a:rPr lang="en-US" sz="2400" dirty="0"/>
              <a:t>Possibly concurrent clients send messages to the GUI’s message queue.</a:t>
            </a:r>
          </a:p>
          <a:p>
            <a:pPr lvl="1"/>
            <a:r>
              <a:rPr lang="en-US" sz="2400" dirty="0"/>
              <a:t>All messages are retrieved by a single thread, the one that created the window.</a:t>
            </a:r>
          </a:p>
          <a:p>
            <a:pPr lvl="1"/>
            <a:r>
              <a:rPr lang="en-US" sz="2400" dirty="0"/>
              <a:t>Child threads, often used to execute tasks for the GUI, are not allowed to directly interact with the window.</a:t>
            </a:r>
          </a:p>
          <a:p>
            <a:pPr lvl="1"/>
            <a:r>
              <a:rPr lang="en-US" sz="2400" dirty="0"/>
              <a:t>Instead they must send or post messages to the window’s message queue.</a:t>
            </a:r>
          </a:p>
          <a:p>
            <a:pPr lvl="1"/>
            <a:r>
              <a:rPr lang="en-US" sz="2400" dirty="0"/>
              <a:t>This is often done with </a:t>
            </a:r>
            <a:r>
              <a:rPr lang="en-US" sz="2400" dirty="0" err="1"/>
              <a:t>Form.Invoke</a:t>
            </a:r>
            <a:r>
              <a:rPr lang="en-US" sz="2400" dirty="0"/>
              <a:t> or </a:t>
            </a:r>
            <a:r>
              <a:rPr lang="en-US" sz="2400" dirty="0" err="1"/>
              <a:t>Dispatcher.Invoke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0134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Structure:</a:t>
            </a:r>
          </a:p>
          <a:p>
            <a:pPr lvl="1"/>
            <a:r>
              <a:rPr lang="en-US" sz="2400" dirty="0"/>
              <a:t>Often concurrent programs provide </a:t>
            </a:r>
            <a:r>
              <a:rPr lang="en-US" sz="2400" dirty="0" err="1"/>
              <a:t>enqueued</a:t>
            </a:r>
            <a:r>
              <a:rPr lang="en-US" sz="2400" dirty="0"/>
              <a:t> task requests. </a:t>
            </a:r>
          </a:p>
          <a:p>
            <a:pPr lvl="1"/>
            <a:r>
              <a:rPr lang="en-US" sz="2400" dirty="0"/>
              <a:t>Threads, perhaps from a thread pool, are dispatched to handle each task.</a:t>
            </a:r>
          </a:p>
          <a:p>
            <a:pPr lvl="1"/>
            <a:r>
              <a:rPr lang="en-US" sz="2400" dirty="0"/>
              <a:t>Tasks must be independent in order to fully realize the benefits of concurrency.</a:t>
            </a:r>
          </a:p>
          <a:p>
            <a:r>
              <a:rPr lang="en-US" sz="2800" dirty="0"/>
              <a:t>Example:</a:t>
            </a:r>
          </a:p>
          <a:p>
            <a:pPr lvl="1"/>
            <a:r>
              <a:rPr lang="en-US" sz="2400" dirty="0"/>
              <a:t>Concurrent execution of dependency analysis tasks.</a:t>
            </a:r>
          </a:p>
        </p:txBody>
      </p:sp>
    </p:spTree>
    <p:extLst>
      <p:ext uri="{BB962C8B-B14F-4D97-AF65-F5344CB8AC3E}">
        <p14:creationId xmlns:p14="http://schemas.microsoft.com/office/powerpoint/2010/main" val="19317698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47" y="762000"/>
            <a:ext cx="7461553" cy="5334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954547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Pipeline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Structure:</a:t>
            </a:r>
          </a:p>
          <a:p>
            <a:pPr lvl="1"/>
            <a:r>
              <a:rPr lang="en-US" sz="2400" dirty="0"/>
              <a:t>Composed of cells.</a:t>
            </a:r>
          </a:p>
          <a:p>
            <a:pPr lvl="1"/>
            <a:r>
              <a:rPr lang="en-US" sz="2400" dirty="0"/>
              <a:t>Each cell has a message queue and a child thread that processes messages.</a:t>
            </a:r>
          </a:p>
          <a:p>
            <a:pPr lvl="1"/>
            <a:r>
              <a:rPr lang="en-US" sz="2400" dirty="0"/>
              <a:t>Result messages may be sent on to another cell.</a:t>
            </a:r>
          </a:p>
          <a:p>
            <a:pPr lvl="1"/>
            <a:r>
              <a:rPr lang="en-US" sz="2400" dirty="0"/>
              <a:t>Each cell type is defined by the way it overrides a virtual message processing function.</a:t>
            </a:r>
          </a:p>
          <a:p>
            <a:r>
              <a:rPr lang="en-US" sz="2800" dirty="0"/>
              <a:t>Example:</a:t>
            </a:r>
          </a:p>
          <a:p>
            <a:pPr lvl="1"/>
            <a:r>
              <a:rPr lang="en-US" sz="2400" dirty="0"/>
              <a:t>Project #4, CSE687 – OOD, Spring 2010</a:t>
            </a:r>
          </a:p>
        </p:txBody>
      </p:sp>
    </p:spTree>
    <p:extLst>
      <p:ext uri="{BB962C8B-B14F-4D97-AF65-F5344CB8AC3E}">
        <p14:creationId xmlns:p14="http://schemas.microsoft.com/office/powerpoint/2010/main" val="122498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Code Analyzer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next slide shows the logical structure of a code analyzer, focusing on the front-end analysis.</a:t>
            </a:r>
          </a:p>
          <a:p>
            <a:r>
              <a:rPr lang="en-US" sz="2800" dirty="0"/>
              <a:t>There are four modules</a:t>
            </a:r>
          </a:p>
          <a:p>
            <a:pPr lvl="1"/>
            <a:r>
              <a:rPr lang="en-US" sz="2400" dirty="0"/>
              <a:t>Lexical scanner—reads token groups from stream</a:t>
            </a:r>
          </a:p>
          <a:p>
            <a:pPr lvl="1"/>
            <a:r>
              <a:rPr lang="en-US" sz="2400" dirty="0"/>
              <a:t>Parser with rules and actions—builds AST</a:t>
            </a:r>
          </a:p>
          <a:p>
            <a:pPr lvl="1"/>
            <a:r>
              <a:rPr lang="en-US" sz="2400" dirty="0"/>
              <a:t>Executive with builder—assembles all the parts</a:t>
            </a:r>
          </a:p>
          <a:p>
            <a:pPr lvl="1"/>
            <a:r>
              <a:rPr lang="en-US" sz="2400" dirty="0"/>
              <a:t>Display—maps AST data into information</a:t>
            </a:r>
          </a:p>
          <a:p>
            <a:r>
              <a:rPr lang="en-US" sz="2800" dirty="0"/>
              <a:t>You will find more discussion in the Parser Blog</a:t>
            </a:r>
          </a:p>
        </p:txBody>
      </p:sp>
    </p:spTree>
    <p:extLst>
      <p:ext uri="{BB962C8B-B14F-4D97-AF65-F5344CB8AC3E}">
        <p14:creationId xmlns:p14="http://schemas.microsoft.com/office/powerpoint/2010/main" val="18919222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070" y="914400"/>
            <a:ext cx="8005338" cy="478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7767653" cy="528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Pipelined Cell Communicators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Document Vault (Project #4 – Fall 2013)</a:t>
            </a:r>
          </a:p>
          <a:p>
            <a:pPr lvl="1"/>
            <a:r>
              <a:rPr lang="en-US" sz="2800" dirty="0"/>
              <a:t>Uses pipelined cells as communicators</a:t>
            </a:r>
          </a:p>
          <a:p>
            <a:pPr lvl="1"/>
            <a:r>
              <a:rPr lang="en-US" sz="2800" dirty="0"/>
              <a:t>Mediator (dispatcher) controls routing of messages</a:t>
            </a:r>
          </a:p>
          <a:p>
            <a:pPr lvl="1"/>
            <a:r>
              <a:rPr lang="en-US" sz="2800" dirty="0"/>
              <a:t>Each cell has capability to send and receive messages</a:t>
            </a:r>
          </a:p>
          <a:p>
            <a:pPr lvl="1"/>
            <a:r>
              <a:rPr lang="en-US" sz="2800" dirty="0"/>
              <a:t>Makes very flexible configuration of client and server capabilities</a:t>
            </a:r>
          </a:p>
        </p:txBody>
      </p:sp>
    </p:spTree>
    <p:extLst>
      <p:ext uri="{BB962C8B-B14F-4D97-AF65-F5344CB8AC3E}">
        <p14:creationId xmlns:p14="http://schemas.microsoft.com/office/powerpoint/2010/main" val="8448156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"/>
            <a:ext cx="7620000" cy="580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771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Enterprise Computing</a:t>
            </a:r>
          </a:p>
        </p:txBody>
      </p:sp>
    </p:spTree>
    <p:extLst>
      <p:ext uri="{BB962C8B-B14F-4D97-AF65-F5344CB8AC3E}">
        <p14:creationId xmlns:p14="http://schemas.microsoft.com/office/powerpoint/2010/main" val="11176956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Enterprise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Large enterprise applications are usually constructed as a federation of lower-level systems and subsystems.</a:t>
            </a:r>
          </a:p>
          <a:p>
            <a:pPr lvl="1"/>
            <a:r>
              <a:rPr lang="en-US" sz="2400" dirty="0"/>
              <a:t>The federation is glued together with network-based middleware, or more commonly now, with web services.</a:t>
            </a:r>
          </a:p>
          <a:p>
            <a:r>
              <a:rPr lang="en-US" sz="2800" dirty="0"/>
              <a:t>Example: PeopleSoft, used by Syracuse U</a:t>
            </a:r>
          </a:p>
          <a:p>
            <a:pPr lvl="1"/>
            <a:r>
              <a:rPr lang="en-US" sz="2400" dirty="0"/>
              <a:t>Payroll and accounting</a:t>
            </a:r>
          </a:p>
          <a:p>
            <a:pPr lvl="1"/>
            <a:r>
              <a:rPr lang="en-US" sz="2400" dirty="0"/>
              <a:t>Academic planning and record keeping</a:t>
            </a:r>
          </a:p>
          <a:p>
            <a:pPr lvl="1"/>
            <a:r>
              <a:rPr lang="en-US" sz="2400" dirty="0"/>
              <a:t>Employee services</a:t>
            </a:r>
          </a:p>
          <a:p>
            <a:pPr lvl="1"/>
            <a:r>
              <a:rPr lang="en-US" sz="2400" dirty="0"/>
              <a:t>A variety of web applications, like </a:t>
            </a:r>
            <a:r>
              <a:rPr lang="en-US" sz="2400" dirty="0" err="1"/>
              <a:t>mySlice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43604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Enterprise App: Project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Federation of tools supporting software development</a:t>
            </a:r>
          </a:p>
          <a:p>
            <a:pPr lvl="1"/>
            <a:r>
              <a:rPr lang="en-US" sz="2400" dirty="0"/>
              <a:t>Open source tools with integrating wrappers:</a:t>
            </a:r>
          </a:p>
          <a:p>
            <a:pPr lvl="2"/>
            <a:r>
              <a:rPr lang="en-US" sz="2000" dirty="0"/>
              <a:t>CVS—configuration management</a:t>
            </a:r>
          </a:p>
          <a:p>
            <a:pPr lvl="2"/>
            <a:r>
              <a:rPr lang="en-US" sz="2000" dirty="0" err="1"/>
              <a:t>Nant</a:t>
            </a:r>
            <a:r>
              <a:rPr lang="en-US" sz="2000" dirty="0"/>
              <a:t>—software builds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err="1"/>
              <a:t>Nunit</a:t>
            </a:r>
            <a:r>
              <a:rPr lang="en-US" sz="2000" dirty="0"/>
              <a:t>—software testing</a:t>
            </a:r>
          </a:p>
          <a:p>
            <a:pPr lvl="1"/>
            <a:r>
              <a:rPr lang="en-US" sz="2400" dirty="0"/>
              <a:t>Newly developed and legacy tools:</a:t>
            </a:r>
          </a:p>
          <a:p>
            <a:pPr lvl="2"/>
            <a:r>
              <a:rPr lang="en-US" sz="2000" dirty="0"/>
              <a:t>Bug tracker, change tracker, project scheduler</a:t>
            </a:r>
          </a:p>
          <a:p>
            <a:r>
              <a:rPr lang="en-US" sz="2800" dirty="0">
                <a:hlinkClick r:id="rId2"/>
              </a:rPr>
              <a:t>http://www.ecs.syr.edu/faculty/fawcett/</a:t>
            </a:r>
            <a:br>
              <a:rPr lang="en-US" sz="2800" dirty="0">
                <a:hlinkClick r:id="rId2"/>
              </a:rPr>
            </a:br>
            <a:r>
              <a:rPr lang="en-US" sz="2800" dirty="0">
                <a:hlinkClick r:id="rId2"/>
              </a:rPr>
              <a:t>handouts/webpages/ProjectCenter.htm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15561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37" y="770060"/>
            <a:ext cx="70866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Federation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Federated systems often are based on one of two design patterns:</a:t>
            </a:r>
          </a:p>
          <a:p>
            <a:pPr lvl="1"/>
            <a:r>
              <a:rPr lang="en-US" sz="2400" b="1" i="1" dirty="0"/>
              <a:t>Façade</a:t>
            </a:r>
            <a:r>
              <a:rPr lang="en-US" sz="2400" dirty="0"/>
              <a:t> provides an integrating interface that  consolidates a, possibly large, set of system interfaces into a single application interface in an attempt to make the system easier to use than working directly with its individual parts.</a:t>
            </a:r>
          </a:p>
          <a:p>
            <a:pPr lvl="1"/>
            <a:r>
              <a:rPr lang="en-US" sz="2400" b="1" i="1" dirty="0"/>
              <a:t>Mediator</a:t>
            </a:r>
            <a:r>
              <a:rPr lang="en-US" sz="2400" dirty="0"/>
              <a:t> serves as a communication hub so that all the various subsystems need know only one interface, that of the mediator.</a:t>
            </a:r>
          </a:p>
        </p:txBody>
      </p:sp>
    </p:spTree>
    <p:extLst>
      <p:ext uri="{BB962C8B-B14F-4D97-AF65-F5344CB8AC3E}">
        <p14:creationId xmlns:p14="http://schemas.microsoft.com/office/powerpoint/2010/main" val="1846208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Collaboration System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11480">
              <a:buFont typeface="Wingdings"/>
              <a:buChar char=""/>
              <a:defRPr/>
            </a:pPr>
            <a:r>
              <a:rPr lang="en-US" dirty="0"/>
              <a:t>System that focuses on sharing of processes and products among peers with a common set of goals.</a:t>
            </a:r>
          </a:p>
          <a:p>
            <a:pPr marL="740664" lvl="1">
              <a:buFont typeface="Wingdings"/>
              <a:buChar char=""/>
              <a:defRPr/>
            </a:pPr>
            <a:r>
              <a:rPr lang="en-US" dirty="0"/>
              <a:t>Primary focus is organizing and maintaining some complex, usually evolving, state: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Software development baseline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Set of work plans and schedules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Documentation and model of obligations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Communication of events</a:t>
            </a:r>
          </a:p>
          <a:p>
            <a:pPr marL="411480"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>
              <a:buFont typeface="Wingdings"/>
              <a:buChar char=""/>
              <a:defRPr/>
            </a:pPr>
            <a:r>
              <a:rPr lang="en-US" dirty="0"/>
              <a:t>Collab – CSE784, Fall 2007, </a:t>
            </a:r>
            <a:r>
              <a:rPr lang="en-US" dirty="0">
                <a:hlinkClick r:id="rId2"/>
              </a:rPr>
              <a:t>http://www.ecs.syr.edu/faculty/fawcett/handouts/webpages/CServ.htm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8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686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624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>
                <a:solidFill>
                  <a:schemeClr val="tx2">
                    <a:satMod val="200000"/>
                  </a:schemeClr>
                </a:solidFill>
              </a:rPr>
              <a:t>Example Collaboration System</a:t>
            </a:r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415716"/>
            <a:ext cx="7696200" cy="485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6247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Other System Structures</a:t>
            </a:r>
          </a:p>
        </p:txBody>
      </p:sp>
    </p:spTree>
    <p:extLst>
      <p:ext uri="{BB962C8B-B14F-4D97-AF65-F5344CB8AC3E}">
        <p14:creationId xmlns:p14="http://schemas.microsoft.com/office/powerpoint/2010/main" val="8024386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Agent 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>
              <a:buFont typeface="Wingdings"/>
              <a:buChar char=""/>
              <a:defRPr/>
            </a:pPr>
            <a:r>
              <a:rPr lang="en-US" dirty="0"/>
              <a:t>System uses software agents</a:t>
            </a:r>
          </a:p>
          <a:p>
            <a:pPr marL="740664" lvl="1">
              <a:buFont typeface="Wingdings"/>
              <a:buChar char=""/>
              <a:defRPr/>
            </a:pPr>
            <a:r>
              <a:rPr lang="en-US" dirty="0"/>
              <a:t>Semiautonomous, mobile, task-oriented software entities. Crawl web, or network, or data structure</a:t>
            </a:r>
          </a:p>
          <a:p>
            <a:pPr marL="740664" lvl="1">
              <a:buFont typeface="Wingdings"/>
              <a:buChar char=""/>
              <a:defRPr/>
            </a:pPr>
            <a:r>
              <a:rPr lang="en-US" dirty="0"/>
              <a:t>May be scheduled</a:t>
            </a:r>
          </a:p>
          <a:p>
            <a:pPr marL="740664" lvl="1">
              <a:buFont typeface="Wingdings"/>
              <a:buChar char=""/>
              <a:defRPr/>
            </a:pPr>
            <a:r>
              <a:rPr lang="en-US" dirty="0"/>
              <a:t>Provide scriptable user-specific services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Collect information from a large set of data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Perform analyses on changing baseline and report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Conduct specific tests</a:t>
            </a:r>
          </a:p>
          <a:p>
            <a:pPr marL="996696" lvl="2">
              <a:buFont typeface="Wingdings 2"/>
              <a:buChar char=""/>
              <a:defRPr/>
            </a:pPr>
            <a:r>
              <a:rPr lang="en-US" dirty="0"/>
              <a:t>Make narrowly specified modifications to baseline</a:t>
            </a:r>
          </a:p>
          <a:p>
            <a:pPr marL="411480">
              <a:buFont typeface="Wingdings"/>
              <a:buChar char=""/>
              <a:defRPr/>
            </a:pPr>
            <a:r>
              <a:rPr lang="en-US" dirty="0"/>
              <a:t>Example:</a:t>
            </a:r>
          </a:p>
          <a:p>
            <a:pPr marL="740664" lvl="1">
              <a:buFont typeface="Wingdings"/>
              <a:buChar char=""/>
              <a:defRPr/>
            </a:pPr>
            <a:r>
              <a:rPr lang="en-US" dirty="0"/>
              <a:t>CSE681 Project #5, summer 2009, </a:t>
            </a:r>
            <a:r>
              <a:rPr lang="en-US" dirty="0">
                <a:hlinkClick r:id="rId2"/>
              </a:rPr>
              <a:t>http://www.ecs.syr.edu/faculty/fawcett/handouts/CSE681/Projects/Pr5Su09.doc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924279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Master’s Thesis Research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following are all based on software matrix structure—autonomous cells often used with mediator</a:t>
            </a:r>
          </a:p>
          <a:p>
            <a:pPr lvl="1"/>
            <a:r>
              <a:rPr lang="en-US" sz="2400" dirty="0"/>
              <a:t>Software Matrix—Gosh, 2004</a:t>
            </a:r>
          </a:p>
          <a:p>
            <a:pPr lvl="1"/>
            <a:r>
              <a:rPr lang="en-US" sz="2400" dirty="0"/>
              <a:t>Self-Healing Systems—</a:t>
            </a:r>
            <a:r>
              <a:rPr lang="en-US" sz="2400" dirty="0" err="1"/>
              <a:t>Anirudha</a:t>
            </a:r>
            <a:r>
              <a:rPr lang="en-US" sz="2400" dirty="0"/>
              <a:t>, 2005</a:t>
            </a:r>
          </a:p>
          <a:p>
            <a:pPr lvl="1"/>
            <a:r>
              <a:rPr lang="en-US" sz="2400" dirty="0"/>
              <a:t>Cross Platform Development—</a:t>
            </a:r>
            <a:r>
              <a:rPr lang="en-US" sz="2400" dirty="0" err="1"/>
              <a:t>Appadurai</a:t>
            </a:r>
            <a:r>
              <a:rPr lang="en-US" sz="2400" dirty="0"/>
              <a:t>, 2007</a:t>
            </a:r>
          </a:p>
          <a:p>
            <a:pPr lvl="1"/>
            <a:r>
              <a:rPr lang="en-US" sz="2400" dirty="0"/>
              <a:t>Model-Driven Development—Patel, 2007</a:t>
            </a:r>
          </a:p>
          <a:p>
            <a:r>
              <a:rPr lang="en-US" sz="2800" dirty="0">
                <a:hlinkClick r:id="rId2"/>
              </a:rPr>
              <a:t>http://www.ecs.syr.edu/faculty/fawcett/handouts/webpages/research.htm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390929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Other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TeraScale</a:t>
            </a:r>
            <a:r>
              <a:rPr lang="en-US" dirty="0"/>
              <a:t> computing:</a:t>
            </a:r>
          </a:p>
          <a:p>
            <a:pPr lvl="1"/>
            <a:r>
              <a:rPr lang="en-US" dirty="0"/>
              <a:t>Term defined by Intel to describe parallel execution on a many-core processor.</a:t>
            </a:r>
          </a:p>
          <a:p>
            <a:pPr lvl="2"/>
            <a:r>
              <a:rPr lang="en-US" dirty="0"/>
              <a:t>Expectations are chips with scores of processors</a:t>
            </a:r>
          </a:p>
          <a:p>
            <a:r>
              <a:rPr lang="en-US" dirty="0"/>
              <a:t>Cloud computing</a:t>
            </a:r>
          </a:p>
          <a:p>
            <a:pPr lvl="1"/>
            <a:r>
              <a:rPr lang="en-US" dirty="0"/>
              <a:t>Term adopted by many to describe remote execution and storage of applications. The cloud provides a stable endpoint that may map onto any one of a large set of computing resources.</a:t>
            </a:r>
          </a:p>
          <a:p>
            <a:pPr lvl="1"/>
            <a:r>
              <a:rPr lang="en-US" sz="2400" dirty="0"/>
              <a:t>Example:</a:t>
            </a:r>
          </a:p>
          <a:p>
            <a:pPr lvl="2"/>
            <a:r>
              <a:rPr lang="en-US" sz="2000" dirty="0"/>
              <a:t>Microsoft’s Azure platform</a:t>
            </a:r>
          </a:p>
          <a:p>
            <a:pPr lvl="2"/>
            <a:r>
              <a:rPr lang="en-US" sz="2000" dirty="0"/>
              <a:t>Amazon Web Services</a:t>
            </a:r>
          </a:p>
          <a:p>
            <a:pPr lvl="2"/>
            <a:r>
              <a:rPr lang="en-US" sz="2000" dirty="0"/>
              <a:t>Google Cloud</a:t>
            </a:r>
          </a:p>
        </p:txBody>
      </p:sp>
    </p:spTree>
    <p:extLst>
      <p:ext uri="{BB962C8B-B14F-4D97-AF65-F5344CB8AC3E}">
        <p14:creationId xmlns:p14="http://schemas.microsoft.com/office/powerpoint/2010/main" val="14094179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SMA Projects—2015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Project #2—Fall 2015</a:t>
            </a:r>
          </a:p>
          <a:p>
            <a:pPr lvl="1"/>
            <a:r>
              <a:rPr lang="en-US" dirty="0" err="1"/>
              <a:t>NoSql</a:t>
            </a:r>
            <a:r>
              <a:rPr lang="en-US" dirty="0"/>
              <a:t> database</a:t>
            </a:r>
          </a:p>
          <a:p>
            <a:pPr lvl="2"/>
            <a:r>
              <a:rPr lang="en-US" dirty="0"/>
              <a:t>Key/value store</a:t>
            </a:r>
          </a:p>
          <a:p>
            <a:pPr lvl="2"/>
            <a:r>
              <a:rPr lang="en-US" dirty="0"/>
              <a:t>Provides cloning, persistence, querying, views</a:t>
            </a:r>
          </a:p>
          <a:p>
            <a:r>
              <a:rPr lang="en-US" dirty="0"/>
              <a:t>Project #4—Fall 2015</a:t>
            </a:r>
          </a:p>
          <a:p>
            <a:pPr lvl="1"/>
            <a:r>
              <a:rPr lang="en-US" dirty="0"/>
              <a:t>Client-server</a:t>
            </a:r>
          </a:p>
          <a:p>
            <a:pPr lvl="2"/>
            <a:r>
              <a:rPr lang="en-US" dirty="0"/>
              <a:t>Focus on </a:t>
            </a:r>
            <a:r>
              <a:rPr lang="en-US" dirty="0" err="1"/>
              <a:t>NoSqlDb</a:t>
            </a:r>
            <a:r>
              <a:rPr lang="en-US" dirty="0"/>
              <a:t> performance testing	</a:t>
            </a:r>
          </a:p>
          <a:p>
            <a:pPr lvl="2"/>
            <a:r>
              <a:rPr lang="en-US" dirty="0"/>
              <a:t>May have multiple concurrent clients</a:t>
            </a:r>
          </a:p>
          <a:p>
            <a:pPr lvl="2"/>
            <a:r>
              <a:rPr lang="en-US" dirty="0"/>
              <a:t>Both client and server may use DLLs for significant processing</a:t>
            </a:r>
          </a:p>
          <a:p>
            <a:r>
              <a:rPr lang="en-US" dirty="0"/>
              <a:t>Project #5—Fall 2015</a:t>
            </a:r>
          </a:p>
          <a:p>
            <a:pPr lvl="1"/>
            <a:r>
              <a:rPr lang="en-US" dirty="0"/>
              <a:t>Federation of clients and servers</a:t>
            </a:r>
          </a:p>
          <a:p>
            <a:pPr lvl="2"/>
            <a:r>
              <a:rPr lang="en-US" dirty="0"/>
              <a:t>Focuses on data service layer</a:t>
            </a:r>
          </a:p>
          <a:p>
            <a:pPr lvl="2"/>
            <a:r>
              <a:rPr lang="en-US" dirty="0"/>
              <a:t>May have a dedicated virtual server with child services on each of the federation servers</a:t>
            </a:r>
          </a:p>
        </p:txBody>
      </p:sp>
    </p:spTree>
    <p:extLst>
      <p:ext uri="{BB962C8B-B14F-4D97-AF65-F5344CB8AC3E}">
        <p14:creationId xmlns:p14="http://schemas.microsoft.com/office/powerpoint/2010/main" val="1569702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SMA Projects—Before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#2—Fall 2013</a:t>
            </a:r>
          </a:p>
          <a:p>
            <a:pPr lvl="1"/>
            <a:r>
              <a:rPr lang="en-US" dirty="0"/>
              <a:t>Cooperating monolithic processes</a:t>
            </a:r>
          </a:p>
          <a:p>
            <a:pPr lvl="2"/>
            <a:r>
              <a:rPr lang="en-US" dirty="0"/>
              <a:t>Composite text analyzer</a:t>
            </a:r>
          </a:p>
          <a:p>
            <a:pPr lvl="2"/>
            <a:r>
              <a:rPr lang="en-US" dirty="0"/>
              <a:t>Metadata generator</a:t>
            </a:r>
          </a:p>
          <a:p>
            <a:r>
              <a:rPr lang="en-US" dirty="0"/>
              <a:t>Project #4—Fall 2014</a:t>
            </a:r>
          </a:p>
          <a:p>
            <a:pPr lvl="1"/>
            <a:r>
              <a:rPr lang="en-US" dirty="0"/>
              <a:t>Client-server</a:t>
            </a:r>
          </a:p>
          <a:p>
            <a:pPr lvl="2"/>
            <a:r>
              <a:rPr lang="en-US" dirty="0"/>
              <a:t>May have multiple concurrent clients</a:t>
            </a:r>
          </a:p>
          <a:p>
            <a:pPr lvl="2"/>
            <a:r>
              <a:rPr lang="en-US" dirty="0"/>
              <a:t>Both client and server use DLLs for significant processing</a:t>
            </a:r>
          </a:p>
          <a:p>
            <a:r>
              <a:rPr lang="en-US" dirty="0"/>
              <a:t>Project #5—Fall 2013</a:t>
            </a:r>
          </a:p>
          <a:p>
            <a:pPr lvl="1"/>
            <a:r>
              <a:rPr lang="en-US" dirty="0"/>
              <a:t>Federation of clients and servers</a:t>
            </a:r>
          </a:p>
          <a:p>
            <a:pPr lvl="2"/>
            <a:r>
              <a:rPr lang="en-US" dirty="0"/>
              <a:t>Focuses on software repository server</a:t>
            </a:r>
          </a:p>
          <a:p>
            <a:pPr lvl="2"/>
            <a:r>
              <a:rPr lang="en-US" dirty="0"/>
              <a:t>May wish to use virtual servers</a:t>
            </a:r>
          </a:p>
        </p:txBody>
      </p:sp>
    </p:spTree>
    <p:extLst>
      <p:ext uri="{BB962C8B-B14F-4D97-AF65-F5344CB8AC3E}">
        <p14:creationId xmlns:p14="http://schemas.microsoft.com/office/powerpoint/2010/main" val="18919518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6" y="2826679"/>
            <a:ext cx="5715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87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Software Structure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346448"/>
          </a:xfrm>
        </p:spPr>
        <p:txBody>
          <a:bodyPr>
            <a:noAutofit/>
          </a:bodyPr>
          <a:lstStyle/>
          <a:p>
            <a:r>
              <a:rPr lang="en-US" dirty="0"/>
              <a:t>Data driven</a:t>
            </a:r>
          </a:p>
          <a:p>
            <a:pPr lvl="1"/>
            <a:r>
              <a:rPr lang="en-US" dirty="0"/>
              <a:t>Client server</a:t>
            </a:r>
          </a:p>
          <a:p>
            <a:pPr lvl="1"/>
            <a:r>
              <a:rPr lang="en-US" dirty="0"/>
              <a:t>Three tier</a:t>
            </a:r>
          </a:p>
          <a:p>
            <a:pPr lvl="1"/>
            <a:r>
              <a:rPr lang="en-US" dirty="0"/>
              <a:t>Model-View-Controller</a:t>
            </a:r>
          </a:p>
          <a:p>
            <a:r>
              <a:rPr lang="en-US" dirty="0"/>
              <a:t>Layered structure driven</a:t>
            </a:r>
          </a:p>
          <a:p>
            <a:pPr lvl="1"/>
            <a:r>
              <a:rPr lang="en-US" dirty="0"/>
              <a:t>Components</a:t>
            </a:r>
          </a:p>
          <a:p>
            <a:pPr lvl="1"/>
            <a:r>
              <a:rPr lang="en-US" dirty="0"/>
              <a:t>Services</a:t>
            </a:r>
          </a:p>
          <a:p>
            <a:r>
              <a:rPr lang="en-US" dirty="0"/>
              <a:t>Analysis driven</a:t>
            </a:r>
          </a:p>
          <a:p>
            <a:pPr lvl="1"/>
            <a:r>
              <a:rPr lang="en-US" dirty="0"/>
              <a:t>One pass</a:t>
            </a:r>
          </a:p>
          <a:p>
            <a:pPr lvl="1"/>
            <a:r>
              <a:rPr lang="en-US" dirty="0"/>
              <a:t>Two passes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495800" y="1600200"/>
            <a:ext cx="4191000" cy="434644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Communication driven</a:t>
            </a:r>
          </a:p>
          <a:p>
            <a:pPr lvl="1"/>
            <a:r>
              <a:rPr lang="en-US" dirty="0"/>
              <a:t>Client server</a:t>
            </a:r>
          </a:p>
          <a:p>
            <a:pPr lvl="1"/>
            <a:r>
              <a:rPr lang="en-US" dirty="0"/>
              <a:t>Peer-to-peer</a:t>
            </a:r>
          </a:p>
          <a:p>
            <a:pPr lvl="1"/>
            <a:r>
              <a:rPr lang="en-US" dirty="0"/>
              <a:t>Middleware</a:t>
            </a:r>
          </a:p>
          <a:p>
            <a:r>
              <a:rPr lang="en-US" dirty="0"/>
              <a:t>Thread and event driven</a:t>
            </a:r>
          </a:p>
          <a:p>
            <a:pPr lvl="1"/>
            <a:r>
              <a:rPr lang="en-US" dirty="0"/>
              <a:t>Single Threaded Apartment (STA)</a:t>
            </a:r>
          </a:p>
          <a:p>
            <a:pPr lvl="1"/>
            <a:r>
              <a:rPr lang="en-US" dirty="0"/>
              <a:t>Parallel execution</a:t>
            </a:r>
          </a:p>
          <a:p>
            <a:pPr lvl="1"/>
            <a:r>
              <a:rPr lang="en-US" dirty="0"/>
              <a:t>Pipeline execution</a:t>
            </a:r>
          </a:p>
          <a:p>
            <a:r>
              <a:rPr lang="en-US" dirty="0"/>
              <a:t>Enterprise computing</a:t>
            </a:r>
          </a:p>
          <a:p>
            <a:pPr lvl="1"/>
            <a:r>
              <a:rPr lang="en-US" dirty="0"/>
              <a:t>Federated systems</a:t>
            </a:r>
          </a:p>
        </p:txBody>
      </p:sp>
    </p:spTree>
    <p:extLst>
      <p:ext uri="{BB962C8B-B14F-4D97-AF65-F5344CB8AC3E}">
        <p14:creationId xmlns:p14="http://schemas.microsoft.com/office/powerpoint/2010/main" val="162285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914400" y="1219200"/>
            <a:ext cx="7391400" cy="365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Data-Driven Structures</a:t>
            </a:r>
          </a:p>
        </p:txBody>
      </p:sp>
    </p:spTree>
    <p:extLst>
      <p:ext uri="{BB962C8B-B14F-4D97-AF65-F5344CB8AC3E}">
        <p14:creationId xmlns:p14="http://schemas.microsoft.com/office/powerpoint/2010/main" val="2004067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R-MAC ENG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MAC ENG" id="{6310A604-A32C-B14B-802F-E9C04EBD23E0}" vid="{FE806DB7-4913-1847-8307-574AA8A3A012}"/>
    </a:ext>
  </a:extLst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SYR-MAC ENG</Template>
  <TotalTime>10268</TotalTime>
  <Words>2454</Words>
  <Application>Microsoft Office PowerPoint</Application>
  <PresentationFormat>On-screen Show (4:3)</PresentationFormat>
  <Paragraphs>408</Paragraphs>
  <Slides>77</Slides>
  <Notes>0</Notes>
  <HiddenSlides>18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8" baseType="lpstr">
      <vt:lpstr>Arial</vt:lpstr>
      <vt:lpstr>Calibri</vt:lpstr>
      <vt:lpstr>Scala OT</vt:lpstr>
      <vt:lpstr>ScalaOT</vt:lpstr>
      <vt:lpstr>ScalaSansLF-Regular</vt:lpstr>
      <vt:lpstr>ScalaSansOT</vt:lpstr>
      <vt:lpstr>Wingdings</vt:lpstr>
      <vt:lpstr>Wingdings 2</vt:lpstr>
      <vt:lpstr>SYR-MAC ENG</vt:lpstr>
      <vt:lpstr>1_Clarity</vt:lpstr>
      <vt:lpstr>VISIO</vt:lpstr>
      <vt:lpstr>Software Structure Presentation Notes</vt:lpstr>
      <vt:lpstr>Software Structure</vt:lpstr>
      <vt:lpstr>PowerPoint Presentation</vt:lpstr>
      <vt:lpstr>What Is Software Structure?</vt:lpstr>
      <vt:lpstr>Program Structure</vt:lpstr>
      <vt:lpstr>Code Analyzer Example</vt:lpstr>
      <vt:lpstr>PowerPoint Presentation</vt:lpstr>
      <vt:lpstr>Software Structure Contents</vt:lpstr>
      <vt:lpstr>PowerPoint Presentation</vt:lpstr>
      <vt:lpstr>Data-Driven Structures</vt:lpstr>
      <vt:lpstr>Structure: Client-Server</vt:lpstr>
      <vt:lpstr>PowerPoint Presentation</vt:lpstr>
      <vt:lpstr>PowerPoint Presentation</vt:lpstr>
      <vt:lpstr>PowerPoint Presentation</vt:lpstr>
      <vt:lpstr>Sharing Data</vt:lpstr>
      <vt:lpstr>Separation of Concerns</vt:lpstr>
      <vt:lpstr>Structure: Three Tier</vt:lpstr>
      <vt:lpstr>Model-View-Controller</vt:lpstr>
      <vt:lpstr>Basic MVC Structure</vt:lpstr>
      <vt:lpstr>MVC—With Views  and Application Models</vt:lpstr>
      <vt:lpstr>View—View Model</vt:lpstr>
      <vt:lpstr>Application vs. Data Models</vt:lpstr>
      <vt:lpstr>Object Relational Mapping</vt:lpstr>
      <vt:lpstr>N-Tier Structure</vt:lpstr>
      <vt:lpstr>MVC—Multiple Controllers</vt:lpstr>
      <vt:lpstr>PowerPoint Presentation</vt:lpstr>
      <vt:lpstr>Component-Layered Structures</vt:lpstr>
      <vt:lpstr>Hiding Implementation Details</vt:lpstr>
      <vt:lpstr>Example Componentized System</vt:lpstr>
      <vt:lpstr>Service Layered Structure</vt:lpstr>
      <vt:lpstr>Distributed Services</vt:lpstr>
      <vt:lpstr>PowerPoint Presentation</vt:lpstr>
      <vt:lpstr>WCF Protocols</vt:lpstr>
      <vt:lpstr>REpresentational State Transfer</vt:lpstr>
      <vt:lpstr>PowerPoint Presentation</vt:lpstr>
      <vt:lpstr>Analysis-Driven Structure</vt:lpstr>
      <vt:lpstr>Package Structure—Analysis Driven</vt:lpstr>
      <vt:lpstr>Pipelined Dependency Analysis</vt:lpstr>
      <vt:lpstr>PowerPoint Presentation</vt:lpstr>
      <vt:lpstr>Communication-Driven Structure</vt:lpstr>
      <vt:lpstr>Performance</vt:lpstr>
      <vt:lpstr>Structure: Client-Server</vt:lpstr>
      <vt:lpstr>Structure: Peer-to-Peer</vt:lpstr>
      <vt:lpstr>Peer-to-Peer Asynchronous Message-Passing Structure</vt:lpstr>
      <vt:lpstr>PowerPoint Presentation</vt:lpstr>
      <vt:lpstr>Communication Types</vt:lpstr>
      <vt:lpstr>Communication Patterns</vt:lpstr>
      <vt:lpstr>Communication Style</vt:lpstr>
      <vt:lpstr>Communication Style</vt:lpstr>
      <vt:lpstr>PowerPoint Presentation</vt:lpstr>
      <vt:lpstr>Structure: Publish and Subscribe</vt:lpstr>
      <vt:lpstr>PowerPoint Presentation</vt:lpstr>
      <vt:lpstr>Threading-Driven Structure</vt:lpstr>
      <vt:lpstr>Structure: Event Driven</vt:lpstr>
      <vt:lpstr>Event Driven</vt:lpstr>
      <vt:lpstr>Single-Threaded Apartment</vt:lpstr>
      <vt:lpstr>Parallel Execution</vt:lpstr>
      <vt:lpstr>PowerPoint Presentation</vt:lpstr>
      <vt:lpstr>Pipeline Execution</vt:lpstr>
      <vt:lpstr>PowerPoint Presentation</vt:lpstr>
      <vt:lpstr>PowerPoint Presentation</vt:lpstr>
      <vt:lpstr>Pipelined Cell Communicators</vt:lpstr>
      <vt:lpstr>PowerPoint Presentation</vt:lpstr>
      <vt:lpstr>PowerPoint Presentation</vt:lpstr>
      <vt:lpstr>Enterprise Computing</vt:lpstr>
      <vt:lpstr>Enterprise App: Project Center</vt:lpstr>
      <vt:lpstr>PowerPoint Presentation</vt:lpstr>
      <vt:lpstr>Federation Structure</vt:lpstr>
      <vt:lpstr>Collaboration System</vt:lpstr>
      <vt:lpstr>Example Collaboration System</vt:lpstr>
      <vt:lpstr>PowerPoint Presentation</vt:lpstr>
      <vt:lpstr>Agent Based</vt:lpstr>
      <vt:lpstr>Master’s Thesis Research Examples</vt:lpstr>
      <vt:lpstr>Other Structures</vt:lpstr>
      <vt:lpstr>SMA Projects—2015</vt:lpstr>
      <vt:lpstr>SMA Projects—Before 2015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Structure</dc:title>
  <dc:creator>Jim Fawcett</dc:creator>
  <cp:lastModifiedBy>James Fawcett</cp:lastModifiedBy>
  <cp:revision>807</cp:revision>
  <cp:lastPrinted>2017-01-28T22:57:27Z</cp:lastPrinted>
  <dcterms:created xsi:type="dcterms:W3CDTF">2010-08-22T20:50:03Z</dcterms:created>
  <dcterms:modified xsi:type="dcterms:W3CDTF">2017-03-29T20:01:10Z</dcterms:modified>
</cp:coreProperties>
</file>