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notesMasterIdLst>
    <p:notesMasterId r:id="rId22"/>
  </p:notesMasterIdLst>
  <p:sldIdLst>
    <p:sldId id="273" r:id="rId3"/>
    <p:sldId id="274" r:id="rId4"/>
    <p:sldId id="272" r:id="rId5"/>
    <p:sldId id="271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8" r:id="rId15"/>
    <p:sldId id="269" r:id="rId16"/>
    <p:sldId id="265" r:id="rId17"/>
    <p:sldId id="267" r:id="rId18"/>
    <p:sldId id="270" r:id="rId19"/>
    <p:sldId id="266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2"/>
    <p:restoredTop sz="95179"/>
  </p:normalViewPr>
  <p:slideViewPr>
    <p:cSldViewPr>
      <p:cViewPr varScale="1">
        <p:scale>
          <a:sx n="88" d="100"/>
          <a:sy n="88" d="100"/>
        </p:scale>
        <p:origin x="13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81EA5-2E12-4865-BDC5-1F176FBA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988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D7886-2CDC-4758-9CC7-E19407E3DC4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75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1222B-2794-4F03-8030-05EA83A98F5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70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729E9-524F-4BB1-B317-AE7AE71B113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224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40EE2-F500-4B13-ACB4-1AA52E24094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686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73260-DB55-47F5-B117-E6A70DCE1C1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87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130E2-A152-40DD-9427-F39CE872863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082BE-AC82-4615-8394-C633DCD7C5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7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9B87-6633-439A-BF5B-9EF4FD24E5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37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F9652-E954-4649-8784-C560B99A832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640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A2203-5ABA-46E5-8B0C-42DC353B95E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479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B3FCE-BE76-433F-9A58-00C502300BD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6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75227-FFC3-4B83-84EA-0562D62198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3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72369-85FA-42BF-9727-7AAA93BF07E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46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F1D6A-5970-4E8C-AE18-97D5A37B599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55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71A3-BA59-4B32-9B40-8C923561CBF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9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00E-AADA-49E2-8EEF-16FAFFEE4A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75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003-B839-4CDA-9105-C0451D0142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017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AAD47-8263-4821-8EE3-1B7524BB18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33495"/>
      </p:ext>
    </p:extLst>
  </p:cSld>
  <p:clrMapOvr>
    <a:masterClrMapping/>
  </p:clrMapOvr>
  <p:transition spd="med">
    <p:zoom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9806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53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27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85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99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2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2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BEBA-4A64-4C08-8C5A-E00134F613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636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29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6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68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3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7359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71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1769-C3AA-445D-9619-69C032A6E19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15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17CE-0478-40EE-9B2A-0228D78682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3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9918-FBB3-4466-A315-95E5A0BDF2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05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26E-3041-45D6-A8E8-6EBEBFB3DB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0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0290-D26A-43E3-BD0F-E32A069842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36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A71C-DF17-4A8B-96D9-9D2AB351D59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3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994-BBA2-4D1C-BCD2-4E53D67560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53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FAAD47-8263-4821-8EE3-1B7524BB18E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2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.calpoly.edu/~dbutler/tutorials/winter96/cv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nit.org/getStarted.html" TargetMode="External"/><Relationship Id="rId5" Type="http://schemas.openxmlformats.org/officeDocument/2006/relationships/hyperlink" Target="http://nant.sourceforge.net/help/index.html" TargetMode="External"/><Relationship Id="rId4" Type="http://schemas.openxmlformats.org/officeDocument/2006/relationships/hyperlink" Target="http://www.csc.calpoly.edu/~dbutler/tutorials/winter96/rc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515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/>
              <a:t>Basic Uses: slides 2–7		15 minutes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Advanced Uses: slides 8–11	10 minutes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Won’t present slides 12–18,</a:t>
            </a:r>
            <a:br>
              <a:rPr lang="en-US" sz="3200" dirty="0"/>
            </a:br>
            <a:r>
              <a:rPr lang="en-US" sz="3200" dirty="0"/>
              <a:t>but they should stay in deck</a:t>
            </a:r>
          </a:p>
        </p:txBody>
      </p:sp>
    </p:spTree>
    <p:extLst>
      <p:ext uri="{BB962C8B-B14F-4D97-AF65-F5344CB8AC3E}">
        <p14:creationId xmlns:p14="http://schemas.microsoft.com/office/powerpoint/2010/main" val="412612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Architect’s Use of Project Center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000" dirty="0"/>
              <a:t>Reviews all interfaces held by CVS against the OCD.</a:t>
            </a:r>
          </a:p>
          <a:p>
            <a:r>
              <a:rPr lang="en-US" altLang="en-US" sz="2000" dirty="0"/>
              <a:t>Reviews CVS holdings for implementation and test of each interface’s implementations.</a:t>
            </a:r>
          </a:p>
          <a:p>
            <a:r>
              <a:rPr lang="en-US" altLang="en-US" sz="2000" dirty="0"/>
              <a:t>Extracts a team’s source and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 build script, builds executable and reviews functionality by running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.</a:t>
            </a:r>
          </a:p>
          <a:p>
            <a:pPr lvl="1"/>
            <a:r>
              <a:rPr lang="en-US" altLang="en-US" sz="1900" dirty="0"/>
              <a:t>Each team is required to deliver test drivers with their libraries.</a:t>
            </a:r>
          </a:p>
          <a:p>
            <a:pPr lvl="1"/>
            <a:r>
              <a:rPr lang="en-US" altLang="en-US" sz="1900" dirty="0"/>
              <a:t>Each obligation of the team’s code is either demonstrated or a message is stubbed stating its current status.</a:t>
            </a:r>
          </a:p>
          <a:p>
            <a:pPr lvl="1"/>
            <a:r>
              <a:rPr lang="en-US" altLang="en-US" sz="1900" dirty="0"/>
              <a:t>All of this runs under </a:t>
            </a:r>
            <a:r>
              <a:rPr lang="en-US" altLang="en-US" sz="1900" dirty="0" err="1"/>
              <a:t>NUnit</a:t>
            </a:r>
            <a:r>
              <a:rPr lang="en-US" altLang="en-US" sz="1900" dirty="0"/>
              <a:t>.</a:t>
            </a:r>
          </a:p>
          <a:p>
            <a:r>
              <a:rPr lang="en-US" altLang="en-US" sz="2000" dirty="0"/>
              <a:t>Architect reviews team’s view of its obligations using this process from the beginning of development.</a:t>
            </a:r>
          </a:p>
          <a:p>
            <a:pPr lvl="1"/>
            <a:r>
              <a:rPr lang="en-US" altLang="en-US" sz="1900" dirty="0"/>
              <a:t>Each team is asked to declare its assigned interfaces and provide a fully stubbed implementation at the beginning. It then replaces each stub as the real code is developed.</a:t>
            </a:r>
          </a:p>
          <a:p>
            <a:pPr lvl="1"/>
            <a:r>
              <a:rPr lang="en-US" altLang="en-US" sz="1900" dirty="0"/>
              <a:t>Each stub announces what it will be delivering.</a:t>
            </a:r>
          </a:p>
          <a:p>
            <a:r>
              <a:rPr lang="en-US" altLang="en-US" sz="2000" dirty="0"/>
              <a:t>Project Center tools used:</a:t>
            </a:r>
          </a:p>
          <a:p>
            <a:pPr lvl="1"/>
            <a:r>
              <a:rPr lang="en-US" altLang="en-US" sz="1900" dirty="0"/>
              <a:t>CVS, </a:t>
            </a:r>
            <a:r>
              <a:rPr lang="en-US" altLang="en-US" sz="1900" dirty="0" err="1"/>
              <a:t>NAnt</a:t>
            </a:r>
            <a:r>
              <a:rPr lang="en-US" altLang="en-US" sz="1900" dirty="0"/>
              <a:t>, </a:t>
            </a:r>
            <a:r>
              <a:rPr lang="en-US" altLang="en-US" sz="1900" dirty="0" err="1"/>
              <a:t>NUnit</a:t>
            </a:r>
            <a:r>
              <a:rPr lang="en-US" altLang="en-US" sz="1900" dirty="0"/>
              <a:t>, Requirements </a:t>
            </a:r>
            <a:r>
              <a:rPr lang="en-US" altLang="en-US" sz="1900" dirty="0" err="1"/>
              <a:t>DataBase</a:t>
            </a:r>
            <a:endParaRPr lang="en-US" altLang="en-US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599"/>
            <a:ext cx="8229600" cy="103789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Quality Assurance Use </a:t>
            </a:r>
            <a:br>
              <a:rPr lang="en-US" altLang="en-US" dirty="0"/>
            </a:br>
            <a:r>
              <a:rPr lang="en-US" altLang="en-US" dirty="0"/>
              <a:t>of Project Center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/>
              <a:t>QA member assigned to Display team extracts source from CVS, including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 build script.</a:t>
            </a:r>
          </a:p>
          <a:p>
            <a:r>
              <a:rPr lang="en-US" altLang="en-US" sz="2000" dirty="0"/>
              <a:t>Uses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 to run series of code standards conformance tests on source.</a:t>
            </a:r>
          </a:p>
          <a:p>
            <a:r>
              <a:rPr lang="en-US" altLang="en-US" sz="2000" dirty="0"/>
              <a:t>Builds executable or library with test drivers, supplied by Display team.</a:t>
            </a:r>
          </a:p>
          <a:p>
            <a:r>
              <a:rPr lang="en-US" altLang="en-US" sz="2000" dirty="0"/>
              <a:t>Notes warnings.</a:t>
            </a:r>
          </a:p>
          <a:p>
            <a:r>
              <a:rPr lang="en-US" altLang="en-US" sz="2000" dirty="0"/>
              <a:t>Runs QA build and notes functionality supplied.</a:t>
            </a:r>
          </a:p>
          <a:p>
            <a:pPr lvl="1"/>
            <a:r>
              <a:rPr lang="en-US" altLang="en-US" sz="2200" dirty="0"/>
              <a:t>Each team is required to supply </a:t>
            </a:r>
            <a:r>
              <a:rPr lang="en-US" altLang="en-US" sz="2200" dirty="0" err="1"/>
              <a:t>NUnit</a:t>
            </a:r>
            <a:r>
              <a:rPr lang="en-US" altLang="en-US" sz="2200" dirty="0"/>
              <a:t> tests that display what works and have stub messages for what does not yet work.</a:t>
            </a:r>
          </a:p>
          <a:p>
            <a:r>
              <a:rPr lang="en-US" altLang="en-US" sz="2000" dirty="0"/>
              <a:t>Writes QA report and stores in CVS, associated with the Display build.</a:t>
            </a:r>
          </a:p>
          <a:p>
            <a:r>
              <a:rPr lang="en-US" altLang="en-US" sz="2000" dirty="0"/>
              <a:t>Project Center tools used:</a:t>
            </a:r>
          </a:p>
          <a:p>
            <a:pPr lvl="1"/>
            <a:r>
              <a:rPr lang="en-US" altLang="en-US" sz="2000" dirty="0"/>
              <a:t>CVS,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 with special QA tests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Some Observations about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000" dirty="0"/>
              <a:t>Most of the custom tools are minor variants of a single design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Requirements Database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Bug Tracker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Change Log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It would be extremely useful to have web service interfaces to add and modify entries in any of the databases.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Examples: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When modified code is committed to CVS it would be simple to have Project Center user interfaces insert the change record to Change Log using its service interface.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When </a:t>
            </a:r>
            <a:r>
              <a:rPr lang="en-US" altLang="en-US" sz="1800" dirty="0" err="1"/>
              <a:t>Qual</a:t>
            </a:r>
            <a:r>
              <a:rPr lang="en-US" altLang="en-US" sz="1800" dirty="0"/>
              <a:t> Testing, it would be simple to synchronize </a:t>
            </a:r>
            <a:r>
              <a:rPr lang="en-US" altLang="en-US" sz="1800" dirty="0" err="1"/>
              <a:t>NUnit</a:t>
            </a:r>
            <a:r>
              <a:rPr lang="en-US" altLang="en-US" sz="1800" dirty="0"/>
              <a:t> test with display of B-Spec requirement and A-Spec requirement in separate windows using web service access to Requirements Database to search for requirement by number.</a:t>
            </a:r>
          </a:p>
          <a:p>
            <a:pPr lvl="1">
              <a:lnSpc>
                <a:spcPct val="110000"/>
              </a:lnSpc>
            </a:pPr>
            <a:r>
              <a:rPr lang="en-US" altLang="en-US" sz="1800" dirty="0"/>
              <a:t>Meetings and reviews could be scheduled using web service interface to scheduler. 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It may also be useful to provide a command line interface for insertion and modification of database entries. Will make our tools consistent with the open-source tools, which all have command line interfaces.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Observations about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Should designate Project Center server</a:t>
            </a:r>
          </a:p>
          <a:p>
            <a:r>
              <a:rPr lang="en-US" altLang="en-US" sz="2000" dirty="0"/>
              <a:t>Users have Project Center WinForms interfaces on their client machines.</a:t>
            </a:r>
          </a:p>
          <a:p>
            <a:r>
              <a:rPr lang="en-US" altLang="en-US" sz="2000" dirty="0"/>
              <a:t>Users can access most of the Project Center functionality through a browser, viewing Asp pages from server.</a:t>
            </a:r>
          </a:p>
          <a:p>
            <a:pPr lvl="1"/>
            <a:r>
              <a:rPr lang="en-US" altLang="en-US" sz="2000" dirty="0"/>
              <a:t>All persistent data resides on Project Center server</a:t>
            </a:r>
          </a:p>
          <a:p>
            <a:pPr lvl="2"/>
            <a:r>
              <a:rPr lang="en-US" altLang="en-US" sz="1900" dirty="0"/>
              <a:t>CVS/RCS code and document storage</a:t>
            </a:r>
          </a:p>
          <a:p>
            <a:pPr lvl="3"/>
            <a:r>
              <a:rPr lang="en-US" altLang="en-US" sz="1600" dirty="0"/>
              <a:t>Should support private and public storage for each team</a:t>
            </a:r>
          </a:p>
          <a:p>
            <a:pPr lvl="2"/>
            <a:r>
              <a:rPr lang="en-US" altLang="en-US" sz="1900" dirty="0" err="1"/>
              <a:t>NAnt</a:t>
            </a:r>
            <a:r>
              <a:rPr lang="en-US" altLang="en-US" sz="1900" dirty="0"/>
              <a:t> build scripts (in CVS)</a:t>
            </a:r>
          </a:p>
          <a:p>
            <a:pPr lvl="2"/>
            <a:r>
              <a:rPr lang="en-US" altLang="en-US" sz="1900" dirty="0"/>
              <a:t>Requirements</a:t>
            </a:r>
          </a:p>
          <a:p>
            <a:pPr lvl="2"/>
            <a:r>
              <a:rPr lang="en-US" altLang="en-US" sz="1900" dirty="0"/>
              <a:t>Bug Reports, Change Logs</a:t>
            </a:r>
          </a:p>
          <a:p>
            <a:pPr lvl="2"/>
            <a:r>
              <a:rPr lang="en-US" altLang="en-US" sz="1900" dirty="0"/>
              <a:t>Schedule and Tracking information</a:t>
            </a:r>
          </a:p>
          <a:p>
            <a:pPr lvl="1"/>
            <a:r>
              <a:rPr lang="en-US" altLang="en-US" sz="1900" dirty="0"/>
              <a:t>Tools may reside on client or server.  Architect will choose with help of team leaders.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Prototyping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The best way to decide how to glue all this together is to use the open-source tools before committing to the Project Center structure.</a:t>
            </a:r>
          </a:p>
          <a:p>
            <a:pPr lvl="1"/>
            <a:r>
              <a:rPr lang="en-US" altLang="en-US" sz="2800" dirty="0"/>
              <a:t>Suggest we download all of them and use them with a couple of small example projects, perhaps CSE784, Project #1 for this year.</a:t>
            </a:r>
          </a:p>
          <a:p>
            <a:pPr lvl="1"/>
            <a:r>
              <a:rPr lang="en-US" altLang="en-US" sz="2800" dirty="0"/>
              <a:t>Since the custom tools are entirely under our control, they can fit into the same structure needed for CVS, </a:t>
            </a:r>
            <a:r>
              <a:rPr lang="en-US" altLang="en-US" sz="2800" dirty="0" err="1"/>
              <a:t>NAnt</a:t>
            </a:r>
            <a:r>
              <a:rPr lang="en-US" altLang="en-US" sz="2800" dirty="0"/>
              <a:t>, and </a:t>
            </a:r>
            <a:r>
              <a:rPr lang="en-US" altLang="en-US" sz="2800" dirty="0" err="1"/>
              <a:t>NUnit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Distributing Workload across Teams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/>
              <a:t>Database and Security:</a:t>
            </a:r>
          </a:p>
          <a:p>
            <a:pPr lvl="1"/>
            <a:r>
              <a:rPr lang="en-US" altLang="en-US" sz="2000" dirty="0"/>
              <a:t>Designs queries for all accesses to any of the databases, providing interfaces with insertion, update, and extraction</a:t>
            </a:r>
          </a:p>
          <a:p>
            <a:r>
              <a:rPr lang="en-US" altLang="en-US" sz="2000" dirty="0"/>
              <a:t>Open-Source Tools team:</a:t>
            </a:r>
          </a:p>
          <a:p>
            <a:pPr lvl="1"/>
            <a:r>
              <a:rPr lang="en-US" altLang="en-US" sz="2000" dirty="0"/>
              <a:t>Prototype use of open-source tools with Project #1</a:t>
            </a:r>
          </a:p>
          <a:p>
            <a:pPr lvl="1"/>
            <a:r>
              <a:rPr lang="en-US" altLang="en-US" sz="2000" dirty="0"/>
              <a:t>Responsible for help subsystem design and implementation</a:t>
            </a:r>
          </a:p>
          <a:p>
            <a:pPr lvl="1"/>
            <a:r>
              <a:rPr lang="en-US" altLang="en-US" sz="2000" dirty="0"/>
              <a:t>Provides help contents for open-source tools</a:t>
            </a:r>
          </a:p>
          <a:p>
            <a:r>
              <a:rPr lang="en-US" altLang="en-US" sz="2000" dirty="0"/>
              <a:t>Communication team:</a:t>
            </a:r>
          </a:p>
          <a:p>
            <a:pPr lvl="1"/>
            <a:r>
              <a:rPr lang="en-US" altLang="en-US" sz="2000" dirty="0"/>
              <a:t>Provides web service message-passing for custom tools</a:t>
            </a:r>
          </a:p>
          <a:p>
            <a:pPr lvl="1"/>
            <a:r>
              <a:rPr lang="en-US" altLang="en-US" sz="2000" dirty="0"/>
              <a:t>Provides web service message-passing wrapper for open-source tools.</a:t>
            </a:r>
          </a:p>
          <a:p>
            <a:pPr lvl="2"/>
            <a:r>
              <a:rPr lang="en-US" altLang="en-US" sz="1900" dirty="0"/>
              <a:t>All open-source tools have command line interfaces so this should be straightforward.  </a:t>
            </a:r>
          </a:p>
          <a:p>
            <a:pPr lvl="2"/>
            <a:r>
              <a:rPr lang="en-US" altLang="en-US" sz="1900" dirty="0"/>
              <a:t>Tutorial links—later slide—indicate how command line interfaces work.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Distributing Workload across Teams</a:t>
            </a:r>
          </a:p>
        </p:txBody>
      </p:sp>
      <p:sp useBgFill="1"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9884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000" dirty="0"/>
              <a:t>Scheduling and Tracking team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Design and implement Scheduler, Requirements Database, Bug Tracker, Change Log.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Design and implement support for inserting new tools.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WinForms Interface team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Will have plenty of work with interface.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Main problem is getting early access to code to call.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Asp Interface team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Plenty of work with interface pages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Same problem as WinForms team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Test team—plenty of work already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To get a quick start, User Interface teams could work out detailed use cases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Then start hooking up open-source tools using communication stub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 err="1"/>
              <a:t>Comm</a:t>
            </a:r>
            <a:r>
              <a:rPr lang="en-US" altLang="en-US" sz="2000" dirty="0"/>
              <a:t> stub is just post-message, get-message interfaces used in the local process as a stand-in for </a:t>
            </a:r>
            <a:r>
              <a:rPr lang="en-US" altLang="en-US" sz="2000" dirty="0" err="1"/>
              <a:t>commlink</a:t>
            </a:r>
            <a:r>
              <a:rPr lang="en-US" altLang="en-US" sz="2000" dirty="0"/>
              <a:t> to another machine until that becomes available.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Derived Requirements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User authentication</a:t>
            </a:r>
          </a:p>
          <a:p>
            <a:r>
              <a:rPr lang="en-US" altLang="en-US" sz="3600" dirty="0"/>
              <a:t>Interoperation between tools</a:t>
            </a:r>
          </a:p>
          <a:p>
            <a:pPr lvl="1"/>
            <a:r>
              <a:rPr lang="en-US" altLang="en-US" sz="3200" dirty="0"/>
              <a:t>Bug Tracker cites CVS entries</a:t>
            </a:r>
          </a:p>
          <a:p>
            <a:pPr lvl="1"/>
            <a:r>
              <a:rPr lang="en-US" altLang="en-US" sz="3200" dirty="0"/>
              <a:t>CVS writes to Change Log</a:t>
            </a:r>
          </a:p>
          <a:p>
            <a:pPr lvl="1"/>
            <a:r>
              <a:rPr lang="en-US" altLang="en-US" sz="3200" dirty="0"/>
              <a:t>Project Scheduler reads CVS and/or Change Log, </a:t>
            </a:r>
            <a:r>
              <a:rPr lang="en-US" altLang="en-US" sz="3200" dirty="0" err="1"/>
              <a:t>NUnit</a:t>
            </a:r>
            <a:r>
              <a:rPr lang="en-US" altLang="en-US" sz="3200" dirty="0"/>
              <a:t> log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Open-Source Tool Tutorials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 dirty="0"/>
              <a:t>Tutorial links</a:t>
            </a:r>
          </a:p>
          <a:p>
            <a:pPr lvl="1"/>
            <a:r>
              <a:rPr lang="en-US" altLang="en-US" sz="2400" dirty="0"/>
              <a:t>CVS: </a:t>
            </a:r>
            <a:r>
              <a:rPr lang="en-US" altLang="en-US" sz="2400" dirty="0">
                <a:hlinkClick r:id="rId3"/>
              </a:rPr>
              <a:t>http://www.csc.calpoly.edu/~dbutler/tutorials/winter96/cvs/</a:t>
            </a:r>
            <a:endParaRPr lang="en-US" altLang="en-US" sz="2400" dirty="0"/>
          </a:p>
          <a:p>
            <a:pPr lvl="1"/>
            <a:r>
              <a:rPr lang="en-US" altLang="en-US" sz="2400" dirty="0"/>
              <a:t>RCS—used by CVS: </a:t>
            </a:r>
            <a:r>
              <a:rPr lang="en-US" altLang="en-US" sz="2400" dirty="0">
                <a:hlinkClick r:id="rId4"/>
              </a:rPr>
              <a:t>http://www.csc.calpoly.edu/~dbutler/tutorials/winter96/rcs/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NAnt</a:t>
            </a:r>
            <a:r>
              <a:rPr lang="en-US" altLang="en-US" sz="2400" dirty="0"/>
              <a:t>: </a:t>
            </a:r>
            <a:r>
              <a:rPr lang="en-US" altLang="en-US" sz="2400" dirty="0">
                <a:hlinkClick r:id="rId5"/>
              </a:rPr>
              <a:t>http://nant.sourceforge.net/help/index.html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NUnit</a:t>
            </a:r>
            <a:r>
              <a:rPr lang="en-US" altLang="en-US" sz="2400" dirty="0"/>
              <a:t>: </a:t>
            </a:r>
            <a:r>
              <a:rPr lang="en-US" altLang="en-US" sz="2400" dirty="0">
                <a:hlinkClick r:id="rId6"/>
              </a:rPr>
              <a:t>http://www.nunit.org/getStarted.html</a:t>
            </a:r>
            <a:endParaRPr lang="en-US" altLang="en-US" sz="2400" dirty="0"/>
          </a:p>
          <a:p>
            <a:r>
              <a:rPr lang="en-US" altLang="en-US" dirty="0"/>
              <a:t>Notes:</a:t>
            </a:r>
          </a:p>
          <a:p>
            <a:pPr lvl="1"/>
            <a:r>
              <a:rPr lang="en-US" altLang="en-US" sz="2400" dirty="0"/>
              <a:t>You will find, looking at these links, that all these open-source tools provide command-line interfaces.</a:t>
            </a:r>
          </a:p>
          <a:p>
            <a:pPr lvl="1"/>
            <a:r>
              <a:rPr lang="en-US" altLang="en-US" sz="2400" dirty="0"/>
              <a:t>That means that accessing them through a web service interface should be straightforward.</a:t>
            </a:r>
          </a:p>
          <a:p>
            <a:endParaRPr lang="en-US" alt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45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Project Center Use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1999–2017</a:t>
            </a:r>
          </a:p>
        </p:txBody>
      </p:sp>
    </p:spTree>
    <p:extLst>
      <p:ext uri="{BB962C8B-B14F-4D97-AF65-F5344CB8AC3E}">
        <p14:creationId xmlns:p14="http://schemas.microsoft.com/office/powerpoint/2010/main" val="4251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536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Project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Project Center was a project assigned to another course, CSE784—Software Studio, but these slides are also relevant to our projects #1 and #4.</a:t>
            </a:r>
          </a:p>
          <a:p>
            <a:r>
              <a:rPr lang="en-US" sz="3200" dirty="0"/>
              <a:t>Project Center is a software development collaboration system, built from a number of open-source projects with code wrappers to enable them to communicate and collaborate effectively.</a:t>
            </a:r>
          </a:p>
        </p:txBody>
      </p:sp>
    </p:spTree>
    <p:extLst>
      <p:ext uri="{BB962C8B-B14F-4D97-AF65-F5344CB8AC3E}">
        <p14:creationId xmlns:p14="http://schemas.microsoft.com/office/powerpoint/2010/main" val="119322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01817"/>
              </p:ext>
            </p:extLst>
          </p:nvPr>
        </p:nvGraphicFramePr>
        <p:xfrm>
          <a:off x="1181100" y="1469136"/>
          <a:ext cx="6781800" cy="455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Visio" r:id="rId3" imgW="6456719" imgH="6859055" progId="Visio.Drawing.11">
                  <p:embed/>
                </p:oleObj>
              </mc:Choice>
              <mc:Fallback>
                <p:oleObj name="Visio" r:id="rId3" imgW="6456719" imgH="6859055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1469136"/>
                        <a:ext cx="6781800" cy="45506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78536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Project Center Packages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Developer’s Daily Use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z="2000" dirty="0"/>
              <a:t>Look at Project Center schedule, notices pages, alerts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Get today’s work from Project Center: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Get latest source of my code from CVS including </a:t>
            </a:r>
            <a:r>
              <a:rPr lang="en-US" altLang="en-US" sz="1800" dirty="0" err="1"/>
              <a:t>NAnt</a:t>
            </a:r>
            <a:r>
              <a:rPr lang="en-US" altLang="en-US" sz="1800" dirty="0"/>
              <a:t> build script.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Get latest build of other team’s code on which my code depends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Make modifications or additions to my code.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Build my source, incorporating libraries on which my code depends, using </a:t>
            </a:r>
            <a:r>
              <a:rPr lang="en-US" altLang="en-US" sz="1800" dirty="0" err="1"/>
              <a:t>NAnt</a:t>
            </a:r>
            <a:r>
              <a:rPr lang="en-US" altLang="en-US" sz="1800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Run </a:t>
            </a:r>
            <a:r>
              <a:rPr lang="en-US" altLang="en-US" sz="1800" dirty="0" err="1"/>
              <a:t>NUnit</a:t>
            </a:r>
            <a:r>
              <a:rPr lang="en-US" altLang="en-US" sz="1800" dirty="0"/>
              <a:t> on my source and iterate, recording and working off bugs.</a:t>
            </a:r>
          </a:p>
          <a:p>
            <a:pPr lvl="1">
              <a:buFont typeface="Arial" charset="0"/>
              <a:buChar char="•"/>
            </a:pPr>
            <a:r>
              <a:rPr lang="en-US" altLang="en-US" sz="1800" dirty="0"/>
              <a:t>Commit changes to CVS. That automatically results in change log entry.  Any components frozen cannot be committed to CVS.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Send libraries of my latest code that others need to Project Center via CVS.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Project Center tools used: 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/>
              <a:t>CVS,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, Schedule, Change Log, Bug Tracker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Developer at Customer’s 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Walk customer through requirements issues, demo part of code, record customer issues in P.C. from customer site.</a:t>
            </a:r>
          </a:p>
          <a:p>
            <a:pPr lvl="1"/>
            <a:r>
              <a:rPr lang="en-US" altLang="en-US" sz="2000" dirty="0"/>
              <a:t>Login to P.C. via browser</a:t>
            </a:r>
          </a:p>
          <a:p>
            <a:pPr lvl="1"/>
            <a:r>
              <a:rPr lang="en-US" altLang="en-US" sz="2000" dirty="0"/>
              <a:t>View Requirements Database</a:t>
            </a:r>
          </a:p>
          <a:p>
            <a:pPr lvl="1"/>
            <a:r>
              <a:rPr lang="en-US" altLang="en-US" sz="2000" dirty="0"/>
              <a:t>Open CVS web interface from browser</a:t>
            </a:r>
          </a:p>
          <a:p>
            <a:pPr lvl="1"/>
            <a:r>
              <a:rPr lang="en-US" altLang="en-US" sz="2000" dirty="0"/>
              <a:t>Extract demos from CVS and run at customer’s site</a:t>
            </a:r>
          </a:p>
          <a:p>
            <a:pPr lvl="2"/>
            <a:r>
              <a:rPr lang="en-US" altLang="en-US" sz="2100" dirty="0"/>
              <a:t>Can modify and rebuild onsite if developer takes laptop with P.C. installed.</a:t>
            </a:r>
          </a:p>
          <a:p>
            <a:pPr lvl="1"/>
            <a:r>
              <a:rPr lang="en-US" altLang="en-US" sz="2000" dirty="0"/>
              <a:t>Walk through bug reports and change logs to discuss progress</a:t>
            </a:r>
          </a:p>
          <a:p>
            <a:r>
              <a:rPr lang="en-US" altLang="en-US" sz="2000" dirty="0"/>
              <a:t>Project Center tools used:</a:t>
            </a:r>
          </a:p>
          <a:p>
            <a:pPr lvl="1"/>
            <a:r>
              <a:rPr lang="en-US" altLang="en-US" sz="2000" dirty="0"/>
              <a:t>CVS, Requirements Database, Bug Reports, Change Log, all via Asp—possibly </a:t>
            </a:r>
            <a:r>
              <a:rPr lang="en-US" altLang="en-US" sz="2000" dirty="0" err="1"/>
              <a:t>NAnt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NUnit</a:t>
            </a:r>
            <a:r>
              <a:rPr lang="en-US" altLang="en-US" sz="2000" dirty="0"/>
              <a:t> run on laptop.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Use of Project Center for Qualification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50" dirty="0"/>
              <a:t>All Qualification builds—typically four or five—ready to go in CVS with </a:t>
            </a:r>
            <a:r>
              <a:rPr lang="en-US" altLang="en-US" sz="2050" dirty="0" err="1"/>
              <a:t>NAnt</a:t>
            </a:r>
            <a:r>
              <a:rPr lang="en-US" altLang="en-US" sz="2050" dirty="0"/>
              <a:t> scripts to rebuild should the customer want to peek at internals.</a:t>
            </a:r>
          </a:p>
          <a:p>
            <a:pPr lvl="1"/>
            <a:r>
              <a:rPr lang="en-US" altLang="en-US" sz="2050" dirty="0"/>
              <a:t>Usually extract just executables</a:t>
            </a:r>
          </a:p>
          <a:p>
            <a:pPr lvl="1"/>
            <a:r>
              <a:rPr lang="en-US" altLang="en-US" sz="2050" dirty="0"/>
              <a:t>But may rebuild any of the test builds with single </a:t>
            </a:r>
            <a:r>
              <a:rPr lang="en-US" altLang="en-US" sz="2050" dirty="0" err="1"/>
              <a:t>NAnt</a:t>
            </a:r>
            <a:r>
              <a:rPr lang="en-US" altLang="en-US" sz="2050" dirty="0"/>
              <a:t> command</a:t>
            </a:r>
          </a:p>
          <a:p>
            <a:r>
              <a:rPr lang="en-US" altLang="en-US" sz="2050" dirty="0" err="1"/>
              <a:t>NUnit</a:t>
            </a:r>
            <a:r>
              <a:rPr lang="en-US" altLang="en-US" sz="2050" dirty="0"/>
              <a:t> set up to run each of the Qualification Tests, showing, by default, only what is necessary for qualification.</a:t>
            </a:r>
          </a:p>
          <a:p>
            <a:pPr lvl="1"/>
            <a:r>
              <a:rPr lang="en-US" altLang="en-US" sz="2050" dirty="0"/>
              <a:t>Each test procedure captured in help module</a:t>
            </a:r>
          </a:p>
          <a:p>
            <a:pPr lvl="1"/>
            <a:r>
              <a:rPr lang="en-US" altLang="en-US" sz="2050" dirty="0"/>
              <a:t>Requirements database synchronized to </a:t>
            </a:r>
            <a:r>
              <a:rPr lang="en-US" altLang="en-US" sz="2050" dirty="0" err="1"/>
              <a:t>qual</a:t>
            </a:r>
            <a:r>
              <a:rPr lang="en-US" altLang="en-US" sz="2050" dirty="0"/>
              <a:t> test showing B-Spec requirement for this test and A-Spec requirements it maps to.</a:t>
            </a:r>
          </a:p>
          <a:p>
            <a:r>
              <a:rPr lang="en-US" altLang="en-US" sz="2050" dirty="0"/>
              <a:t>Project Center tools used:</a:t>
            </a:r>
          </a:p>
          <a:p>
            <a:pPr lvl="1"/>
            <a:r>
              <a:rPr lang="en-US" altLang="en-US" sz="2050" dirty="0"/>
              <a:t>Requirements Database, CVS, </a:t>
            </a:r>
            <a:r>
              <a:rPr lang="en-US" altLang="en-US" sz="2050" dirty="0" err="1"/>
              <a:t>NAnt</a:t>
            </a:r>
            <a:r>
              <a:rPr lang="en-US" altLang="en-US" sz="2050" dirty="0"/>
              <a:t>, </a:t>
            </a:r>
            <a:r>
              <a:rPr lang="en-US" altLang="en-US" sz="2050" dirty="0" err="1"/>
              <a:t>NUnit</a:t>
            </a:r>
            <a:r>
              <a:rPr lang="en-US" altLang="en-US" sz="2050" dirty="0"/>
              <a:t>, Help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Customer’s Use of Project </a:t>
            </a:r>
            <a:br>
              <a:rPr lang="en-US" altLang="en-US" dirty="0"/>
            </a:br>
            <a:r>
              <a:rPr lang="en-US" altLang="en-US" dirty="0"/>
              <a:t>Center for Maintenance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500" dirty="0"/>
              <a:t>We deliver Project Center along with product</a:t>
            </a:r>
          </a:p>
          <a:p>
            <a:pPr lvl="1"/>
            <a:r>
              <a:rPr lang="en-US" altLang="en-US" sz="2500" dirty="0"/>
              <a:t>CVS, </a:t>
            </a:r>
            <a:r>
              <a:rPr lang="en-US" altLang="en-US" sz="2500" dirty="0" err="1"/>
              <a:t>NAnt</a:t>
            </a:r>
            <a:r>
              <a:rPr lang="en-US" altLang="en-US" sz="2500" dirty="0"/>
              <a:t>, </a:t>
            </a:r>
            <a:r>
              <a:rPr lang="en-US" altLang="en-US" sz="2500" dirty="0" err="1"/>
              <a:t>NUnit</a:t>
            </a:r>
            <a:r>
              <a:rPr lang="en-US" altLang="en-US" sz="2500" dirty="0"/>
              <a:t> all set to run regression tests on delivered product</a:t>
            </a:r>
          </a:p>
          <a:p>
            <a:r>
              <a:rPr lang="en-US" altLang="en-US" sz="2500" dirty="0"/>
              <a:t>Project Center help has inserted module that documents product code—a supplement to delivered documents</a:t>
            </a:r>
          </a:p>
          <a:p>
            <a:r>
              <a:rPr lang="en-US" altLang="en-US" sz="2500" dirty="0"/>
              <a:t>Customer can now immediately do modifications and builds without studying the product packaging for weeks.</a:t>
            </a:r>
          </a:p>
          <a:p>
            <a:r>
              <a:rPr lang="en-US" altLang="en-US" sz="2500" dirty="0"/>
              <a:t>Project Center tools used:</a:t>
            </a:r>
          </a:p>
          <a:p>
            <a:pPr lvl="1"/>
            <a:r>
              <a:rPr lang="en-US" altLang="en-US" sz="2500" dirty="0"/>
              <a:t>CVS, </a:t>
            </a:r>
            <a:r>
              <a:rPr lang="en-US" altLang="en-US" sz="2500" dirty="0" err="1"/>
              <a:t>NAnt</a:t>
            </a:r>
            <a:r>
              <a:rPr lang="en-US" altLang="en-US" sz="2500" dirty="0"/>
              <a:t>, </a:t>
            </a:r>
            <a:r>
              <a:rPr lang="en-US" altLang="en-US" sz="2500" dirty="0" err="1"/>
              <a:t>NUnit</a:t>
            </a:r>
            <a:r>
              <a:rPr lang="en-US" altLang="en-US" sz="2500" dirty="0"/>
              <a:t>, Help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Manager’s Use of Project Center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1800" dirty="0"/>
              <a:t>Review status of builds and tests through schedule-based status reports. What is important here is clarity of the information transfer, not having a pretty or fancy calendar. You are not asked to reinvent Outlook or Microsoft Project Manager.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Schedule says Display team has scheduled integration build to integrate with Data Editing team.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Schedule shows that Display team has not installed the required build the day before integration.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Checks Quality Assurance report for last display build and reviews (from CVS).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Checks bug tracker reports.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Checks to make sure that the notification for scheduled integration has been posted (a month ago).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Sends notice to Display team leader that there will be a meeting in half hour in manager’s office.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After meeting manager posts action items associated with that meeting, assigned to the Display team leader.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Note that much of this functionality is fairly close to that supplied with the requirements database and other tools.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Project Center tools used:</a:t>
            </a:r>
          </a:p>
          <a:p>
            <a:pPr lvl="1">
              <a:lnSpc>
                <a:spcPct val="110000"/>
              </a:lnSpc>
            </a:pPr>
            <a:r>
              <a:rPr lang="en-US" altLang="en-US" sz="1700" dirty="0"/>
              <a:t>Schedule, CVS, Bug Tracker, Schedule Alerts, Action Item Database (Bug Reporter with a different name?)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MAC 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MAC ENG" id="{6310A604-A32C-B14B-802F-E9C04EBD23E0}" vid="{FE806DB7-4913-1847-8307-574AA8A3A012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SYR-MAC ENG</Template>
  <TotalTime>312</TotalTime>
  <Words>1606</Words>
  <Application>Microsoft Office PowerPoint</Application>
  <PresentationFormat>On-screen Show (4:3)</PresentationFormat>
  <Paragraphs>166</Paragraphs>
  <Slides>19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Scala OT</vt:lpstr>
      <vt:lpstr>ScalaOT</vt:lpstr>
      <vt:lpstr>ScalaSansLF-Regular</vt:lpstr>
      <vt:lpstr>ScalaSansOT</vt:lpstr>
      <vt:lpstr>SYR-MAC ENG</vt:lpstr>
      <vt:lpstr>1_Clarity</vt:lpstr>
      <vt:lpstr>Visio</vt:lpstr>
      <vt:lpstr>Segments</vt:lpstr>
      <vt:lpstr>Project Center Use Cases</vt:lpstr>
      <vt:lpstr>Project Center</vt:lpstr>
      <vt:lpstr>Project Center Packages</vt:lpstr>
      <vt:lpstr>Developer’s Daily Use</vt:lpstr>
      <vt:lpstr>Developer at Customer’s Site</vt:lpstr>
      <vt:lpstr>Use of Project Center for Qualification</vt:lpstr>
      <vt:lpstr>Customer’s Use of Project  Center for Maintenance</vt:lpstr>
      <vt:lpstr>Manager’s Use of Project Center</vt:lpstr>
      <vt:lpstr>Architect’s Use of Project Center</vt:lpstr>
      <vt:lpstr>Quality Assurance Use  of Project Center</vt:lpstr>
      <vt:lpstr>Some Observations about Design</vt:lpstr>
      <vt:lpstr>Observations about Design</vt:lpstr>
      <vt:lpstr>Prototyping</vt:lpstr>
      <vt:lpstr>Distributing Workload across Teams</vt:lpstr>
      <vt:lpstr>Distributing Workload across Teams</vt:lpstr>
      <vt:lpstr>Derived Requirements</vt:lpstr>
      <vt:lpstr>Open-Source Tool Tutorials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Center Use Cases</dc:title>
  <dc:creator>Jim Fawcett</dc:creator>
  <cp:lastModifiedBy>James Fawcett</cp:lastModifiedBy>
  <cp:revision>20</cp:revision>
  <dcterms:created xsi:type="dcterms:W3CDTF">2004-10-03T16:39:39Z</dcterms:created>
  <dcterms:modified xsi:type="dcterms:W3CDTF">2017-03-29T20:06:10Z</dcterms:modified>
</cp:coreProperties>
</file>